
<file path=[Content_Types].xml><?xml version="1.0" encoding="utf-8"?>
<Types xmlns="http://schemas.openxmlformats.org/package/2006/content-types">
  <Default Extension="docx" ContentType="application/vnd.openxmlformats-officedocument.wordprocessingml.document"/>
  <Default Extension="emf" ContentType="image/x-emf"/>
  <Default Extension="jpe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4" r:id="rId2"/>
    <p:sldMasterId id="2147483677" r:id="rId3"/>
  </p:sldMasterIdLst>
  <p:notesMasterIdLst>
    <p:notesMasterId r:id="rId40"/>
  </p:notesMasterIdLst>
  <p:sldIdLst>
    <p:sldId id="1053" r:id="rId4"/>
    <p:sldId id="1881842682" r:id="rId5"/>
    <p:sldId id="1088" r:id="rId6"/>
    <p:sldId id="1092" r:id="rId7"/>
    <p:sldId id="1881842679" r:id="rId8"/>
    <p:sldId id="1074" r:id="rId9"/>
    <p:sldId id="1075" r:id="rId10"/>
    <p:sldId id="1091" r:id="rId11"/>
    <p:sldId id="1076" r:id="rId12"/>
    <p:sldId id="1084" r:id="rId13"/>
    <p:sldId id="1086" r:id="rId14"/>
    <p:sldId id="1089" r:id="rId15"/>
    <p:sldId id="4390" r:id="rId16"/>
    <p:sldId id="4391" r:id="rId17"/>
    <p:sldId id="4392" r:id="rId18"/>
    <p:sldId id="4393" r:id="rId19"/>
    <p:sldId id="4394" r:id="rId20"/>
    <p:sldId id="4375" r:id="rId21"/>
    <p:sldId id="4395" r:id="rId22"/>
    <p:sldId id="4396" r:id="rId23"/>
    <p:sldId id="4374" r:id="rId24"/>
    <p:sldId id="4377" r:id="rId25"/>
    <p:sldId id="4378" r:id="rId26"/>
    <p:sldId id="4402" r:id="rId27"/>
    <p:sldId id="1881842678" r:id="rId28"/>
    <p:sldId id="1881842683" r:id="rId29"/>
    <p:sldId id="4436" r:id="rId30"/>
    <p:sldId id="4450" r:id="rId31"/>
    <p:sldId id="1881842674" r:id="rId32"/>
    <p:sldId id="1881842675" r:id="rId33"/>
    <p:sldId id="437" r:id="rId34"/>
    <p:sldId id="436" r:id="rId35"/>
    <p:sldId id="1881842677" r:id="rId36"/>
    <p:sldId id="4398" r:id="rId37"/>
    <p:sldId id="373" r:id="rId38"/>
    <p:sldId id="270" r:id="rId39"/>
  </p:sldIdLst>
  <p:sldSz cx="12192000" cy="6858000"/>
  <p:notesSz cx="6797675" cy="99282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98" autoAdjust="0"/>
    <p:restoredTop sz="83284" autoAdjust="0"/>
  </p:normalViewPr>
  <p:slideViewPr>
    <p:cSldViewPr snapToGrid="0">
      <p:cViewPr varScale="1">
        <p:scale>
          <a:sx n="63" d="100"/>
          <a:sy n="63" d="100"/>
        </p:scale>
        <p:origin x="718" y="3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theme" Target="theme/theme1.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baseline="0">
                <a:solidFill>
                  <a:schemeClr val="tx1">
                    <a:lumMod val="65000"/>
                    <a:lumOff val="35000"/>
                  </a:schemeClr>
                </a:solidFill>
                <a:latin typeface="+mn-lt"/>
                <a:ea typeface="+mn-ea"/>
                <a:cs typeface="+mn-cs"/>
              </a:defRPr>
            </a:pPr>
            <a:r>
              <a:rPr lang="vi-VN" dirty="0"/>
              <a:t>Ước</a:t>
            </a:r>
            <a:r>
              <a:rPr lang="vi-VN" baseline="0" dirty="0"/>
              <a:t> tính sơ bộ tỷ trọng </a:t>
            </a:r>
            <a:r>
              <a:rPr lang="vi-VN" baseline="0" dirty="0" err="1"/>
              <a:t>GTGT</a:t>
            </a:r>
            <a:r>
              <a:rPr lang="vi-VN" baseline="0" dirty="0"/>
              <a:t> kinh tế số trên </a:t>
            </a:r>
            <a:r>
              <a:rPr lang="vi-VN" baseline="0" dirty="0" err="1"/>
              <a:t>GDP</a:t>
            </a:r>
            <a:r>
              <a:rPr lang="vi-VN" baseline="0" dirty="0"/>
              <a:t> </a:t>
            </a:r>
          </a:p>
          <a:p>
            <a:pPr>
              <a:defRPr/>
            </a:pPr>
            <a:r>
              <a:rPr lang="vi-VN" sz="1800" b="0" baseline="0" dirty="0"/>
              <a:t>(đơn vị tính: %)</a:t>
            </a:r>
            <a:endParaRPr lang="en-US" sz="1800" b="0" dirty="0"/>
          </a:p>
        </c:rich>
      </c:tx>
      <c:overlay val="0"/>
      <c:spPr>
        <a:noFill/>
        <a:ln>
          <a:noFill/>
        </a:ln>
        <a:effectLst/>
      </c:spPr>
      <c:txPr>
        <a:bodyPr rot="0" spcFirstLastPara="1" vertOverflow="ellipsis" vert="horz" wrap="square" anchor="ctr" anchorCtr="1"/>
        <a:lstStyle/>
        <a:p>
          <a:pPr>
            <a:defRPr sz="2128" b="1" i="0" u="none" strike="noStrike" kern="120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Series 1</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Pt>
            <c:idx val="2"/>
            <c:invertIfNegative val="0"/>
            <c:bubble3D val="0"/>
            <c:spPr>
              <a:solidFill>
                <a:srgbClr val="FF990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4-D927-4F5B-BEF3-82C96CA0E4D4}"/>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trendline>
            <c:spPr>
              <a:ln w="19050" cap="rnd">
                <a:solidFill>
                  <a:schemeClr val="accent1"/>
                </a:solidFill>
              </a:ln>
              <a:effectLst/>
            </c:spPr>
            <c:trendlineType val="linear"/>
            <c:dispRSqr val="0"/>
            <c:dispEq val="0"/>
          </c:trendline>
          <c:cat>
            <c:numRef>
              <c:f>Sheet1!$A$2:$A$4</c:f>
              <c:numCache>
                <c:formatCode>General</c:formatCode>
                <c:ptCount val="3"/>
                <c:pt idx="0">
                  <c:v>2021</c:v>
                </c:pt>
                <c:pt idx="1">
                  <c:v>2022</c:v>
                </c:pt>
                <c:pt idx="2">
                  <c:v>2025</c:v>
                </c:pt>
              </c:numCache>
            </c:numRef>
          </c:cat>
          <c:val>
            <c:numRef>
              <c:f>Sheet1!$B$2:$B$4</c:f>
              <c:numCache>
                <c:formatCode>0.00%</c:formatCode>
                <c:ptCount val="3"/>
                <c:pt idx="0">
                  <c:v>0.1191</c:v>
                </c:pt>
                <c:pt idx="1">
                  <c:v>0.1429</c:v>
                </c:pt>
                <c:pt idx="2" formatCode="0%">
                  <c:v>0.2</c:v>
                </c:pt>
              </c:numCache>
            </c:numRef>
          </c:val>
          <c:extLst>
            <c:ext xmlns:c16="http://schemas.microsoft.com/office/drawing/2014/chart" uri="{C3380CC4-5D6E-409C-BE32-E72D297353CC}">
              <c16:uniqueId val="{00000000-D927-4F5B-BEF3-82C96CA0E4D4}"/>
            </c:ext>
          </c:extLst>
        </c:ser>
        <c:dLbls>
          <c:showLegendKey val="0"/>
          <c:showVal val="0"/>
          <c:showCatName val="0"/>
          <c:showSerName val="0"/>
          <c:showPercent val="0"/>
          <c:showBubbleSize val="0"/>
        </c:dLbls>
        <c:gapWidth val="100"/>
        <c:overlap val="-24"/>
        <c:axId val="696672848"/>
        <c:axId val="244440528"/>
      </c:barChart>
      <c:catAx>
        <c:axId val="696672848"/>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44440528"/>
        <c:crosses val="autoZero"/>
        <c:auto val="1"/>
        <c:lblAlgn val="ctr"/>
        <c:lblOffset val="100"/>
        <c:noMultiLvlLbl val="0"/>
      </c:catAx>
      <c:valAx>
        <c:axId val="244440528"/>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9667284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manualLayout>
          <c:layoutTarget val="inner"/>
          <c:xMode val="edge"/>
          <c:yMode val="edge"/>
          <c:x val="0.25120863826206552"/>
          <c:y val="7.8200131882255344E-2"/>
          <c:w val="0.41387607901379952"/>
          <c:h val="0.84359973623548934"/>
        </c:manualLayout>
      </c:layout>
      <c:doughnutChart>
        <c:varyColors val="1"/>
        <c:ser>
          <c:idx val="0"/>
          <c:order val="0"/>
          <c:tx>
            <c:strRef>
              <c:f>Sheet1!$B$1</c:f>
              <c:strCache>
                <c:ptCount val="1"/>
                <c:pt idx="0">
                  <c:v>Sales</c:v>
                </c:pt>
              </c:strCache>
            </c:strRef>
          </c:tx>
          <c:spPr>
            <a:solidFill>
              <a:srgbClr val="0070C0"/>
            </a:solidFill>
          </c:spPr>
          <c:dPt>
            <c:idx val="0"/>
            <c:bubble3D val="0"/>
            <c:spPr>
              <a:solidFill>
                <a:srgbClr val="0070C0"/>
              </a:solidFill>
              <a:ln w="19050">
                <a:solidFill>
                  <a:schemeClr val="lt1"/>
                </a:solidFill>
              </a:ln>
              <a:effectLst/>
            </c:spPr>
            <c:extLst>
              <c:ext xmlns:c16="http://schemas.microsoft.com/office/drawing/2014/chart" uri="{C3380CC4-5D6E-409C-BE32-E72D297353CC}">
                <c16:uniqueId val="{00000001-AAD4-49BB-9609-32FAF9EFC0F9}"/>
              </c:ext>
            </c:extLst>
          </c:dPt>
          <c:dPt>
            <c:idx val="1"/>
            <c:bubble3D val="0"/>
            <c:spPr>
              <a:solidFill>
                <a:srgbClr val="0070C0"/>
              </a:solidFill>
              <a:ln w="19050">
                <a:solidFill>
                  <a:schemeClr val="lt1"/>
                </a:solidFill>
              </a:ln>
              <a:effectLst/>
            </c:spPr>
            <c:extLst>
              <c:ext xmlns:c16="http://schemas.microsoft.com/office/drawing/2014/chart" uri="{C3380CC4-5D6E-409C-BE32-E72D297353CC}">
                <c16:uniqueId val="{00000003-AAD4-49BB-9609-32FAF9EFC0F9}"/>
              </c:ext>
            </c:extLst>
          </c:dPt>
          <c:cat>
            <c:strRef>
              <c:f>Sheet1!$A$2:$A$3</c:f>
              <c:strCache>
                <c:ptCount val="2"/>
                <c:pt idx="0">
                  <c:v>Thuê bao di động</c:v>
                </c:pt>
                <c:pt idx="1">
                  <c:v>Thuê bao di động</c:v>
                </c:pt>
              </c:strCache>
            </c:strRef>
          </c:cat>
          <c:val>
            <c:numRef>
              <c:f>Sheet1!$B$2:$B$3</c:f>
              <c:numCache>
                <c:formatCode>General</c:formatCode>
                <c:ptCount val="2"/>
                <c:pt idx="0">
                  <c:v>100</c:v>
                </c:pt>
                <c:pt idx="1">
                  <c:v>43.35</c:v>
                </c:pt>
              </c:numCache>
            </c:numRef>
          </c:val>
          <c:extLst>
            <c:ext xmlns:c16="http://schemas.microsoft.com/office/drawing/2014/chart" uri="{C3380CC4-5D6E-409C-BE32-E72D297353CC}">
              <c16:uniqueId val="{00000004-AAD4-49BB-9609-32FAF9EFC0F9}"/>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8"/>
    </mc:Choice>
    <mc:Fallback>
      <c:style val="8"/>
    </mc:Fallback>
  </mc:AlternateContent>
  <c:chart>
    <c:autoTitleDeleted val="1"/>
    <c:plotArea>
      <c:layout/>
      <c:doughnutChart>
        <c:varyColors val="1"/>
        <c:ser>
          <c:idx val="0"/>
          <c:order val="0"/>
          <c:tx>
            <c:strRef>
              <c:f>Sheet1!$B$1</c:f>
              <c:strCache>
                <c:ptCount val="1"/>
                <c:pt idx="0">
                  <c:v>Sales</c:v>
                </c:pt>
              </c:strCache>
            </c:strRef>
          </c:tx>
          <c:spPr>
            <a:solidFill>
              <a:srgbClr val="FF0000"/>
            </a:solidFill>
          </c:spPr>
          <c:dPt>
            <c:idx val="0"/>
            <c:bubble3D val="0"/>
            <c:spPr>
              <a:solidFill>
                <a:srgbClr val="FF0000"/>
              </a:solidFill>
              <a:ln w="19050">
                <a:solidFill>
                  <a:schemeClr val="lt1"/>
                </a:solidFill>
              </a:ln>
              <a:effectLst/>
            </c:spPr>
            <c:extLst>
              <c:ext xmlns:c16="http://schemas.microsoft.com/office/drawing/2014/chart" uri="{C3380CC4-5D6E-409C-BE32-E72D297353CC}">
                <c16:uniqueId val="{00000001-AD95-4821-905E-1AC3F8E10274}"/>
              </c:ext>
            </c:extLst>
          </c:dPt>
          <c:dPt>
            <c:idx val="1"/>
            <c:bubble3D val="0"/>
            <c:spPr>
              <a:solidFill>
                <a:srgbClr val="FF0000"/>
              </a:solidFill>
              <a:ln w="19050">
                <a:solidFill>
                  <a:schemeClr val="lt1"/>
                </a:solidFill>
              </a:ln>
              <a:effectLst/>
            </c:spPr>
            <c:extLst>
              <c:ext xmlns:c16="http://schemas.microsoft.com/office/drawing/2014/chart" uri="{C3380CC4-5D6E-409C-BE32-E72D297353CC}">
                <c16:uniqueId val="{00000003-AD95-4821-905E-1AC3F8E10274}"/>
              </c:ext>
            </c:extLst>
          </c:dPt>
          <c:cat>
            <c:strRef>
              <c:f>Sheet1!$A$2:$A$3</c:f>
              <c:strCache>
                <c:ptCount val="2"/>
                <c:pt idx="0">
                  <c:v>Thuê bao di động</c:v>
                </c:pt>
                <c:pt idx="1">
                  <c:v>Thuê bao di động</c:v>
                </c:pt>
              </c:strCache>
            </c:strRef>
          </c:cat>
          <c:val>
            <c:numRef>
              <c:f>Sheet1!$B$2:$B$3</c:f>
              <c:numCache>
                <c:formatCode>General</c:formatCode>
                <c:ptCount val="2"/>
                <c:pt idx="0">
                  <c:v>100</c:v>
                </c:pt>
                <c:pt idx="1">
                  <c:v>1.94</c:v>
                </c:pt>
              </c:numCache>
            </c:numRef>
          </c:val>
          <c:extLst>
            <c:ext xmlns:c16="http://schemas.microsoft.com/office/drawing/2014/chart" uri="{C3380CC4-5D6E-409C-BE32-E72D297353CC}">
              <c16:uniqueId val="{00000004-AD95-4821-905E-1AC3F8E10274}"/>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8"/>
    </mc:Choice>
    <mc:Fallback>
      <c:style val="8"/>
    </mc:Fallback>
  </mc:AlternateContent>
  <c:chart>
    <c:autoTitleDeleted val="1"/>
    <c:plotArea>
      <c:layout>
        <c:manualLayout>
          <c:layoutTarget val="inner"/>
          <c:xMode val="edge"/>
          <c:yMode val="edge"/>
          <c:x val="0.2731046844428342"/>
          <c:y val="9.9527440577415888E-2"/>
          <c:w val="0.38833892204551762"/>
          <c:h val="0.84359973623548934"/>
        </c:manualLayout>
      </c:layout>
      <c:doughnutChart>
        <c:varyColors val="1"/>
        <c:ser>
          <c:idx val="0"/>
          <c:order val="0"/>
          <c:tx>
            <c:strRef>
              <c:f>Sheet1!$B$1</c:f>
              <c:strCache>
                <c:ptCount val="1"/>
                <c:pt idx="0">
                  <c:v>Sales</c:v>
                </c:pt>
              </c:strCache>
            </c:strRef>
          </c:tx>
          <c:dPt>
            <c:idx val="0"/>
            <c:bubble3D val="0"/>
            <c:spPr>
              <a:solidFill>
                <a:schemeClr val="accent6">
                  <a:shade val="76000"/>
                </a:schemeClr>
              </a:solidFill>
              <a:ln w="19050">
                <a:solidFill>
                  <a:schemeClr val="lt1"/>
                </a:solidFill>
              </a:ln>
              <a:effectLst/>
            </c:spPr>
            <c:extLst>
              <c:ext xmlns:c16="http://schemas.microsoft.com/office/drawing/2014/chart" uri="{C3380CC4-5D6E-409C-BE32-E72D297353CC}">
                <c16:uniqueId val="{00000001-2CE5-4638-B866-0273FE333113}"/>
              </c:ext>
            </c:extLst>
          </c:dPt>
          <c:dPt>
            <c:idx val="1"/>
            <c:bubble3D val="0"/>
            <c:spPr>
              <a:solidFill>
                <a:schemeClr val="accent6">
                  <a:tint val="77000"/>
                </a:schemeClr>
              </a:solidFill>
              <a:ln w="19050">
                <a:solidFill>
                  <a:schemeClr val="lt1"/>
                </a:solidFill>
              </a:ln>
              <a:effectLst/>
            </c:spPr>
            <c:extLst>
              <c:ext xmlns:c16="http://schemas.microsoft.com/office/drawing/2014/chart" uri="{C3380CC4-5D6E-409C-BE32-E72D297353CC}">
                <c16:uniqueId val="{00000003-2CE5-4638-B866-0273FE333113}"/>
              </c:ext>
            </c:extLst>
          </c:dPt>
          <c:cat>
            <c:strRef>
              <c:f>Sheet1!$A$2:$A$3</c:f>
              <c:strCache>
                <c:ptCount val="2"/>
                <c:pt idx="0">
                  <c:v>Thuê bao di động</c:v>
                </c:pt>
                <c:pt idx="1">
                  <c:v>Thuê bao di động</c:v>
                </c:pt>
              </c:strCache>
            </c:strRef>
          </c:cat>
          <c:val>
            <c:numRef>
              <c:f>Sheet1!$B$2:$B$3</c:f>
              <c:numCache>
                <c:formatCode>General</c:formatCode>
                <c:ptCount val="2"/>
                <c:pt idx="0">
                  <c:v>100</c:v>
                </c:pt>
                <c:pt idx="1">
                  <c:v>1.94</c:v>
                </c:pt>
              </c:numCache>
            </c:numRef>
          </c:val>
          <c:extLst>
            <c:ext xmlns:c16="http://schemas.microsoft.com/office/drawing/2014/chart" uri="{C3380CC4-5D6E-409C-BE32-E72D297353CC}">
              <c16:uniqueId val="{00000004-2CE5-4638-B866-0273FE333113}"/>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withinLinear" id="16">
  <a:schemeClr val="accent3"/>
</cs:colorStyle>
</file>

<file path=ppt/charts/colors3.xml><?xml version="1.0" encoding="utf-8"?>
<cs:colorStyle xmlns:cs="http://schemas.microsoft.com/office/drawing/2012/chartStyle" xmlns:a="http://schemas.openxmlformats.org/drawingml/2006/main" meth="withinLinear" id="19">
  <a:schemeClr val="accent6"/>
</cs:colorStyle>
</file>

<file path=ppt/charts/colors4.xml><?xml version="1.0" encoding="utf-8"?>
<cs:colorStyle xmlns:cs="http://schemas.microsoft.com/office/drawing/2012/chartStyle" xmlns:a="http://schemas.openxmlformats.org/drawingml/2006/main" meth="withinLinear" id="19">
  <a:schemeClr val="accent6"/>
</cs:colorStyle>
</file>

<file path=ppt/charts/style1.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A06EC26-03CA-1649-A686-58B1F3831459}" type="doc">
      <dgm:prSet loTypeId="urn:microsoft.com/office/officeart/2005/8/layout/orgChart1" loCatId="" qsTypeId="urn:microsoft.com/office/officeart/2005/8/quickstyle/simple1" qsCatId="simple" csTypeId="urn:microsoft.com/office/officeart/2005/8/colors/accent1_2" csCatId="accent1" phldr="1"/>
      <dgm:spPr/>
      <dgm:t>
        <a:bodyPr/>
        <a:lstStyle/>
        <a:p>
          <a:endParaRPr lang="en-US"/>
        </a:p>
      </dgm:t>
    </dgm:pt>
    <dgm:pt modelId="{F32D2B7B-A2E8-1C4F-ADAB-3DD30112622C}">
      <dgm:prSet phldrT="[Text]" custT="1"/>
      <dgm:spPr/>
      <dgm:t>
        <a:bodyPr/>
        <a:lstStyle/>
        <a:p>
          <a:r>
            <a:rPr lang="vi-VN" sz="2500" dirty="0"/>
            <a:t>02</a:t>
          </a:r>
          <a:r>
            <a:rPr lang="en-US" sz="2500" dirty="0"/>
            <a:t> </a:t>
          </a:r>
          <a:r>
            <a:rPr lang="en-US" sz="2500" dirty="0" err="1"/>
            <a:t>Bộ</a:t>
          </a:r>
          <a:r>
            <a:rPr lang="en-US" sz="2500" dirty="0"/>
            <a:t> </a:t>
          </a:r>
          <a:r>
            <a:rPr lang="en-US" sz="2500" dirty="0" err="1"/>
            <a:t>chỉ</a:t>
          </a:r>
          <a:r>
            <a:rPr lang="en-US" sz="2500" dirty="0"/>
            <a:t> </a:t>
          </a:r>
          <a:r>
            <a:rPr lang="en-US" sz="2500" dirty="0" err="1"/>
            <a:t>số</a:t>
          </a:r>
          <a:endParaRPr lang="en-US" sz="2500" dirty="0"/>
        </a:p>
      </dgm:t>
    </dgm:pt>
    <dgm:pt modelId="{0F1552DD-3665-614D-810D-2C20AE90AA26}" type="parTrans" cxnId="{DB9E6A17-D542-A24D-AAB9-B6FB2635EECD}">
      <dgm:prSet/>
      <dgm:spPr/>
      <dgm:t>
        <a:bodyPr/>
        <a:lstStyle/>
        <a:p>
          <a:endParaRPr lang="en-US" sz="2500"/>
        </a:p>
      </dgm:t>
    </dgm:pt>
    <dgm:pt modelId="{26249307-69BA-374E-8804-0263002EA5C7}" type="sibTrans" cxnId="{DB9E6A17-D542-A24D-AAB9-B6FB2635EECD}">
      <dgm:prSet/>
      <dgm:spPr/>
      <dgm:t>
        <a:bodyPr/>
        <a:lstStyle/>
        <a:p>
          <a:endParaRPr lang="en-US" sz="2500"/>
        </a:p>
      </dgm:t>
    </dgm:pt>
    <dgm:pt modelId="{BDE8D558-BC38-A04B-A12C-E40542102462}">
      <dgm:prSet phldrT="[Text]" custT="1"/>
      <dgm:spPr/>
      <dgm:t>
        <a:bodyPr/>
        <a:lstStyle/>
        <a:p>
          <a:r>
            <a:rPr lang="en-US" sz="2500" dirty="0" err="1"/>
            <a:t>Doanh</a:t>
          </a:r>
          <a:r>
            <a:rPr lang="en-US" sz="2500" dirty="0"/>
            <a:t> </a:t>
          </a:r>
          <a:r>
            <a:rPr lang="en-US" sz="2500" dirty="0" err="1"/>
            <a:t>nghiệp</a:t>
          </a:r>
          <a:r>
            <a:rPr lang="en-US" sz="2500" dirty="0"/>
            <a:t> </a:t>
          </a:r>
          <a:r>
            <a:rPr lang="en-US" sz="2500" dirty="0" err="1"/>
            <a:t>lớn</a:t>
          </a:r>
          <a:endParaRPr lang="en-US" sz="2500" dirty="0"/>
        </a:p>
      </dgm:t>
    </dgm:pt>
    <dgm:pt modelId="{6E46F0AA-72C9-4044-AAF9-EEBADCCC49F7}" type="parTrans" cxnId="{F09BFF5D-EA34-BA4F-93AB-094A4EF88263}">
      <dgm:prSet/>
      <dgm:spPr/>
      <dgm:t>
        <a:bodyPr/>
        <a:lstStyle/>
        <a:p>
          <a:endParaRPr lang="en-US" sz="2500"/>
        </a:p>
      </dgm:t>
    </dgm:pt>
    <dgm:pt modelId="{C08F0B42-FDDB-474B-A4D2-B5159CAE551E}" type="sibTrans" cxnId="{F09BFF5D-EA34-BA4F-93AB-094A4EF88263}">
      <dgm:prSet/>
      <dgm:spPr/>
      <dgm:t>
        <a:bodyPr/>
        <a:lstStyle/>
        <a:p>
          <a:endParaRPr lang="en-US" sz="2500"/>
        </a:p>
      </dgm:t>
    </dgm:pt>
    <dgm:pt modelId="{EB0ECE5E-BD3F-F44C-AA06-FBE7AA79B7D8}">
      <dgm:prSet phldrT="[Text]" custT="1"/>
      <dgm:spPr/>
      <dgm:t>
        <a:bodyPr/>
        <a:lstStyle/>
        <a:p>
          <a:r>
            <a:rPr lang="en-US" sz="2500" dirty="0" err="1"/>
            <a:t>Doanh</a:t>
          </a:r>
          <a:r>
            <a:rPr lang="en-US" sz="2500" dirty="0"/>
            <a:t> </a:t>
          </a:r>
          <a:r>
            <a:rPr lang="en-US" sz="2500" dirty="0" err="1"/>
            <a:t>nghiệp</a:t>
          </a:r>
          <a:r>
            <a:rPr lang="en-US" sz="2500" dirty="0"/>
            <a:t> SME</a:t>
          </a:r>
        </a:p>
      </dgm:t>
    </dgm:pt>
    <dgm:pt modelId="{7EB21406-7251-F941-B250-763E91F8A9A6}" type="parTrans" cxnId="{C9CE1405-5B2F-804F-BE39-9F357360C2F7}">
      <dgm:prSet/>
      <dgm:spPr/>
      <dgm:t>
        <a:bodyPr/>
        <a:lstStyle/>
        <a:p>
          <a:endParaRPr lang="en-US" sz="2500"/>
        </a:p>
      </dgm:t>
    </dgm:pt>
    <dgm:pt modelId="{95977E3E-CF8E-8E40-B3F7-E7D0816F2F18}" type="sibTrans" cxnId="{C9CE1405-5B2F-804F-BE39-9F357360C2F7}">
      <dgm:prSet/>
      <dgm:spPr/>
      <dgm:t>
        <a:bodyPr/>
        <a:lstStyle/>
        <a:p>
          <a:endParaRPr lang="en-US" sz="2500"/>
        </a:p>
      </dgm:t>
    </dgm:pt>
    <dgm:pt modelId="{F34E7979-141D-CC46-B8C0-A69536067A29}" type="pres">
      <dgm:prSet presAssocID="{5A06EC26-03CA-1649-A686-58B1F3831459}" presName="hierChild1" presStyleCnt="0">
        <dgm:presLayoutVars>
          <dgm:orgChart val="1"/>
          <dgm:chPref val="1"/>
          <dgm:dir/>
          <dgm:animOne val="branch"/>
          <dgm:animLvl val="lvl"/>
          <dgm:resizeHandles/>
        </dgm:presLayoutVars>
      </dgm:prSet>
      <dgm:spPr/>
    </dgm:pt>
    <dgm:pt modelId="{9BC5CDB5-5461-3046-AAF9-A74807CFB47C}" type="pres">
      <dgm:prSet presAssocID="{F32D2B7B-A2E8-1C4F-ADAB-3DD30112622C}" presName="hierRoot1" presStyleCnt="0">
        <dgm:presLayoutVars>
          <dgm:hierBranch val="init"/>
        </dgm:presLayoutVars>
      </dgm:prSet>
      <dgm:spPr/>
    </dgm:pt>
    <dgm:pt modelId="{90BC563F-2C58-6844-A56F-33C235B591B9}" type="pres">
      <dgm:prSet presAssocID="{F32D2B7B-A2E8-1C4F-ADAB-3DD30112622C}" presName="rootComposite1" presStyleCnt="0"/>
      <dgm:spPr/>
    </dgm:pt>
    <dgm:pt modelId="{34FA8AB8-D767-5046-A362-5F958C2629BE}" type="pres">
      <dgm:prSet presAssocID="{F32D2B7B-A2E8-1C4F-ADAB-3DD30112622C}" presName="rootText1" presStyleLbl="node0" presStyleIdx="0" presStyleCnt="1">
        <dgm:presLayoutVars>
          <dgm:chPref val="3"/>
        </dgm:presLayoutVars>
      </dgm:prSet>
      <dgm:spPr/>
    </dgm:pt>
    <dgm:pt modelId="{B36B85C6-58E4-2C4E-ACAB-A604CD6A9648}" type="pres">
      <dgm:prSet presAssocID="{F32D2B7B-A2E8-1C4F-ADAB-3DD30112622C}" presName="rootConnector1" presStyleLbl="node1" presStyleIdx="0" presStyleCnt="0"/>
      <dgm:spPr/>
    </dgm:pt>
    <dgm:pt modelId="{8B7266ED-9F8E-C74B-B80F-893CDCA094C3}" type="pres">
      <dgm:prSet presAssocID="{F32D2B7B-A2E8-1C4F-ADAB-3DD30112622C}" presName="hierChild2" presStyleCnt="0"/>
      <dgm:spPr/>
    </dgm:pt>
    <dgm:pt modelId="{76C1E3D2-6BCD-6F4B-B96A-0DBB5A2B251A}" type="pres">
      <dgm:prSet presAssocID="{6E46F0AA-72C9-4044-AAF9-EEBADCCC49F7}" presName="Name37" presStyleLbl="parChTrans1D2" presStyleIdx="0" presStyleCnt="2"/>
      <dgm:spPr/>
    </dgm:pt>
    <dgm:pt modelId="{E84A63FD-413B-8B42-952B-8657AC9FD2D0}" type="pres">
      <dgm:prSet presAssocID="{BDE8D558-BC38-A04B-A12C-E40542102462}" presName="hierRoot2" presStyleCnt="0">
        <dgm:presLayoutVars>
          <dgm:hierBranch val="init"/>
        </dgm:presLayoutVars>
      </dgm:prSet>
      <dgm:spPr/>
    </dgm:pt>
    <dgm:pt modelId="{D5007B09-5E5F-5448-9B17-2BA1023248F4}" type="pres">
      <dgm:prSet presAssocID="{BDE8D558-BC38-A04B-A12C-E40542102462}" presName="rootComposite" presStyleCnt="0"/>
      <dgm:spPr/>
    </dgm:pt>
    <dgm:pt modelId="{B481648A-9F47-4B49-9FC5-86E889C02E1B}" type="pres">
      <dgm:prSet presAssocID="{BDE8D558-BC38-A04B-A12C-E40542102462}" presName="rootText" presStyleLbl="node2" presStyleIdx="0" presStyleCnt="2">
        <dgm:presLayoutVars>
          <dgm:chPref val="3"/>
        </dgm:presLayoutVars>
      </dgm:prSet>
      <dgm:spPr/>
    </dgm:pt>
    <dgm:pt modelId="{B131269A-5E4C-1B46-9CFC-714DCC37FF93}" type="pres">
      <dgm:prSet presAssocID="{BDE8D558-BC38-A04B-A12C-E40542102462}" presName="rootConnector" presStyleLbl="node2" presStyleIdx="0" presStyleCnt="2"/>
      <dgm:spPr/>
    </dgm:pt>
    <dgm:pt modelId="{848921CF-0D40-A048-9165-8576AF33534F}" type="pres">
      <dgm:prSet presAssocID="{BDE8D558-BC38-A04B-A12C-E40542102462}" presName="hierChild4" presStyleCnt="0"/>
      <dgm:spPr/>
    </dgm:pt>
    <dgm:pt modelId="{7F5621B1-BE8A-A94A-93B3-741B5FD33B03}" type="pres">
      <dgm:prSet presAssocID="{BDE8D558-BC38-A04B-A12C-E40542102462}" presName="hierChild5" presStyleCnt="0"/>
      <dgm:spPr/>
    </dgm:pt>
    <dgm:pt modelId="{03739901-2CD2-144E-B076-1AB42094FE28}" type="pres">
      <dgm:prSet presAssocID="{7EB21406-7251-F941-B250-763E91F8A9A6}" presName="Name37" presStyleLbl="parChTrans1D2" presStyleIdx="1" presStyleCnt="2"/>
      <dgm:spPr/>
    </dgm:pt>
    <dgm:pt modelId="{15ABC803-9880-7442-BF49-5B9411B40842}" type="pres">
      <dgm:prSet presAssocID="{EB0ECE5E-BD3F-F44C-AA06-FBE7AA79B7D8}" presName="hierRoot2" presStyleCnt="0">
        <dgm:presLayoutVars>
          <dgm:hierBranch val="init"/>
        </dgm:presLayoutVars>
      </dgm:prSet>
      <dgm:spPr/>
    </dgm:pt>
    <dgm:pt modelId="{DF2376A9-5ADA-1746-BEDA-F4C30044EA23}" type="pres">
      <dgm:prSet presAssocID="{EB0ECE5E-BD3F-F44C-AA06-FBE7AA79B7D8}" presName="rootComposite" presStyleCnt="0"/>
      <dgm:spPr/>
    </dgm:pt>
    <dgm:pt modelId="{BE5CBCDE-97B8-2449-AC07-B3A011CF3B54}" type="pres">
      <dgm:prSet presAssocID="{EB0ECE5E-BD3F-F44C-AA06-FBE7AA79B7D8}" presName="rootText" presStyleLbl="node2" presStyleIdx="1" presStyleCnt="2">
        <dgm:presLayoutVars>
          <dgm:chPref val="3"/>
        </dgm:presLayoutVars>
      </dgm:prSet>
      <dgm:spPr/>
    </dgm:pt>
    <dgm:pt modelId="{65790336-B55A-264C-AD06-71C7204C487C}" type="pres">
      <dgm:prSet presAssocID="{EB0ECE5E-BD3F-F44C-AA06-FBE7AA79B7D8}" presName="rootConnector" presStyleLbl="node2" presStyleIdx="1" presStyleCnt="2"/>
      <dgm:spPr/>
    </dgm:pt>
    <dgm:pt modelId="{8B90F10A-D592-834A-8208-107E7F82F16E}" type="pres">
      <dgm:prSet presAssocID="{EB0ECE5E-BD3F-F44C-AA06-FBE7AA79B7D8}" presName="hierChild4" presStyleCnt="0"/>
      <dgm:spPr/>
    </dgm:pt>
    <dgm:pt modelId="{47B7BE15-47CA-ED42-A4F8-0BAFF059041A}" type="pres">
      <dgm:prSet presAssocID="{EB0ECE5E-BD3F-F44C-AA06-FBE7AA79B7D8}" presName="hierChild5" presStyleCnt="0"/>
      <dgm:spPr/>
    </dgm:pt>
    <dgm:pt modelId="{F9FD2928-863E-6543-9CC0-4AF25805F706}" type="pres">
      <dgm:prSet presAssocID="{F32D2B7B-A2E8-1C4F-ADAB-3DD30112622C}" presName="hierChild3" presStyleCnt="0"/>
      <dgm:spPr/>
    </dgm:pt>
  </dgm:ptLst>
  <dgm:cxnLst>
    <dgm:cxn modelId="{C9CE1405-5B2F-804F-BE39-9F357360C2F7}" srcId="{F32D2B7B-A2E8-1C4F-ADAB-3DD30112622C}" destId="{EB0ECE5E-BD3F-F44C-AA06-FBE7AA79B7D8}" srcOrd="1" destOrd="0" parTransId="{7EB21406-7251-F941-B250-763E91F8A9A6}" sibTransId="{95977E3E-CF8E-8E40-B3F7-E7D0816F2F18}"/>
    <dgm:cxn modelId="{DB9E6A17-D542-A24D-AAB9-B6FB2635EECD}" srcId="{5A06EC26-03CA-1649-A686-58B1F3831459}" destId="{F32D2B7B-A2E8-1C4F-ADAB-3DD30112622C}" srcOrd="0" destOrd="0" parTransId="{0F1552DD-3665-614D-810D-2C20AE90AA26}" sibTransId="{26249307-69BA-374E-8804-0263002EA5C7}"/>
    <dgm:cxn modelId="{1B188E28-BF84-6F41-BCEA-EC7D82383893}" type="presOf" srcId="{5A06EC26-03CA-1649-A686-58B1F3831459}" destId="{F34E7979-141D-CC46-B8C0-A69536067A29}" srcOrd="0" destOrd="0" presId="urn:microsoft.com/office/officeart/2005/8/layout/orgChart1"/>
    <dgm:cxn modelId="{7E4C4A3E-CCDC-754D-91C1-A1125F50FE76}" type="presOf" srcId="{6E46F0AA-72C9-4044-AAF9-EEBADCCC49F7}" destId="{76C1E3D2-6BCD-6F4B-B96A-0DBB5A2B251A}" srcOrd="0" destOrd="0" presId="urn:microsoft.com/office/officeart/2005/8/layout/orgChart1"/>
    <dgm:cxn modelId="{F09BFF5D-EA34-BA4F-93AB-094A4EF88263}" srcId="{F32D2B7B-A2E8-1C4F-ADAB-3DD30112622C}" destId="{BDE8D558-BC38-A04B-A12C-E40542102462}" srcOrd="0" destOrd="0" parTransId="{6E46F0AA-72C9-4044-AAF9-EEBADCCC49F7}" sibTransId="{C08F0B42-FDDB-474B-A4D2-B5159CAE551E}"/>
    <dgm:cxn modelId="{B443F58E-3B9D-C443-B0B9-CC530C444619}" type="presOf" srcId="{EB0ECE5E-BD3F-F44C-AA06-FBE7AA79B7D8}" destId="{65790336-B55A-264C-AD06-71C7204C487C}" srcOrd="1" destOrd="0" presId="urn:microsoft.com/office/officeart/2005/8/layout/orgChart1"/>
    <dgm:cxn modelId="{2280D097-8C48-9F43-A76E-08BE23A9FCD4}" type="presOf" srcId="{BDE8D558-BC38-A04B-A12C-E40542102462}" destId="{B481648A-9F47-4B49-9FC5-86E889C02E1B}" srcOrd="0" destOrd="0" presId="urn:microsoft.com/office/officeart/2005/8/layout/orgChart1"/>
    <dgm:cxn modelId="{2E1BBAA3-E438-4F48-A812-35CC7DBD3FD3}" type="presOf" srcId="{F32D2B7B-A2E8-1C4F-ADAB-3DD30112622C}" destId="{34FA8AB8-D767-5046-A362-5F958C2629BE}" srcOrd="0" destOrd="0" presId="urn:microsoft.com/office/officeart/2005/8/layout/orgChart1"/>
    <dgm:cxn modelId="{E6FA3BBD-B85C-A940-ABE0-18A116A8F141}" type="presOf" srcId="{F32D2B7B-A2E8-1C4F-ADAB-3DD30112622C}" destId="{B36B85C6-58E4-2C4E-ACAB-A604CD6A9648}" srcOrd="1" destOrd="0" presId="urn:microsoft.com/office/officeart/2005/8/layout/orgChart1"/>
    <dgm:cxn modelId="{D6CC23D6-A47D-3247-8AA0-F74CF768DA13}" type="presOf" srcId="{BDE8D558-BC38-A04B-A12C-E40542102462}" destId="{B131269A-5E4C-1B46-9CFC-714DCC37FF93}" srcOrd="1" destOrd="0" presId="urn:microsoft.com/office/officeart/2005/8/layout/orgChart1"/>
    <dgm:cxn modelId="{4FF34AE5-2E72-BF4D-8D30-A703D406AD19}" type="presOf" srcId="{7EB21406-7251-F941-B250-763E91F8A9A6}" destId="{03739901-2CD2-144E-B076-1AB42094FE28}" srcOrd="0" destOrd="0" presId="urn:microsoft.com/office/officeart/2005/8/layout/orgChart1"/>
    <dgm:cxn modelId="{2920C6F9-FF6B-DF4D-AC6F-694232803F2B}" type="presOf" srcId="{EB0ECE5E-BD3F-F44C-AA06-FBE7AA79B7D8}" destId="{BE5CBCDE-97B8-2449-AC07-B3A011CF3B54}" srcOrd="0" destOrd="0" presId="urn:microsoft.com/office/officeart/2005/8/layout/orgChart1"/>
    <dgm:cxn modelId="{995C1051-40D3-A546-9BED-1680C79BC859}" type="presParOf" srcId="{F34E7979-141D-CC46-B8C0-A69536067A29}" destId="{9BC5CDB5-5461-3046-AAF9-A74807CFB47C}" srcOrd="0" destOrd="0" presId="urn:microsoft.com/office/officeart/2005/8/layout/orgChart1"/>
    <dgm:cxn modelId="{F414D741-7A28-C244-804D-C4446B2763F1}" type="presParOf" srcId="{9BC5CDB5-5461-3046-AAF9-A74807CFB47C}" destId="{90BC563F-2C58-6844-A56F-33C235B591B9}" srcOrd="0" destOrd="0" presId="urn:microsoft.com/office/officeart/2005/8/layout/orgChart1"/>
    <dgm:cxn modelId="{406F0681-2B4F-2F40-AE6C-B071BEB331C4}" type="presParOf" srcId="{90BC563F-2C58-6844-A56F-33C235B591B9}" destId="{34FA8AB8-D767-5046-A362-5F958C2629BE}" srcOrd="0" destOrd="0" presId="urn:microsoft.com/office/officeart/2005/8/layout/orgChart1"/>
    <dgm:cxn modelId="{F6E5B126-6C90-AA49-B480-C024DF0533B0}" type="presParOf" srcId="{90BC563F-2C58-6844-A56F-33C235B591B9}" destId="{B36B85C6-58E4-2C4E-ACAB-A604CD6A9648}" srcOrd="1" destOrd="0" presId="urn:microsoft.com/office/officeart/2005/8/layout/orgChart1"/>
    <dgm:cxn modelId="{C7704FBA-E57A-C245-940F-6A0E8A37F757}" type="presParOf" srcId="{9BC5CDB5-5461-3046-AAF9-A74807CFB47C}" destId="{8B7266ED-9F8E-C74B-B80F-893CDCA094C3}" srcOrd="1" destOrd="0" presId="urn:microsoft.com/office/officeart/2005/8/layout/orgChart1"/>
    <dgm:cxn modelId="{63C5CDFA-5590-0844-B852-78DF98B82892}" type="presParOf" srcId="{8B7266ED-9F8E-C74B-B80F-893CDCA094C3}" destId="{76C1E3D2-6BCD-6F4B-B96A-0DBB5A2B251A}" srcOrd="0" destOrd="0" presId="urn:microsoft.com/office/officeart/2005/8/layout/orgChart1"/>
    <dgm:cxn modelId="{0A8EAB52-8811-DD44-8413-F73D953182C2}" type="presParOf" srcId="{8B7266ED-9F8E-C74B-B80F-893CDCA094C3}" destId="{E84A63FD-413B-8B42-952B-8657AC9FD2D0}" srcOrd="1" destOrd="0" presId="urn:microsoft.com/office/officeart/2005/8/layout/orgChart1"/>
    <dgm:cxn modelId="{39E7420D-014D-5F4E-A20A-02CD20FE1B05}" type="presParOf" srcId="{E84A63FD-413B-8B42-952B-8657AC9FD2D0}" destId="{D5007B09-5E5F-5448-9B17-2BA1023248F4}" srcOrd="0" destOrd="0" presId="urn:microsoft.com/office/officeart/2005/8/layout/orgChart1"/>
    <dgm:cxn modelId="{C7499286-B98D-1D4C-906A-77FEA4A6629A}" type="presParOf" srcId="{D5007B09-5E5F-5448-9B17-2BA1023248F4}" destId="{B481648A-9F47-4B49-9FC5-86E889C02E1B}" srcOrd="0" destOrd="0" presId="urn:microsoft.com/office/officeart/2005/8/layout/orgChart1"/>
    <dgm:cxn modelId="{22BAEACE-6D9D-8F4A-86D2-CC9B715CD061}" type="presParOf" srcId="{D5007B09-5E5F-5448-9B17-2BA1023248F4}" destId="{B131269A-5E4C-1B46-9CFC-714DCC37FF93}" srcOrd="1" destOrd="0" presId="urn:microsoft.com/office/officeart/2005/8/layout/orgChart1"/>
    <dgm:cxn modelId="{BDED796A-A7A8-814F-8517-B1A68F770ECF}" type="presParOf" srcId="{E84A63FD-413B-8B42-952B-8657AC9FD2D0}" destId="{848921CF-0D40-A048-9165-8576AF33534F}" srcOrd="1" destOrd="0" presId="urn:microsoft.com/office/officeart/2005/8/layout/orgChart1"/>
    <dgm:cxn modelId="{A04AEE1D-BCA6-5C42-87DE-CDEFD7862637}" type="presParOf" srcId="{E84A63FD-413B-8B42-952B-8657AC9FD2D0}" destId="{7F5621B1-BE8A-A94A-93B3-741B5FD33B03}" srcOrd="2" destOrd="0" presId="urn:microsoft.com/office/officeart/2005/8/layout/orgChart1"/>
    <dgm:cxn modelId="{F0D8644A-6538-7946-9DE7-154B4D294809}" type="presParOf" srcId="{8B7266ED-9F8E-C74B-B80F-893CDCA094C3}" destId="{03739901-2CD2-144E-B076-1AB42094FE28}" srcOrd="2" destOrd="0" presId="urn:microsoft.com/office/officeart/2005/8/layout/orgChart1"/>
    <dgm:cxn modelId="{23F756BE-90D8-7C4D-908F-ACA083EEC9F8}" type="presParOf" srcId="{8B7266ED-9F8E-C74B-B80F-893CDCA094C3}" destId="{15ABC803-9880-7442-BF49-5B9411B40842}" srcOrd="3" destOrd="0" presId="urn:microsoft.com/office/officeart/2005/8/layout/orgChart1"/>
    <dgm:cxn modelId="{0840F25F-50C8-A745-89B6-B7A5E465B813}" type="presParOf" srcId="{15ABC803-9880-7442-BF49-5B9411B40842}" destId="{DF2376A9-5ADA-1746-BEDA-F4C30044EA23}" srcOrd="0" destOrd="0" presId="urn:microsoft.com/office/officeart/2005/8/layout/orgChart1"/>
    <dgm:cxn modelId="{C515D333-3E08-074A-9B38-094222E70B6B}" type="presParOf" srcId="{DF2376A9-5ADA-1746-BEDA-F4C30044EA23}" destId="{BE5CBCDE-97B8-2449-AC07-B3A011CF3B54}" srcOrd="0" destOrd="0" presId="urn:microsoft.com/office/officeart/2005/8/layout/orgChart1"/>
    <dgm:cxn modelId="{9CDCFDA0-3805-154F-B0CC-DF68DFD754CB}" type="presParOf" srcId="{DF2376A9-5ADA-1746-BEDA-F4C30044EA23}" destId="{65790336-B55A-264C-AD06-71C7204C487C}" srcOrd="1" destOrd="0" presId="urn:microsoft.com/office/officeart/2005/8/layout/orgChart1"/>
    <dgm:cxn modelId="{CD5325AB-0420-EE48-BFCF-D2CAAB81611E}" type="presParOf" srcId="{15ABC803-9880-7442-BF49-5B9411B40842}" destId="{8B90F10A-D592-834A-8208-107E7F82F16E}" srcOrd="1" destOrd="0" presId="urn:microsoft.com/office/officeart/2005/8/layout/orgChart1"/>
    <dgm:cxn modelId="{E877E8D3-62F4-214B-A620-5C03EE16F653}" type="presParOf" srcId="{15ABC803-9880-7442-BF49-5B9411B40842}" destId="{47B7BE15-47CA-ED42-A4F8-0BAFF059041A}" srcOrd="2" destOrd="0" presId="urn:microsoft.com/office/officeart/2005/8/layout/orgChart1"/>
    <dgm:cxn modelId="{93CCAB58-58D1-1443-A0E5-EF6E65654C34}" type="presParOf" srcId="{9BC5CDB5-5461-3046-AAF9-A74807CFB47C}" destId="{F9FD2928-863E-6543-9CC0-4AF25805F706}" srcOrd="2" destOrd="0" presId="urn:microsoft.com/office/officeart/2005/8/layout/orgChar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739901-2CD2-144E-B076-1AB42094FE28}">
      <dsp:nvSpPr>
        <dsp:cNvPr id="0" name=""/>
        <dsp:cNvSpPr/>
      </dsp:nvSpPr>
      <dsp:spPr>
        <a:xfrm>
          <a:off x="3331873" y="1328203"/>
          <a:ext cx="1604358" cy="556884"/>
        </a:xfrm>
        <a:custGeom>
          <a:avLst/>
          <a:gdLst/>
          <a:ahLst/>
          <a:cxnLst/>
          <a:rect l="0" t="0" r="0" b="0"/>
          <a:pathLst>
            <a:path>
              <a:moveTo>
                <a:pt x="0" y="0"/>
              </a:moveTo>
              <a:lnTo>
                <a:pt x="0" y="278442"/>
              </a:lnTo>
              <a:lnTo>
                <a:pt x="1604358" y="278442"/>
              </a:lnTo>
              <a:lnTo>
                <a:pt x="1604358" y="55688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6C1E3D2-6BCD-6F4B-B96A-0DBB5A2B251A}">
      <dsp:nvSpPr>
        <dsp:cNvPr id="0" name=""/>
        <dsp:cNvSpPr/>
      </dsp:nvSpPr>
      <dsp:spPr>
        <a:xfrm>
          <a:off x="1727514" y="1328203"/>
          <a:ext cx="1604358" cy="556884"/>
        </a:xfrm>
        <a:custGeom>
          <a:avLst/>
          <a:gdLst/>
          <a:ahLst/>
          <a:cxnLst/>
          <a:rect l="0" t="0" r="0" b="0"/>
          <a:pathLst>
            <a:path>
              <a:moveTo>
                <a:pt x="1604358" y="0"/>
              </a:moveTo>
              <a:lnTo>
                <a:pt x="1604358" y="278442"/>
              </a:lnTo>
              <a:lnTo>
                <a:pt x="0" y="278442"/>
              </a:lnTo>
              <a:lnTo>
                <a:pt x="0" y="55688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4FA8AB8-D767-5046-A362-5F958C2629BE}">
      <dsp:nvSpPr>
        <dsp:cNvPr id="0" name=""/>
        <dsp:cNvSpPr/>
      </dsp:nvSpPr>
      <dsp:spPr>
        <a:xfrm>
          <a:off x="2005957" y="2287"/>
          <a:ext cx="2651832" cy="132591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marL="0" lvl="0" indent="0" algn="ctr" defTabSz="1111250">
            <a:lnSpc>
              <a:spcPct val="90000"/>
            </a:lnSpc>
            <a:spcBef>
              <a:spcPct val="0"/>
            </a:spcBef>
            <a:spcAft>
              <a:spcPct val="35000"/>
            </a:spcAft>
            <a:buNone/>
          </a:pPr>
          <a:r>
            <a:rPr lang="vi-VN" sz="2500" kern="1200" dirty="0"/>
            <a:t>02</a:t>
          </a:r>
          <a:r>
            <a:rPr lang="en-US" sz="2500" kern="1200" dirty="0"/>
            <a:t> </a:t>
          </a:r>
          <a:r>
            <a:rPr lang="en-US" sz="2500" kern="1200" dirty="0" err="1"/>
            <a:t>Bộ</a:t>
          </a:r>
          <a:r>
            <a:rPr lang="en-US" sz="2500" kern="1200" dirty="0"/>
            <a:t> </a:t>
          </a:r>
          <a:r>
            <a:rPr lang="en-US" sz="2500" kern="1200" dirty="0" err="1"/>
            <a:t>chỉ</a:t>
          </a:r>
          <a:r>
            <a:rPr lang="en-US" sz="2500" kern="1200" dirty="0"/>
            <a:t> </a:t>
          </a:r>
          <a:r>
            <a:rPr lang="en-US" sz="2500" kern="1200" dirty="0" err="1"/>
            <a:t>số</a:t>
          </a:r>
          <a:endParaRPr lang="en-US" sz="2500" kern="1200" dirty="0"/>
        </a:p>
      </dsp:txBody>
      <dsp:txXfrm>
        <a:off x="2005957" y="2287"/>
        <a:ext cx="2651832" cy="1325916"/>
      </dsp:txXfrm>
    </dsp:sp>
    <dsp:sp modelId="{B481648A-9F47-4B49-9FC5-86E889C02E1B}">
      <dsp:nvSpPr>
        <dsp:cNvPr id="0" name=""/>
        <dsp:cNvSpPr/>
      </dsp:nvSpPr>
      <dsp:spPr>
        <a:xfrm>
          <a:off x="401598" y="1885088"/>
          <a:ext cx="2651832" cy="132591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marL="0" lvl="0" indent="0" algn="ctr" defTabSz="1111250">
            <a:lnSpc>
              <a:spcPct val="90000"/>
            </a:lnSpc>
            <a:spcBef>
              <a:spcPct val="0"/>
            </a:spcBef>
            <a:spcAft>
              <a:spcPct val="35000"/>
            </a:spcAft>
            <a:buNone/>
          </a:pPr>
          <a:r>
            <a:rPr lang="en-US" sz="2500" kern="1200" dirty="0" err="1"/>
            <a:t>Doanh</a:t>
          </a:r>
          <a:r>
            <a:rPr lang="en-US" sz="2500" kern="1200" dirty="0"/>
            <a:t> </a:t>
          </a:r>
          <a:r>
            <a:rPr lang="en-US" sz="2500" kern="1200" dirty="0" err="1"/>
            <a:t>nghiệp</a:t>
          </a:r>
          <a:r>
            <a:rPr lang="en-US" sz="2500" kern="1200" dirty="0"/>
            <a:t> </a:t>
          </a:r>
          <a:r>
            <a:rPr lang="en-US" sz="2500" kern="1200" dirty="0" err="1"/>
            <a:t>lớn</a:t>
          </a:r>
          <a:endParaRPr lang="en-US" sz="2500" kern="1200" dirty="0"/>
        </a:p>
      </dsp:txBody>
      <dsp:txXfrm>
        <a:off x="401598" y="1885088"/>
        <a:ext cx="2651832" cy="1325916"/>
      </dsp:txXfrm>
    </dsp:sp>
    <dsp:sp modelId="{BE5CBCDE-97B8-2449-AC07-B3A011CF3B54}">
      <dsp:nvSpPr>
        <dsp:cNvPr id="0" name=""/>
        <dsp:cNvSpPr/>
      </dsp:nvSpPr>
      <dsp:spPr>
        <a:xfrm>
          <a:off x="3610315" y="1885088"/>
          <a:ext cx="2651832" cy="132591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marL="0" lvl="0" indent="0" algn="ctr" defTabSz="1111250">
            <a:lnSpc>
              <a:spcPct val="90000"/>
            </a:lnSpc>
            <a:spcBef>
              <a:spcPct val="0"/>
            </a:spcBef>
            <a:spcAft>
              <a:spcPct val="35000"/>
            </a:spcAft>
            <a:buNone/>
          </a:pPr>
          <a:r>
            <a:rPr lang="en-US" sz="2500" kern="1200" dirty="0" err="1"/>
            <a:t>Doanh</a:t>
          </a:r>
          <a:r>
            <a:rPr lang="en-US" sz="2500" kern="1200" dirty="0"/>
            <a:t> </a:t>
          </a:r>
          <a:r>
            <a:rPr lang="en-US" sz="2500" kern="1200" dirty="0" err="1"/>
            <a:t>nghiệp</a:t>
          </a:r>
          <a:r>
            <a:rPr lang="en-US" sz="2500" kern="1200" dirty="0"/>
            <a:t> SME</a:t>
          </a:r>
        </a:p>
      </dsp:txBody>
      <dsp:txXfrm>
        <a:off x="3610315" y="1885088"/>
        <a:ext cx="2651832" cy="1325916"/>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135"/>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850443" y="0"/>
            <a:ext cx="2945659" cy="498135"/>
          </a:xfrm>
          <a:prstGeom prst="rect">
            <a:avLst/>
          </a:prstGeom>
        </p:spPr>
        <p:txBody>
          <a:bodyPr vert="horz" lIns="93177" tIns="46589" rIns="93177" bIns="46589" rtlCol="0"/>
          <a:lstStyle>
            <a:lvl1pPr algn="r">
              <a:defRPr sz="1200"/>
            </a:lvl1pPr>
          </a:lstStyle>
          <a:p>
            <a:fld id="{55EC89A4-963E-4D3D-886E-E7AFC4A67B12}" type="datetimeFigureOut">
              <a:rPr lang="en-US" smtClean="0"/>
              <a:t>10/27/2023</a:t>
            </a:fld>
            <a:endParaRPr lang="en-US"/>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679768" y="4777958"/>
            <a:ext cx="5438140" cy="3909239"/>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30092"/>
            <a:ext cx="2945659" cy="498134"/>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850443" y="9430092"/>
            <a:ext cx="2945659" cy="498134"/>
          </a:xfrm>
          <a:prstGeom prst="rect">
            <a:avLst/>
          </a:prstGeom>
        </p:spPr>
        <p:txBody>
          <a:bodyPr vert="horz" lIns="93177" tIns="46589" rIns="93177" bIns="46589" rtlCol="0" anchor="b"/>
          <a:lstStyle>
            <a:lvl1pPr algn="r">
              <a:defRPr sz="1200"/>
            </a:lvl1pPr>
          </a:lstStyle>
          <a:p>
            <a:fld id="{7BB34A95-2416-44AC-842A-56E1F8E2701D}" type="slidenum">
              <a:rPr lang="en-US" smtClean="0"/>
              <a:t>‹#›</a:t>
            </a:fld>
            <a:endParaRPr lang="en-US"/>
          </a:p>
        </p:txBody>
      </p:sp>
    </p:spTree>
    <p:extLst>
      <p:ext uri="{BB962C8B-B14F-4D97-AF65-F5344CB8AC3E}">
        <p14:creationId xmlns:p14="http://schemas.microsoft.com/office/powerpoint/2010/main" val="37841676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nextfarm.vn/may-cham-phan-dinh-duong-tu-dong" TargetMode="External"/><Relationship Id="rId2" Type="http://schemas.openxmlformats.org/officeDocument/2006/relationships/slide" Target="../slides/slide26.xml"/><Relationship Id="rId1" Type="http://schemas.openxmlformats.org/officeDocument/2006/relationships/notesMaster" Target="../notesMasters/notesMaster1.xml"/><Relationship Id="rId6" Type="http://schemas.openxmlformats.org/officeDocument/2006/relationships/hyperlink" Target="https://nextcrm.vn/phan-mem-next-crm-cho-nong-nghiep" TargetMode="External"/><Relationship Id="rId5" Type="http://schemas.openxmlformats.org/officeDocument/2006/relationships/hyperlink" Target="https://www.nextfarm.vn/phan-mem-truy-xuat-nguon-goc-nong-nghiep" TargetMode="External"/><Relationship Id="rId4" Type="http://schemas.openxmlformats.org/officeDocument/2006/relationships/hyperlink" Target="https://www.nextfarm.vn/dieu-khien-va-thu-thap-du-lieu-cam-bien" TargetMode="Externa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nextfarm.vn/may-cham-phan-dinh-duong-tu-dong" TargetMode="External"/><Relationship Id="rId2" Type="http://schemas.openxmlformats.org/officeDocument/2006/relationships/slide" Target="../slides/slide27.xml"/><Relationship Id="rId1" Type="http://schemas.openxmlformats.org/officeDocument/2006/relationships/notesMaster" Target="../notesMasters/notesMaster1.xml"/><Relationship Id="rId6" Type="http://schemas.openxmlformats.org/officeDocument/2006/relationships/hyperlink" Target="https://nextcrm.vn/phan-mem-next-crm-cho-nong-nghiep" TargetMode="External"/><Relationship Id="rId5" Type="http://schemas.openxmlformats.org/officeDocument/2006/relationships/hyperlink" Target="https://www.nextfarm.vn/phan-mem-truy-xuat-nguon-goc-nong-nghiep" TargetMode="External"/><Relationship Id="rId4" Type="http://schemas.openxmlformats.org/officeDocument/2006/relationships/hyperlink" Target="https://www.nextfarm.vn/dieu-khien-va-thu-thap-du-lieu-cam-bien"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BB34A95-2416-44AC-842A-56E1F8E2701D}" type="slidenum">
              <a:rPr lang="en-US" smtClean="0"/>
              <a:t>1</a:t>
            </a:fld>
            <a:endParaRPr lang="en-US"/>
          </a:p>
        </p:txBody>
      </p:sp>
    </p:spTree>
    <p:extLst>
      <p:ext uri="{BB962C8B-B14F-4D97-AF65-F5344CB8AC3E}">
        <p14:creationId xmlns:p14="http://schemas.microsoft.com/office/powerpoint/2010/main" val="17017422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AA77D44-C2A1-154D-A2B3-58CCB1745B46}" type="slidenum">
              <a:rPr kumimoji="0" lang="en-V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V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48404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800" dirty="0">
                <a:effectLst/>
                <a:latin typeface="Times New Roman" panose="02020603050405020304" pitchFamily="18" charset="0"/>
                <a:ea typeface="Times New Roman" panose="02020603050405020304" pitchFamily="18" charset="0"/>
              </a:rPr>
              <a:t>Để hỗ trợ các doanh nghiệp nhỏ và vừa triển khai chuyển đổi số hiệu quả, Chương trình hỗ trợ doanh nghiệp nhỏ và vừa chuyển đổi số (SMEdx) cam kết cung cấp từ 3 - 6 tháng miễn phí cho các doanh nghiệp SME có quy mô dưới 50 người. Các doanh nghiệp SME sử dụng Nền tảng số, không cần đầu tư vận hành mà chỉ cần trả tiền theo "thuê bao" hàng tháng vừa đơn giản, vừa bảo đảm an toàn thông tin. </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AA77D44-C2A1-154D-A2B3-58CCB1745B46}" type="slidenum">
              <a:rPr kumimoji="0" lang="en-V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V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85678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solidFill>
                  <a:srgbClr val="0070C0"/>
                </a:solidFill>
              </a:rPr>
              <a:t>Chương trình hỗ trợ doanh nghiệp nhỏ và vừa chuyển đổi số (SMEdx) cam kết cung cấp từ 3 - 6 tháng miễn phí cho các doanh nghiệp SME có quy mô dưới 50 người. Các doanh nghiệp SME sử dụng Nền tảng số, không cần đầu tư vận hành mà chỉ cần trả tiền theo "thuê bao" hàng tháng vừa đơn giản, vừa bảo đảm an toàn thông tin. </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AA77D44-C2A1-154D-A2B3-58CCB1745B46}" type="slidenum">
              <a:rPr kumimoji="0" lang="en-V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V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27024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fontAlgn="base">
              <a:spcBef>
                <a:spcPts val="600"/>
              </a:spcBef>
            </a:pPr>
            <a:r>
              <a:rPr lang="vi-VN" b="0" i="0" dirty="0">
                <a:solidFill>
                  <a:srgbClr val="212529"/>
                </a:solidFill>
                <a:effectLst/>
                <a:latin typeface="Roboto" panose="02000000000000000000" pitchFamily="2" charset="0"/>
              </a:rPr>
              <a:t>Những giải pháp chuyển đổi số của Nextfarm:</a:t>
            </a:r>
          </a:p>
          <a:p>
            <a:pPr marL="285750" indent="-285750" algn="just" fontAlgn="base">
              <a:spcBef>
                <a:spcPts val="600"/>
              </a:spcBef>
              <a:buFont typeface="Arial" panose="020B0604020202020204" pitchFamily="34" charset="0"/>
              <a:buChar char="•"/>
            </a:pPr>
            <a:r>
              <a:rPr lang="vi-VN" b="0" i="0" dirty="0">
                <a:solidFill>
                  <a:srgbClr val="212529"/>
                </a:solidFill>
                <a:effectLst/>
                <a:latin typeface="inherit"/>
              </a:rPr>
              <a:t>Hệ thống </a:t>
            </a:r>
            <a:r>
              <a:rPr lang="vi-VN" b="1" i="0" u="none" strike="noStrike" dirty="0">
                <a:solidFill>
                  <a:srgbClr val="007BFF"/>
                </a:solidFill>
                <a:effectLst/>
                <a:latin typeface="inherit"/>
                <a:hlinkClick r:id="rId3"/>
              </a:rPr>
              <a:t>châm phân dinh dưỡng tự động</a:t>
            </a:r>
            <a:r>
              <a:rPr lang="vi-VN" b="0" i="0" dirty="0">
                <a:solidFill>
                  <a:srgbClr val="212529"/>
                </a:solidFill>
                <a:effectLst/>
                <a:latin typeface="inherit"/>
              </a:rPr>
              <a:t> Nextfarm Fertikit 4G: Giúp bà con tự động hóa trong quá trình chăm bón cây trồng.</a:t>
            </a:r>
          </a:p>
          <a:p>
            <a:pPr marL="285750" indent="-285750" algn="just" fontAlgn="base">
              <a:spcBef>
                <a:spcPts val="600"/>
              </a:spcBef>
              <a:buFont typeface="Arial" panose="020B0604020202020204" pitchFamily="34" charset="0"/>
              <a:buChar char="•"/>
            </a:pPr>
            <a:r>
              <a:rPr lang="vi-VN" b="0" i="0" dirty="0">
                <a:solidFill>
                  <a:srgbClr val="212529"/>
                </a:solidFill>
                <a:effectLst/>
                <a:latin typeface="inherit"/>
              </a:rPr>
              <a:t>Hệ thống </a:t>
            </a:r>
            <a:r>
              <a:rPr lang="vi-VN" b="1" i="0" u="none" strike="noStrike" dirty="0">
                <a:solidFill>
                  <a:srgbClr val="007BFF"/>
                </a:solidFill>
                <a:effectLst/>
                <a:latin typeface="inherit"/>
                <a:hlinkClick r:id="rId4"/>
              </a:rPr>
              <a:t>quan trắc và điều khiển môi trường vi khí hậu</a:t>
            </a:r>
            <a:r>
              <a:rPr lang="vi-VN" b="0" i="0" dirty="0">
                <a:solidFill>
                  <a:srgbClr val="212529"/>
                </a:solidFill>
                <a:effectLst/>
                <a:latin typeface="inherit"/>
              </a:rPr>
              <a:t> Nextfarm NMC: Sản phẩm này giúp bà con có thể kiểm soát được khí hậu tại trang trại, dễ dàng điều khiển xử lý kịp thời các trường hợp xảy ra sự cố tại trang trại, hạn chế rủi ro trong quá trình sản xuất.</a:t>
            </a:r>
          </a:p>
          <a:p>
            <a:pPr marL="285750" indent="-285750" algn="just" fontAlgn="base">
              <a:spcBef>
                <a:spcPts val="600"/>
              </a:spcBef>
              <a:buFont typeface="Arial" panose="020B0604020202020204" pitchFamily="34" charset="0"/>
              <a:buChar char="•"/>
            </a:pPr>
            <a:r>
              <a:rPr lang="vi-VN" b="0" i="0" dirty="0">
                <a:solidFill>
                  <a:srgbClr val="212529"/>
                </a:solidFill>
                <a:effectLst/>
                <a:latin typeface="inherit"/>
              </a:rPr>
              <a:t>Hệ thống nhật ký điện tử Nextfarm Dairy: Giúp bà con số hóa quy trình sản xuất, quản lý toàn bộ quy trình sản xuất trên nền tảng số, dễ dàng nắm bắt tình trạng hiện tại của trang trại</a:t>
            </a:r>
          </a:p>
          <a:p>
            <a:pPr marL="285750" indent="-285750" algn="just" fontAlgn="base">
              <a:spcBef>
                <a:spcPts val="600"/>
              </a:spcBef>
              <a:buFont typeface="Arial" panose="020B0604020202020204" pitchFamily="34" charset="0"/>
              <a:buChar char="•"/>
            </a:pPr>
            <a:r>
              <a:rPr lang="vi-VN" b="0" i="0" dirty="0">
                <a:solidFill>
                  <a:srgbClr val="212529"/>
                </a:solidFill>
                <a:effectLst/>
                <a:latin typeface="inherit"/>
              </a:rPr>
              <a:t>Phần mềm </a:t>
            </a:r>
            <a:r>
              <a:rPr lang="vi-VN" b="1" i="0" u="none" strike="noStrike" dirty="0">
                <a:solidFill>
                  <a:srgbClr val="007BFF"/>
                </a:solidFill>
                <a:effectLst/>
                <a:latin typeface="inherit"/>
                <a:hlinkClick r:id="rId5"/>
              </a:rPr>
              <a:t>truy xuất nguồn gốc sản phẩm</a:t>
            </a:r>
            <a:r>
              <a:rPr lang="vi-VN" b="0" i="0" dirty="0">
                <a:solidFill>
                  <a:srgbClr val="212529"/>
                </a:solidFill>
                <a:effectLst/>
                <a:latin typeface="inherit"/>
              </a:rPr>
              <a:t> Nextfarm QR Check: Giúp bà con tạo các mã truy xuất cho sản phẩm nông sản của mình, minh bạch quá trình sản xuất, chống hàng giả.</a:t>
            </a:r>
          </a:p>
          <a:p>
            <a:pPr marL="285750" indent="-285750" algn="just" fontAlgn="base">
              <a:spcBef>
                <a:spcPts val="600"/>
              </a:spcBef>
              <a:buFont typeface="Arial" panose="020B0604020202020204" pitchFamily="34" charset="0"/>
              <a:buChar char="•"/>
            </a:pPr>
            <a:r>
              <a:rPr lang="vi-VN" b="0" i="0" dirty="0">
                <a:solidFill>
                  <a:srgbClr val="212529"/>
                </a:solidFill>
                <a:effectLst/>
                <a:latin typeface="inherit"/>
              </a:rPr>
              <a:t>Phần mềm quản lý bán hàng và </a:t>
            </a:r>
            <a:r>
              <a:rPr lang="vi-VN" b="1" i="0" u="none" strike="noStrike" dirty="0">
                <a:solidFill>
                  <a:srgbClr val="007BFF"/>
                </a:solidFill>
                <a:effectLst/>
                <a:latin typeface="inherit"/>
                <a:hlinkClick r:id="rId6"/>
              </a:rPr>
              <a:t>CSKH cho nông nghiệp NextX</a:t>
            </a:r>
            <a:r>
              <a:rPr lang="vi-VN" b="0" i="0" dirty="0">
                <a:solidFill>
                  <a:srgbClr val="212529"/>
                </a:solidFill>
                <a:effectLst/>
                <a:latin typeface="inherit"/>
              </a:rPr>
              <a:t>: Đây là phần mềm hỗ trợ rất đặc lực trong việc </a:t>
            </a:r>
            <a:r>
              <a:rPr lang="vi-VN" b="1" i="0" dirty="0">
                <a:solidFill>
                  <a:srgbClr val="212529"/>
                </a:solidFill>
                <a:effectLst/>
                <a:latin typeface="inherit"/>
              </a:rPr>
              <a:t>chuyển đổi số nông nghiệp</a:t>
            </a:r>
            <a:r>
              <a:rPr lang="vi-VN" b="0" i="0" dirty="0">
                <a:solidFill>
                  <a:srgbClr val="212529"/>
                </a:solidFill>
                <a:effectLst/>
                <a:latin typeface="inherit"/>
              </a:rPr>
              <a:t>, hỗ trợ bà con xử lý đầu ra, kết nối các trang trại đến với người tiêu dùng.</a:t>
            </a:r>
          </a:p>
          <a:p>
            <a:endParaRPr lang="x-non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EE9B48-49E1-AA41-A1D3-BB2660DE0D0F}" type="slidenum">
              <a:rPr kumimoji="0" lang="x-non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x-non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50964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fontAlgn="base">
              <a:spcBef>
                <a:spcPts val="600"/>
              </a:spcBef>
            </a:pPr>
            <a:r>
              <a:rPr lang="vi-VN" b="0" i="0" dirty="0">
                <a:solidFill>
                  <a:srgbClr val="212529"/>
                </a:solidFill>
                <a:effectLst/>
                <a:latin typeface="Roboto" panose="02000000000000000000" pitchFamily="2" charset="0"/>
              </a:rPr>
              <a:t>Những giải pháp chuyển đổi số của Nextfarm:</a:t>
            </a:r>
          </a:p>
          <a:p>
            <a:pPr marL="285750" indent="-285750" algn="just" fontAlgn="base">
              <a:spcBef>
                <a:spcPts val="600"/>
              </a:spcBef>
              <a:buFont typeface="Arial" panose="020B0604020202020204" pitchFamily="34" charset="0"/>
              <a:buChar char="•"/>
            </a:pPr>
            <a:r>
              <a:rPr lang="vi-VN" b="0" i="0" dirty="0">
                <a:solidFill>
                  <a:srgbClr val="212529"/>
                </a:solidFill>
                <a:effectLst/>
                <a:latin typeface="inherit"/>
              </a:rPr>
              <a:t>Hệ thống </a:t>
            </a:r>
            <a:r>
              <a:rPr lang="vi-VN" b="1" i="0" u="none" strike="noStrike" dirty="0">
                <a:solidFill>
                  <a:srgbClr val="007BFF"/>
                </a:solidFill>
                <a:effectLst/>
                <a:latin typeface="inherit"/>
                <a:hlinkClick r:id="rId3"/>
              </a:rPr>
              <a:t>châm phân dinh dưỡng tự động</a:t>
            </a:r>
            <a:r>
              <a:rPr lang="vi-VN" b="0" i="0" dirty="0">
                <a:solidFill>
                  <a:srgbClr val="212529"/>
                </a:solidFill>
                <a:effectLst/>
                <a:latin typeface="inherit"/>
              </a:rPr>
              <a:t> Nextfarm Fertikit 4G: Giúp bà con tự động hóa trong quá trình chăm bón cây trồng.</a:t>
            </a:r>
          </a:p>
          <a:p>
            <a:pPr marL="285750" indent="-285750" algn="just" fontAlgn="base">
              <a:spcBef>
                <a:spcPts val="600"/>
              </a:spcBef>
              <a:buFont typeface="Arial" panose="020B0604020202020204" pitchFamily="34" charset="0"/>
              <a:buChar char="•"/>
            </a:pPr>
            <a:r>
              <a:rPr lang="vi-VN" b="0" i="0" dirty="0">
                <a:solidFill>
                  <a:srgbClr val="212529"/>
                </a:solidFill>
                <a:effectLst/>
                <a:latin typeface="inherit"/>
              </a:rPr>
              <a:t>Hệ thống </a:t>
            </a:r>
            <a:r>
              <a:rPr lang="vi-VN" b="1" i="0" u="none" strike="noStrike" dirty="0">
                <a:solidFill>
                  <a:srgbClr val="007BFF"/>
                </a:solidFill>
                <a:effectLst/>
                <a:latin typeface="inherit"/>
                <a:hlinkClick r:id="rId4"/>
              </a:rPr>
              <a:t>quan trắc và điều khiển môi trường vi khí hậu</a:t>
            </a:r>
            <a:r>
              <a:rPr lang="vi-VN" b="0" i="0" dirty="0">
                <a:solidFill>
                  <a:srgbClr val="212529"/>
                </a:solidFill>
                <a:effectLst/>
                <a:latin typeface="inherit"/>
              </a:rPr>
              <a:t> Nextfarm NMC: Sản phẩm này giúp bà con có thể kiểm soát được khí hậu tại trang trại, dễ dàng điều khiển xử lý kịp thời các trường hợp xảy ra sự cố tại trang trại, hạn chế rủi ro trong quá trình sản xuất.</a:t>
            </a:r>
          </a:p>
          <a:p>
            <a:pPr marL="285750" indent="-285750" algn="just" fontAlgn="base">
              <a:spcBef>
                <a:spcPts val="600"/>
              </a:spcBef>
              <a:buFont typeface="Arial" panose="020B0604020202020204" pitchFamily="34" charset="0"/>
              <a:buChar char="•"/>
            </a:pPr>
            <a:r>
              <a:rPr lang="vi-VN" b="0" i="0" dirty="0">
                <a:solidFill>
                  <a:srgbClr val="212529"/>
                </a:solidFill>
                <a:effectLst/>
                <a:latin typeface="inherit"/>
              </a:rPr>
              <a:t>Hệ thống nhật ký điện tử Nextfarm Dairy: Giúp bà con số hóa quy trình sản xuất, quản lý toàn bộ quy trình sản xuất trên nền tảng số, dễ dàng nắm bắt tình trạng hiện tại của trang trại</a:t>
            </a:r>
          </a:p>
          <a:p>
            <a:pPr marL="285750" indent="-285750" algn="just" fontAlgn="base">
              <a:spcBef>
                <a:spcPts val="600"/>
              </a:spcBef>
              <a:buFont typeface="Arial" panose="020B0604020202020204" pitchFamily="34" charset="0"/>
              <a:buChar char="•"/>
            </a:pPr>
            <a:r>
              <a:rPr lang="vi-VN" b="0" i="0" dirty="0">
                <a:solidFill>
                  <a:srgbClr val="212529"/>
                </a:solidFill>
                <a:effectLst/>
                <a:latin typeface="inherit"/>
              </a:rPr>
              <a:t>Phần mềm </a:t>
            </a:r>
            <a:r>
              <a:rPr lang="vi-VN" b="1" i="0" u="none" strike="noStrike" dirty="0">
                <a:solidFill>
                  <a:srgbClr val="007BFF"/>
                </a:solidFill>
                <a:effectLst/>
                <a:latin typeface="inherit"/>
                <a:hlinkClick r:id="rId5"/>
              </a:rPr>
              <a:t>truy xuất nguồn gốc sản phẩm</a:t>
            </a:r>
            <a:r>
              <a:rPr lang="vi-VN" b="0" i="0" dirty="0">
                <a:solidFill>
                  <a:srgbClr val="212529"/>
                </a:solidFill>
                <a:effectLst/>
                <a:latin typeface="inherit"/>
              </a:rPr>
              <a:t> Nextfarm QR Check: Giúp bà con tạo các mã truy xuất cho sản phẩm nông sản của mình, minh bạch quá trình sản xuất, chống hàng giả.</a:t>
            </a:r>
          </a:p>
          <a:p>
            <a:pPr marL="285750" indent="-285750" algn="just" fontAlgn="base">
              <a:spcBef>
                <a:spcPts val="600"/>
              </a:spcBef>
              <a:buFont typeface="Arial" panose="020B0604020202020204" pitchFamily="34" charset="0"/>
              <a:buChar char="•"/>
            </a:pPr>
            <a:r>
              <a:rPr lang="vi-VN" b="0" i="0" dirty="0">
                <a:solidFill>
                  <a:srgbClr val="212529"/>
                </a:solidFill>
                <a:effectLst/>
                <a:latin typeface="inherit"/>
              </a:rPr>
              <a:t>Phần mềm quản lý bán hàng và </a:t>
            </a:r>
            <a:r>
              <a:rPr lang="vi-VN" b="1" i="0" u="none" strike="noStrike" dirty="0">
                <a:solidFill>
                  <a:srgbClr val="007BFF"/>
                </a:solidFill>
                <a:effectLst/>
                <a:latin typeface="inherit"/>
                <a:hlinkClick r:id="rId6"/>
              </a:rPr>
              <a:t>CSKH cho nông nghiệp NextX</a:t>
            </a:r>
            <a:r>
              <a:rPr lang="vi-VN" b="0" i="0" dirty="0">
                <a:solidFill>
                  <a:srgbClr val="212529"/>
                </a:solidFill>
                <a:effectLst/>
                <a:latin typeface="inherit"/>
              </a:rPr>
              <a:t>: Đây là phần mềm hỗ trợ rất đặc lực trong việc </a:t>
            </a:r>
            <a:r>
              <a:rPr lang="vi-VN" b="1" i="0" dirty="0">
                <a:solidFill>
                  <a:srgbClr val="212529"/>
                </a:solidFill>
                <a:effectLst/>
                <a:latin typeface="inherit"/>
              </a:rPr>
              <a:t>chuyển đổi số nông nghiệp</a:t>
            </a:r>
            <a:r>
              <a:rPr lang="vi-VN" b="0" i="0" dirty="0">
                <a:solidFill>
                  <a:srgbClr val="212529"/>
                </a:solidFill>
                <a:effectLst/>
                <a:latin typeface="inherit"/>
              </a:rPr>
              <a:t>, hỗ trợ bà con xử lý đầu ra, kết nối các trang trại đến với người tiêu dùng.</a:t>
            </a:r>
          </a:p>
          <a:p>
            <a:endParaRPr lang="x-non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EE9B48-49E1-AA41-A1D3-BB2660DE0D0F}" type="slidenum">
              <a:rPr kumimoji="0" lang="x-non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x-non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85205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vi-VN" dirty="0">
                <a:effectLst/>
              </a:rPr>
              <a:t>“Từ ngày lắp đặt hệ thống này, các quy trình sản xuất ở xưởng được trơn tru hơn, nếu phát sinh lỗi hay bất kì vấn đề gì cần hỗ trợ đều được xử lý nhanh hơn. Đặc biệt, hệ thống này giúp quản lý tốt năng suất của mỗi dây chuyền cũng như nguyên liệu đầu vào, đầu ra”.</a:t>
            </a:r>
          </a:p>
          <a:p>
            <a:pPr algn="just"/>
            <a:endParaRPr lang="en-US" b="0" i="0" dirty="0">
              <a:solidFill>
                <a:srgbClr val="393939"/>
              </a:solidFill>
              <a:effectLst/>
              <a:latin typeface="Roboto Condensed" panose="02000000000000000000" pitchFamily="2" charset="0"/>
            </a:endParaRPr>
          </a:p>
          <a:p>
            <a:pPr algn="just"/>
            <a:r>
              <a:rPr lang="vi-VN" b="0" i="0" dirty="0">
                <a:solidFill>
                  <a:srgbClr val="393939"/>
                </a:solidFill>
                <a:effectLst/>
                <a:latin typeface="Roboto Condensed" panose="02000000000000000000" pitchFamily="2" charset="0"/>
              </a:rPr>
              <a:t>Khác với các xưởng may thông thường, mỗi dây chuyền may ở công ty này được lắp thêm 1 máy tính bảng ở khu vực giữa dây chuyền và một tivi ở cuối  dây chuyền hiển thị số lượng sản phẩm. Theo ông Nguyễn Đăng Đức, Trợ lý Giám đốc Công ty TNHH Phú Tường, đó là hệ thống quản lý quy trình sản xuất may Retex được lắp đặt và vận hành thử gần 1 năm nay ở 4 xưởng của công ty.</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416074-407E-4385-B989-DD0D152A21B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55493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vi-VN" dirty="0">
                <a:effectLst/>
              </a:rPr>
              <a:t>“Từ ngày lắp đặt hệ thống này, các quy trình sản xuất ở xưởng được trơn tru hơn, nếu phát sinh lỗi hay bất kì vấn đề gì cần hỗ trợ đều được xử lý nhanh hơn. Đặc biệt, hệ thống này giúp quản lý tốt năng suất của mỗi dây chuyền cũng như nguyên liệu đầu vào, đầu ra”.</a:t>
            </a:r>
          </a:p>
          <a:p>
            <a:pPr algn="just"/>
            <a:endParaRPr lang="en-US" b="0" i="0" dirty="0">
              <a:solidFill>
                <a:srgbClr val="393939"/>
              </a:solidFill>
              <a:effectLst/>
              <a:latin typeface="Roboto Condensed" panose="02000000000000000000" pitchFamily="2" charset="0"/>
            </a:endParaRPr>
          </a:p>
          <a:p>
            <a:pPr algn="just"/>
            <a:r>
              <a:rPr lang="vi-VN" b="0" i="0" dirty="0">
                <a:solidFill>
                  <a:srgbClr val="393939"/>
                </a:solidFill>
                <a:effectLst/>
                <a:latin typeface="Roboto Condensed" panose="02000000000000000000" pitchFamily="2" charset="0"/>
              </a:rPr>
              <a:t>Khác với các xưởng may thông thường, mỗi dây chuyền may ở công ty này được lắp thêm 1 máy tính bảng ở khu vực giữa dây chuyền và một tivi ở cuối  dây chuyền hiển thị số lượng sản phẩm. Theo ông Nguyễn Đăng Đức, Trợ lý Giám đốc Công ty TNHH Phú Tường, đó là hệ thống quản lý quy trình sản xuất may Retex được lắp đặt và vận hành thử gần 1 năm nay ở 4 xưởng của công ty.</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416074-407E-4385-B989-DD0D152A21B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6304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416074-407E-4385-B989-DD0D152A21B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66333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just">
              <a:lnSpc>
                <a:spcPct val="130000"/>
              </a:lnSpc>
              <a:spcBef>
                <a:spcPts val="1200"/>
              </a:spcBef>
              <a:spcAft>
                <a:spcPts val="1200"/>
              </a:spcAft>
            </a:pPr>
            <a:r>
              <a:rPr lang="vi-VN" sz="1200" b="1" dirty="0">
                <a:effectLst/>
                <a:latin typeface="Times New Roman" panose="02020603050405020304" pitchFamily="18" charset="0"/>
                <a:ea typeface="Times New Roman" panose="02020603050405020304" pitchFamily="18" charset="0"/>
              </a:rPr>
              <a:t>Tài chính – kế toán – thuế </a:t>
            </a:r>
            <a:endParaRPr lang="en-US" sz="1200" b="1" dirty="0">
              <a:effectLst/>
              <a:latin typeface="Times New Roman" panose="02020603050405020304" pitchFamily="18" charset="0"/>
              <a:ea typeface="Times New Roman" panose="02020603050405020304" pitchFamily="18" charset="0"/>
            </a:endParaRPr>
          </a:p>
          <a:p>
            <a:pPr marL="0" marR="0" algn="just">
              <a:lnSpc>
                <a:spcPct val="130000"/>
              </a:lnSpc>
              <a:spcBef>
                <a:spcPts val="1200"/>
              </a:spcBef>
              <a:spcAft>
                <a:spcPts val="1200"/>
              </a:spcAft>
            </a:pPr>
            <a:r>
              <a:rPr lang="en-US" sz="1200" dirty="0" err="1">
                <a:effectLst/>
                <a:latin typeface="Times New Roman" panose="02020603050405020304" pitchFamily="18" charset="0"/>
                <a:ea typeface="Times New Roman" panose="02020603050405020304" pitchFamily="18" charset="0"/>
              </a:rPr>
              <a:t>Đối</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với</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bất</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kỳ</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hoạt</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động</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kinh</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nào</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việc</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quản</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lý</a:t>
            </a:r>
            <a:r>
              <a:rPr lang="en-US" sz="1200" dirty="0">
                <a:effectLst/>
                <a:latin typeface="Times New Roman" panose="02020603050405020304" pitchFamily="18" charset="0"/>
                <a:ea typeface="Times New Roman" panose="02020603050405020304" pitchFamily="18" charset="0"/>
              </a:rPr>
              <a:t> thu – chi </a:t>
            </a:r>
            <a:r>
              <a:rPr lang="en-US" sz="1200" dirty="0" err="1">
                <a:effectLst/>
                <a:latin typeface="Times New Roman" panose="02020603050405020304" pitchFamily="18" charset="0"/>
                <a:ea typeface="Times New Roman" panose="02020603050405020304" pitchFamily="18" charset="0"/>
              </a:rPr>
              <a:t>đều</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quan</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trọng</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để</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đánh</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giá</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hiệu</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quả</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hoạt</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động</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kinh</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doanh</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đồng</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thời</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đảm</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bảo</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tuân</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thủ</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các</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quy</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định</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pháp</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lý</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Tuy</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vậy</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công</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tác</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tài</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chính</a:t>
            </a:r>
            <a:r>
              <a:rPr lang="en-US" sz="1200" dirty="0">
                <a:effectLst/>
                <a:latin typeface="Times New Roman" panose="02020603050405020304" pitchFamily="18" charset="0"/>
                <a:ea typeface="Times New Roman" panose="02020603050405020304" pitchFamily="18" charset="0"/>
              </a:rPr>
              <a:t> – </a:t>
            </a:r>
            <a:r>
              <a:rPr lang="en-US" sz="1200" dirty="0" err="1">
                <a:effectLst/>
                <a:latin typeface="Times New Roman" panose="02020603050405020304" pitchFamily="18" charset="0"/>
                <a:ea typeface="Times New Roman" panose="02020603050405020304" pitchFamily="18" charset="0"/>
              </a:rPr>
              <a:t>kế</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toán</a:t>
            </a:r>
            <a:r>
              <a:rPr lang="en-US" sz="1200" dirty="0">
                <a:effectLst/>
                <a:latin typeface="Times New Roman" panose="02020603050405020304" pitchFamily="18" charset="0"/>
                <a:ea typeface="Times New Roman" panose="02020603050405020304" pitchFamily="18" charset="0"/>
              </a:rPr>
              <a:t> – </a:t>
            </a:r>
            <a:r>
              <a:rPr lang="en-US" sz="1200" dirty="0" err="1">
                <a:effectLst/>
                <a:latin typeface="Times New Roman" panose="02020603050405020304" pitchFamily="18" charset="0"/>
                <a:ea typeface="Times New Roman" panose="02020603050405020304" pitchFamily="18" charset="0"/>
              </a:rPr>
              <a:t>thuế</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vẫn</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không</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phải</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là</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bài</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toán</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dễ</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dàng</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với</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nhiều</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hộ</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kinh</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doanh</a:t>
            </a:r>
            <a:r>
              <a:rPr lang="en-US" sz="1200" dirty="0">
                <a:effectLst/>
                <a:latin typeface="Times New Roman" panose="02020603050405020304" pitchFamily="18" charset="0"/>
                <a:ea typeface="Times New Roman" panose="02020603050405020304" pitchFamily="18" charset="0"/>
              </a:rPr>
              <a:t>.</a:t>
            </a:r>
          </a:p>
          <a:p>
            <a:pPr marL="0" marR="0" algn="just">
              <a:lnSpc>
                <a:spcPct val="130000"/>
              </a:lnSpc>
              <a:spcBef>
                <a:spcPts val="1200"/>
              </a:spcBef>
              <a:spcAft>
                <a:spcPts val="1200"/>
              </a:spcAft>
            </a:pPr>
            <a:r>
              <a:rPr lang="en-US" sz="1200" dirty="0" err="1">
                <a:effectLst/>
                <a:latin typeface="Times New Roman" panose="02020603050405020304" pitchFamily="18" charset="0"/>
                <a:ea typeface="Times New Roman" panose="02020603050405020304" pitchFamily="18" charset="0"/>
              </a:rPr>
              <a:t>Chị</a:t>
            </a:r>
            <a:r>
              <a:rPr lang="en-US" sz="1200" dirty="0">
                <a:effectLst/>
                <a:latin typeface="Times New Roman" panose="02020603050405020304" pitchFamily="18" charset="0"/>
                <a:ea typeface="Times New Roman" panose="02020603050405020304" pitchFamily="18" charset="0"/>
              </a:rPr>
              <a:t> Nguyễn Thị Hạnh - </a:t>
            </a:r>
            <a:r>
              <a:rPr lang="en-US" sz="1200" dirty="0" err="1">
                <a:effectLst/>
                <a:latin typeface="Times New Roman" panose="02020603050405020304" pitchFamily="18" charset="0"/>
                <a:ea typeface="Times New Roman" panose="02020603050405020304" pitchFamily="18" charset="0"/>
              </a:rPr>
              <a:t>Kế</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toán</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của</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hộ</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kinh</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doanh</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mặt</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hàng</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máy</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tính</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máy</a:t>
            </a:r>
            <a:r>
              <a:rPr lang="en-US" sz="1200" dirty="0">
                <a:effectLst/>
                <a:latin typeface="Times New Roman" panose="02020603050405020304" pitchFamily="18" charset="0"/>
                <a:ea typeface="Times New Roman" panose="02020603050405020304" pitchFamily="18" charset="0"/>
              </a:rPr>
              <a:t> in </a:t>
            </a:r>
            <a:r>
              <a:rPr lang="en-US" sz="1200" dirty="0" err="1">
                <a:effectLst/>
                <a:latin typeface="Times New Roman" panose="02020603050405020304" pitchFamily="18" charset="0"/>
                <a:ea typeface="Times New Roman" panose="02020603050405020304" pitchFamily="18" charset="0"/>
              </a:rPr>
              <a:t>tại</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Tiểu</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Khu</a:t>
            </a:r>
            <a:r>
              <a:rPr lang="en-US" sz="1200" dirty="0">
                <a:effectLst/>
                <a:latin typeface="Times New Roman" panose="02020603050405020304" pitchFamily="18" charset="0"/>
                <a:ea typeface="Times New Roman" panose="02020603050405020304" pitchFamily="18" charset="0"/>
              </a:rPr>
              <a:t> 1, Thị </a:t>
            </a:r>
            <a:r>
              <a:rPr lang="en-US" sz="1200" dirty="0" err="1">
                <a:effectLst/>
                <a:latin typeface="Times New Roman" panose="02020603050405020304" pitchFamily="18" charset="0"/>
                <a:ea typeface="Times New Roman" panose="02020603050405020304" pitchFamily="18" charset="0"/>
              </a:rPr>
              <a:t>trấn</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Phù</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Yên</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Huyện</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Phù</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Yên</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Tỉnh</a:t>
            </a:r>
            <a:r>
              <a:rPr lang="en-US" sz="1200" dirty="0">
                <a:effectLst/>
                <a:latin typeface="Times New Roman" panose="02020603050405020304" pitchFamily="18" charset="0"/>
                <a:ea typeface="Times New Roman" panose="02020603050405020304" pitchFamily="18" charset="0"/>
              </a:rPr>
              <a:t> Sơn La chia </a:t>
            </a:r>
            <a:r>
              <a:rPr lang="en-US" sz="1200" dirty="0" err="1">
                <a:effectLst/>
                <a:latin typeface="Times New Roman" panose="02020603050405020304" pitchFamily="18" charset="0"/>
                <a:ea typeface="Times New Roman" panose="02020603050405020304" pitchFamily="18" charset="0"/>
              </a:rPr>
              <a:t>sẻ</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trước</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đây</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hộ</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kinh</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doanh</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của</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chị</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đã</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sử</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dụng</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một</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phần</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mềm</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kế</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toán</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nhưng</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không</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phù</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hợp</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vì</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giao</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diện</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khó</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dùng</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và</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các</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tính</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năng</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tiện</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ích</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còn</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hạn</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chế</a:t>
            </a:r>
            <a:r>
              <a:rPr lang="en-US" sz="1200" dirty="0">
                <a:effectLst/>
                <a:latin typeface="Times New Roman" panose="02020603050405020304" pitchFamily="18" charset="0"/>
                <a:ea typeface="Times New Roman" panose="02020603050405020304" pitchFamily="18" charset="0"/>
              </a:rPr>
              <a: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718F7A-5DF5-4B60-ACF0-DB7B8DF452B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38053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just">
              <a:lnSpc>
                <a:spcPct val="130000"/>
              </a:lnSpc>
              <a:spcBef>
                <a:spcPts val="1200"/>
              </a:spcBef>
              <a:spcAft>
                <a:spcPts val="1200"/>
              </a:spcAft>
            </a:pPr>
            <a:r>
              <a:rPr lang="vi-VN" sz="1200" b="1" dirty="0">
                <a:solidFill>
                  <a:srgbClr val="000000"/>
                </a:solidFill>
                <a:effectLst/>
                <a:latin typeface="Times New Roman" panose="02020603050405020304" pitchFamily="18" charset="0"/>
                <a:ea typeface="Times New Roman" panose="02020603050405020304" pitchFamily="18" charset="0"/>
              </a:rPr>
              <a:t>Thanh toán </a:t>
            </a:r>
            <a:r>
              <a:rPr lang="en-US" sz="1200" b="1" dirty="0">
                <a:solidFill>
                  <a:srgbClr val="000000"/>
                </a:solidFill>
                <a:effectLst/>
                <a:latin typeface="Times New Roman" panose="02020603050405020304" pitchFamily="18" charset="0"/>
                <a:ea typeface="Times New Roman" panose="02020603050405020304" pitchFamily="18" charset="0"/>
              </a:rPr>
              <a:t>di </a:t>
            </a:r>
            <a:r>
              <a:rPr lang="en-US" sz="1200" b="1" dirty="0" err="1">
                <a:solidFill>
                  <a:srgbClr val="000000"/>
                </a:solidFill>
                <a:effectLst/>
                <a:latin typeface="Times New Roman" panose="02020603050405020304" pitchFamily="18" charset="0"/>
                <a:ea typeface="Times New Roman" panose="02020603050405020304" pitchFamily="18" charset="0"/>
              </a:rPr>
              <a:t>động</a:t>
            </a:r>
            <a:endParaRPr lang="en-US" sz="1200" b="1" dirty="0">
              <a:effectLst/>
              <a:latin typeface="Times New Roman" panose="02020603050405020304" pitchFamily="18" charset="0"/>
              <a:ea typeface="Times New Roman" panose="02020603050405020304" pitchFamily="18" charset="0"/>
            </a:endParaRPr>
          </a:p>
          <a:p>
            <a:pPr marL="0" marR="0" algn="just">
              <a:lnSpc>
                <a:spcPct val="130000"/>
              </a:lnSpc>
              <a:spcBef>
                <a:spcPts val="1200"/>
              </a:spcBef>
              <a:spcAft>
                <a:spcPts val="1200"/>
              </a:spcAft>
            </a:pPr>
            <a:r>
              <a:rPr lang="en-US" sz="1200" dirty="0">
                <a:solidFill>
                  <a:srgbClr val="000000"/>
                </a:solidFill>
                <a:effectLst/>
                <a:latin typeface="Times New Roman" panose="02020603050405020304" pitchFamily="18" charset="0"/>
                <a:ea typeface="Times New Roman" panose="02020603050405020304" pitchFamily="18" charset="0"/>
              </a:rPr>
              <a:t>Thanh </a:t>
            </a:r>
            <a:r>
              <a:rPr lang="en-US" sz="1200" dirty="0" err="1">
                <a:solidFill>
                  <a:srgbClr val="000000"/>
                </a:solidFill>
                <a:effectLst/>
                <a:latin typeface="Times New Roman" panose="02020603050405020304" pitchFamily="18" charset="0"/>
                <a:ea typeface="Times New Roman" panose="02020603050405020304" pitchFamily="18" charset="0"/>
              </a:rPr>
              <a:t>toán</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là</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công</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đoạn</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cuối</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cùng</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trong</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mỗi</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hoạt</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động</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mua</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bán</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thường</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ngày</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của</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người</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dân</a:t>
            </a:r>
            <a:r>
              <a:rPr lang="en-US" sz="1200" dirty="0">
                <a:solidFill>
                  <a:srgbClr val="000000"/>
                </a:solidFill>
                <a:effectLst/>
                <a:latin typeface="Times New Roman" panose="02020603050405020304" pitchFamily="18" charset="0"/>
                <a:ea typeface="Times New Roman" panose="02020603050405020304" pitchFamily="18" charset="0"/>
              </a:rPr>
              <a:t>. Trong </a:t>
            </a:r>
            <a:r>
              <a:rPr lang="en-US" sz="1200" dirty="0" err="1">
                <a:solidFill>
                  <a:srgbClr val="000000"/>
                </a:solidFill>
                <a:effectLst/>
                <a:latin typeface="Times New Roman" panose="02020603050405020304" pitchFamily="18" charset="0"/>
                <a:ea typeface="Times New Roman" panose="02020603050405020304" pitchFamily="18" charset="0"/>
              </a:rPr>
              <a:t>đó</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tiền</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mặt</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hiện</a:t>
            </a:r>
            <a:r>
              <a:rPr lang="en-US" sz="1200" dirty="0">
                <a:solidFill>
                  <a:srgbClr val="000000"/>
                </a:solidFill>
                <a:effectLst/>
                <a:latin typeface="Times New Roman" panose="02020603050405020304" pitchFamily="18" charset="0"/>
                <a:ea typeface="Times New Roman" panose="02020603050405020304" pitchFamily="18" charset="0"/>
              </a:rPr>
              <a:t> nay </a:t>
            </a:r>
            <a:r>
              <a:rPr lang="en-US" sz="1200" dirty="0" err="1">
                <a:solidFill>
                  <a:srgbClr val="000000"/>
                </a:solidFill>
                <a:effectLst/>
                <a:latin typeface="Times New Roman" panose="02020603050405020304" pitchFamily="18" charset="0"/>
                <a:ea typeface="Times New Roman" panose="02020603050405020304" pitchFamily="18" charset="0"/>
              </a:rPr>
              <a:t>vẫn</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là</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công</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cụ</a:t>
            </a:r>
            <a:r>
              <a:rPr lang="en-US" sz="1200" dirty="0">
                <a:solidFill>
                  <a:srgbClr val="000000"/>
                </a:solidFill>
                <a:effectLst/>
                <a:latin typeface="Times New Roman" panose="02020603050405020304" pitchFamily="18" charset="0"/>
                <a:ea typeface="Times New Roman" panose="02020603050405020304" pitchFamily="18" charset="0"/>
              </a:rPr>
              <a:t> thanh </a:t>
            </a:r>
            <a:r>
              <a:rPr lang="en-US" sz="1200" dirty="0" err="1">
                <a:solidFill>
                  <a:srgbClr val="000000"/>
                </a:solidFill>
                <a:effectLst/>
                <a:latin typeface="Times New Roman" panose="02020603050405020304" pitchFamily="18" charset="0"/>
                <a:ea typeface="Times New Roman" panose="02020603050405020304" pitchFamily="18" charset="0"/>
              </a:rPr>
              <a:t>toán</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phổ</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biến</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Đại</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bộ</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phận</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người</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dân</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trong</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làng</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đã</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quen</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với</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việc</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sử</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dụng</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tiền</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mặt</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trong</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các</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giao</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dịch</a:t>
            </a:r>
            <a:r>
              <a:rPr lang="en-US" sz="1200" dirty="0">
                <a:solidFill>
                  <a:srgbClr val="000000"/>
                </a:solidFill>
                <a:effectLst/>
                <a:latin typeface="Times New Roman" panose="02020603050405020304" pitchFamily="18"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pPr marL="0" marR="0" algn="just">
              <a:lnSpc>
                <a:spcPct val="130000"/>
              </a:lnSpc>
              <a:spcBef>
                <a:spcPts val="1200"/>
              </a:spcBef>
              <a:spcAft>
                <a:spcPts val="1200"/>
              </a:spcAft>
            </a:pPr>
            <a:r>
              <a:rPr lang="en-US" sz="1200" dirty="0" err="1">
                <a:effectLst/>
                <a:latin typeface="Times New Roman" panose="02020603050405020304" pitchFamily="18" charset="0"/>
                <a:ea typeface="Times New Roman" panose="02020603050405020304" pitchFamily="18" charset="0"/>
              </a:rPr>
              <a:t>Trước</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đây</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để</a:t>
            </a:r>
            <a:r>
              <a:rPr lang="en-US" sz="1200" dirty="0">
                <a:effectLst/>
                <a:latin typeface="Times New Roman" panose="02020603050405020304" pitchFamily="18" charset="0"/>
                <a:ea typeface="Times New Roman" panose="02020603050405020304" pitchFamily="18" charset="0"/>
              </a:rPr>
              <a:t> thanh </a:t>
            </a:r>
            <a:r>
              <a:rPr lang="en-US" sz="1200" dirty="0" err="1">
                <a:effectLst/>
                <a:latin typeface="Times New Roman" panose="02020603050405020304" pitchFamily="18" charset="0"/>
                <a:ea typeface="Times New Roman" panose="02020603050405020304" pitchFamily="18" charset="0"/>
              </a:rPr>
              <a:t>toán</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không</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dùng</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tiền</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mặt</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người</a:t>
            </a:r>
            <a:r>
              <a:rPr lang="en-US" sz="1200" dirty="0">
                <a:effectLst/>
                <a:latin typeface="Times New Roman" panose="02020603050405020304" pitchFamily="18" charset="0"/>
                <a:ea typeface="Times New Roman" panose="02020603050405020304" pitchFamily="18" charset="0"/>
              </a:rPr>
              <a:t> thanh </a:t>
            </a:r>
            <a:r>
              <a:rPr lang="en-US" sz="1200" dirty="0" err="1">
                <a:effectLst/>
                <a:latin typeface="Times New Roman" panose="02020603050405020304" pitchFamily="18" charset="0"/>
                <a:ea typeface="Times New Roman" panose="02020603050405020304" pitchFamily="18" charset="0"/>
              </a:rPr>
              <a:t>toán</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cần</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có</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tài</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khoản</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ngân</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hàng</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hoặc</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một</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ví</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điện</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tử</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gắn</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với</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tài</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khoản</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ngân</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hàng</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Nhưng</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thực</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tế</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là</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không</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phải</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người</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dân</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nào</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đặc</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biệt</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là</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người</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dân</a:t>
            </a:r>
            <a:r>
              <a:rPr lang="en-US" sz="1200" dirty="0">
                <a:effectLst/>
                <a:latin typeface="Times New Roman" panose="02020603050405020304" pitchFamily="18" charset="0"/>
                <a:ea typeface="Times New Roman" panose="02020603050405020304" pitchFamily="18" charset="0"/>
              </a:rPr>
              <a:t> ở </a:t>
            </a:r>
            <a:r>
              <a:rPr lang="en-US" sz="1200" dirty="0" err="1">
                <a:effectLst/>
                <a:latin typeface="Times New Roman" panose="02020603050405020304" pitchFamily="18" charset="0"/>
                <a:ea typeface="Times New Roman" panose="02020603050405020304" pitchFamily="18" charset="0"/>
              </a:rPr>
              <a:t>những</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khu</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vực</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khó</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khăn</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cũng</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được</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tiếp</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cận</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với</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dịch</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vụ</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tài</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chính</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ngân</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hàng</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Vì</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vậy</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các</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đối</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tượng</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này</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gặp</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khó</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khăn</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trong</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tiếp</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cận</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sử</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dụng</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công</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cụ</a:t>
            </a:r>
            <a:r>
              <a:rPr lang="en-US" sz="1200" dirty="0">
                <a:effectLst/>
                <a:latin typeface="Times New Roman" panose="02020603050405020304" pitchFamily="18" charset="0"/>
                <a:ea typeface="Times New Roman" panose="02020603050405020304" pitchFamily="18" charset="0"/>
              </a:rPr>
              <a:t> thanh </a:t>
            </a:r>
            <a:r>
              <a:rPr lang="en-US" sz="1200" dirty="0" err="1">
                <a:effectLst/>
                <a:latin typeface="Times New Roman" panose="02020603050405020304" pitchFamily="18" charset="0"/>
                <a:ea typeface="Times New Roman" panose="02020603050405020304" pitchFamily="18" charset="0"/>
              </a:rPr>
              <a:t>toán</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không</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dùng</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tiền</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mặt</a:t>
            </a:r>
            <a:r>
              <a:rPr lang="en-US" sz="1200" dirty="0">
                <a:effectLst/>
                <a:latin typeface="Times New Roman" panose="02020603050405020304" pitchFamily="18" charset="0"/>
                <a:ea typeface="Times New Roman" panose="02020603050405020304" pitchFamily="18" charset="0"/>
              </a:rPr>
              <a:t>. </a:t>
            </a:r>
          </a:p>
          <a:p>
            <a:pPr marL="0" marR="0" algn="just">
              <a:lnSpc>
                <a:spcPct val="130000"/>
              </a:lnSpc>
              <a:spcBef>
                <a:spcPts val="1200"/>
              </a:spcBef>
              <a:spcAft>
                <a:spcPts val="1200"/>
              </a:spcAft>
            </a:pPr>
            <a:r>
              <a:rPr lang="en-US" sz="1200" dirty="0" err="1">
                <a:effectLst/>
                <a:latin typeface="Times New Roman" panose="02020603050405020304" pitchFamily="18" charset="0"/>
                <a:ea typeface="Times New Roman" panose="02020603050405020304" pitchFamily="18" charset="0"/>
              </a:rPr>
              <a:t>Từ</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năm</a:t>
            </a:r>
            <a:r>
              <a:rPr lang="en-US" sz="1200" dirty="0">
                <a:effectLst/>
                <a:latin typeface="Times New Roman" panose="02020603050405020304" pitchFamily="18" charset="0"/>
                <a:ea typeface="Times New Roman" panose="02020603050405020304" pitchFamily="18" charset="0"/>
              </a:rPr>
              <a:t> 2021, 03 </a:t>
            </a:r>
            <a:r>
              <a:rPr lang="en-US" sz="1200" dirty="0" err="1">
                <a:effectLst/>
                <a:latin typeface="Times New Roman" panose="02020603050405020304" pitchFamily="18" charset="0"/>
                <a:ea typeface="Times New Roman" panose="02020603050405020304" pitchFamily="18" charset="0"/>
              </a:rPr>
              <a:t>doanh</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nghiệp</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viễn</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thông</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là</a:t>
            </a:r>
            <a:r>
              <a:rPr lang="en-US" sz="1200" dirty="0">
                <a:effectLst/>
                <a:latin typeface="Times New Roman" panose="02020603050405020304" pitchFamily="18" charset="0"/>
                <a:ea typeface="Times New Roman" panose="02020603050405020304" pitchFamily="18" charset="0"/>
              </a:rPr>
              <a:t> Viettel, VNPT </a:t>
            </a:r>
            <a:r>
              <a:rPr lang="en-US" sz="1200" dirty="0" err="1">
                <a:effectLst/>
                <a:latin typeface="Times New Roman" panose="02020603050405020304" pitchFamily="18" charset="0"/>
                <a:ea typeface="Times New Roman" panose="02020603050405020304" pitchFamily="18" charset="0"/>
              </a:rPr>
              <a:t>và</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MobiFone</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đã</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được</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cấp</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phép</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triển</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khai</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thí</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điểm</a:t>
            </a:r>
            <a:r>
              <a:rPr lang="en-US" sz="1200" dirty="0">
                <a:effectLst/>
                <a:latin typeface="Times New Roman" panose="02020603050405020304" pitchFamily="18" charset="0"/>
                <a:ea typeface="Times New Roman" panose="02020603050405020304" pitchFamily="18" charset="0"/>
              </a:rPr>
              <a:t> cung </a:t>
            </a:r>
            <a:r>
              <a:rPr lang="en-US" sz="1200" dirty="0" err="1">
                <a:effectLst/>
                <a:latin typeface="Times New Roman" panose="02020603050405020304" pitchFamily="18" charset="0"/>
                <a:ea typeface="Times New Roman" panose="02020603050405020304" pitchFamily="18" charset="0"/>
              </a:rPr>
              <a:t>cấp</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dịch</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vụ</a:t>
            </a:r>
            <a:r>
              <a:rPr lang="en-US" sz="1200" dirty="0">
                <a:effectLst/>
                <a:latin typeface="Times New Roman" panose="02020603050405020304" pitchFamily="18" charset="0"/>
                <a:ea typeface="Times New Roman" panose="02020603050405020304" pitchFamily="18" charset="0"/>
              </a:rPr>
              <a:t> thanh </a:t>
            </a:r>
            <a:r>
              <a:rPr lang="en-US" sz="1200" dirty="0" err="1">
                <a:effectLst/>
                <a:latin typeface="Times New Roman" panose="02020603050405020304" pitchFamily="18" charset="0"/>
                <a:ea typeface="Times New Roman" panose="02020603050405020304" pitchFamily="18" charset="0"/>
              </a:rPr>
              <a:t>toán</a:t>
            </a:r>
            <a:r>
              <a:rPr lang="en-US" sz="1200" dirty="0">
                <a:effectLst/>
                <a:latin typeface="Times New Roman" panose="02020603050405020304" pitchFamily="18" charset="0"/>
                <a:ea typeface="Times New Roman" panose="02020603050405020304" pitchFamily="18" charset="0"/>
              </a:rPr>
              <a:t> di </a:t>
            </a:r>
            <a:r>
              <a:rPr lang="en-US" sz="1200" dirty="0" err="1">
                <a:effectLst/>
                <a:latin typeface="Times New Roman" panose="02020603050405020304" pitchFamily="18" charset="0"/>
                <a:ea typeface="Times New Roman" panose="02020603050405020304" pitchFamily="18" charset="0"/>
              </a:rPr>
              <a:t>động</a:t>
            </a:r>
            <a:r>
              <a:rPr lang="en-US" sz="1200" dirty="0">
                <a:effectLst/>
                <a:latin typeface="Times New Roman" panose="02020603050405020304" pitchFamily="18" charset="0"/>
                <a:ea typeface="Times New Roman" panose="02020603050405020304" pitchFamily="18" charset="0"/>
              </a:rPr>
              <a:t>. Trong </a:t>
            </a:r>
            <a:r>
              <a:rPr lang="en-US" sz="1200" dirty="0" err="1">
                <a:effectLst/>
                <a:latin typeface="Times New Roman" panose="02020603050405020304" pitchFamily="18" charset="0"/>
                <a:ea typeface="Times New Roman" panose="02020603050405020304" pitchFamily="18" charset="0"/>
              </a:rPr>
              <a:t>đó</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người</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dùng</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có</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thể</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sử</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dụng</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tài</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khoản</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viễn</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thông</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là</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tài</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khoản</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gắn</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với</a:t>
            </a:r>
            <a:r>
              <a:rPr lang="en-US" sz="1200" dirty="0">
                <a:effectLst/>
                <a:latin typeface="Times New Roman" panose="02020603050405020304" pitchFamily="18" charset="0"/>
                <a:ea typeface="Times New Roman" panose="02020603050405020304" pitchFamily="18" charset="0"/>
              </a:rPr>
              <a:t> SIM </a:t>
            </a:r>
            <a:r>
              <a:rPr lang="en-US" sz="1200" dirty="0" err="1">
                <a:effectLst/>
                <a:latin typeface="Times New Roman" panose="02020603050405020304" pitchFamily="18" charset="0"/>
                <a:ea typeface="Times New Roman" panose="02020603050405020304" pitchFamily="18" charset="0"/>
              </a:rPr>
              <a:t>điện</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thoại</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để</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thực</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hiện</a:t>
            </a:r>
            <a:r>
              <a:rPr lang="en-US" sz="1200" dirty="0">
                <a:effectLst/>
                <a:latin typeface="Times New Roman" panose="02020603050405020304" pitchFamily="18" charset="0"/>
                <a:ea typeface="Times New Roman" panose="02020603050405020304" pitchFamily="18" charset="0"/>
              </a:rPr>
              <a:t> thanh </a:t>
            </a:r>
            <a:r>
              <a:rPr lang="en-US" sz="1200" dirty="0" err="1">
                <a:effectLst/>
                <a:latin typeface="Times New Roman" panose="02020603050405020304" pitchFamily="18" charset="0"/>
                <a:ea typeface="Times New Roman" panose="02020603050405020304" pitchFamily="18" charset="0"/>
              </a:rPr>
              <a:t>toán</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số</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như</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một</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tài</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khoản</a:t>
            </a:r>
            <a:r>
              <a:rPr lang="en-US" sz="1200" dirty="0">
                <a:effectLst/>
                <a:latin typeface="Times New Roman" panose="02020603050405020304" pitchFamily="18" charset="0"/>
                <a:ea typeface="Times New Roman" panose="02020603050405020304" pitchFamily="18" charset="0"/>
              </a:rPr>
              <a:t> thanh </a:t>
            </a:r>
            <a:r>
              <a:rPr lang="en-US" sz="1200" dirty="0" err="1">
                <a:effectLst/>
                <a:latin typeface="Times New Roman" panose="02020603050405020304" pitchFamily="18" charset="0"/>
                <a:ea typeface="Times New Roman" panose="02020603050405020304" pitchFamily="18" charset="0"/>
              </a:rPr>
              <a:t>toán</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mà</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không</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cần</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tài</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khoản</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ngân</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hàng</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Điều</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này</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tạo</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ra</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sự</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thuận</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tiện</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trong</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giao</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dịch</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giúp</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hình</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thành</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nên</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thói</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quen</a:t>
            </a:r>
            <a:r>
              <a:rPr lang="en-US" sz="1200" dirty="0">
                <a:effectLst/>
                <a:latin typeface="Times New Roman" panose="02020603050405020304" pitchFamily="18" charset="0"/>
                <a:ea typeface="Times New Roman" panose="02020603050405020304" pitchFamily="18" charset="0"/>
              </a:rPr>
              <a:t> thanh </a:t>
            </a:r>
            <a:r>
              <a:rPr lang="en-US" sz="1200" dirty="0" err="1">
                <a:effectLst/>
                <a:latin typeface="Times New Roman" panose="02020603050405020304" pitchFamily="18" charset="0"/>
                <a:ea typeface="Times New Roman" panose="02020603050405020304" pitchFamily="18" charset="0"/>
              </a:rPr>
              <a:t>toán</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số</a:t>
            </a:r>
            <a:r>
              <a:rPr lang="en-US" sz="1200" dirty="0">
                <a:effectLst/>
                <a:latin typeface="Times New Roman" panose="02020603050405020304" pitchFamily="18" charset="0"/>
                <a:ea typeface="Times New Roman" panose="02020603050405020304" pitchFamily="18" charset="0"/>
              </a:rPr>
              <a:t> ở </a:t>
            </a:r>
            <a:r>
              <a:rPr lang="en-US" sz="1200" dirty="0" err="1">
                <a:effectLst/>
                <a:latin typeface="Times New Roman" panose="02020603050405020304" pitchFamily="18" charset="0"/>
                <a:ea typeface="Times New Roman" panose="02020603050405020304" pitchFamily="18" charset="0"/>
              </a:rPr>
              <a:t>mỗi</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người</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dân</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trong</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làng</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mà</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không</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phụ</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thuộc</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vào</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ngân</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hàng</a:t>
            </a:r>
            <a:r>
              <a:rPr lang="en-US" sz="1200" dirty="0">
                <a:effectLst/>
                <a:latin typeface="Times New Roman" panose="02020603050405020304" pitchFamily="18" charset="0"/>
                <a:ea typeface="Times New Roman" panose="02020603050405020304" pitchFamily="18" charset="0"/>
              </a:rPr>
              <a:t>.</a:t>
            </a:r>
          </a:p>
          <a:p>
            <a:pPr marL="0" marR="0" algn="just">
              <a:lnSpc>
                <a:spcPct val="130000"/>
              </a:lnSpc>
              <a:spcBef>
                <a:spcPts val="1200"/>
              </a:spcBef>
              <a:spcAft>
                <a:spcPts val="1200"/>
              </a:spcAft>
            </a:pPr>
            <a:r>
              <a:rPr lang="en-US" sz="1200" b="1" i="1" dirty="0">
                <a:solidFill>
                  <a:srgbClr val="000000"/>
                </a:solidFill>
                <a:effectLst/>
                <a:latin typeface="Times New Roman" panose="02020603050405020304" pitchFamily="18" charset="0"/>
                <a:ea typeface="Times New Roman" panose="02020603050405020304" pitchFamily="18" charset="0"/>
              </a:rPr>
              <a:t>Viettel money: </a:t>
            </a:r>
            <a:r>
              <a:rPr lang="en-US" sz="1200" b="1" i="1" dirty="0" err="1">
                <a:solidFill>
                  <a:srgbClr val="000000"/>
                </a:solidFill>
                <a:effectLst/>
                <a:latin typeface="Times New Roman" panose="02020603050405020304" pitchFamily="18" charset="0"/>
                <a:ea typeface="Times New Roman" panose="02020603050405020304" pitchFamily="18" charset="0"/>
              </a:rPr>
              <a:t>Câu</a:t>
            </a:r>
            <a:r>
              <a:rPr lang="en-US" sz="1200" b="1" i="1" dirty="0">
                <a:solidFill>
                  <a:srgbClr val="000000"/>
                </a:solidFill>
                <a:effectLst/>
                <a:latin typeface="Times New Roman" panose="02020603050405020304" pitchFamily="18" charset="0"/>
                <a:ea typeface="Times New Roman" panose="02020603050405020304" pitchFamily="18" charset="0"/>
              </a:rPr>
              <a:t> </a:t>
            </a:r>
            <a:r>
              <a:rPr lang="en-US" sz="1200" b="1" i="1" dirty="0" err="1">
                <a:solidFill>
                  <a:srgbClr val="000000"/>
                </a:solidFill>
                <a:effectLst/>
                <a:latin typeface="Times New Roman" panose="02020603050405020304" pitchFamily="18" charset="0"/>
                <a:ea typeface="Times New Roman" panose="02020603050405020304" pitchFamily="18" charset="0"/>
              </a:rPr>
              <a:t>chuyện</a:t>
            </a:r>
            <a:r>
              <a:rPr lang="en-US" sz="1200" b="1" i="1" dirty="0">
                <a:solidFill>
                  <a:srgbClr val="000000"/>
                </a:solidFill>
                <a:effectLst/>
                <a:latin typeface="Times New Roman" panose="02020603050405020304" pitchFamily="18" charset="0"/>
                <a:ea typeface="Times New Roman" panose="02020603050405020304" pitchFamily="18" charset="0"/>
              </a:rPr>
              <a:t> thanh </a:t>
            </a:r>
            <a:r>
              <a:rPr lang="en-US" sz="1200" b="1" i="1" dirty="0" err="1">
                <a:solidFill>
                  <a:srgbClr val="000000"/>
                </a:solidFill>
                <a:effectLst/>
                <a:latin typeface="Times New Roman" panose="02020603050405020304" pitchFamily="18" charset="0"/>
                <a:ea typeface="Times New Roman" panose="02020603050405020304" pitchFamily="18" charset="0"/>
              </a:rPr>
              <a:t>toán</a:t>
            </a:r>
            <a:r>
              <a:rPr lang="en-US" sz="1200" b="1" i="1" dirty="0">
                <a:solidFill>
                  <a:srgbClr val="000000"/>
                </a:solidFill>
                <a:effectLst/>
                <a:latin typeface="Times New Roman" panose="02020603050405020304" pitchFamily="18" charset="0"/>
                <a:ea typeface="Times New Roman" panose="02020603050405020304" pitchFamily="18" charset="0"/>
              </a:rPr>
              <a:t> </a:t>
            </a:r>
            <a:r>
              <a:rPr lang="en-US" sz="1200" b="1" i="1" dirty="0" err="1">
                <a:solidFill>
                  <a:srgbClr val="000000"/>
                </a:solidFill>
                <a:effectLst/>
                <a:latin typeface="Times New Roman" panose="02020603050405020304" pitchFamily="18" charset="0"/>
                <a:ea typeface="Times New Roman" panose="02020603050405020304" pitchFamily="18" charset="0"/>
              </a:rPr>
              <a:t>không</a:t>
            </a:r>
            <a:r>
              <a:rPr lang="en-US" sz="1200" b="1" i="1" dirty="0">
                <a:solidFill>
                  <a:srgbClr val="000000"/>
                </a:solidFill>
                <a:effectLst/>
                <a:latin typeface="Times New Roman" panose="02020603050405020304" pitchFamily="18" charset="0"/>
                <a:ea typeface="Times New Roman" panose="02020603050405020304" pitchFamily="18" charset="0"/>
              </a:rPr>
              <a:t> </a:t>
            </a:r>
            <a:r>
              <a:rPr lang="en-US" sz="1200" b="1" i="1" dirty="0" err="1">
                <a:solidFill>
                  <a:srgbClr val="000000"/>
                </a:solidFill>
                <a:effectLst/>
                <a:latin typeface="Times New Roman" panose="02020603050405020304" pitchFamily="18" charset="0"/>
                <a:ea typeface="Times New Roman" panose="02020603050405020304" pitchFamily="18" charset="0"/>
              </a:rPr>
              <a:t>tiền</a:t>
            </a:r>
            <a:r>
              <a:rPr lang="en-US" sz="1200" b="1" i="1" dirty="0">
                <a:solidFill>
                  <a:srgbClr val="000000"/>
                </a:solidFill>
                <a:effectLst/>
                <a:latin typeface="Times New Roman" panose="02020603050405020304" pitchFamily="18" charset="0"/>
                <a:ea typeface="Times New Roman" panose="02020603050405020304" pitchFamily="18" charset="0"/>
              </a:rPr>
              <a:t> </a:t>
            </a:r>
            <a:r>
              <a:rPr lang="en-US" sz="1200" b="1" i="1" dirty="0" err="1">
                <a:solidFill>
                  <a:srgbClr val="000000"/>
                </a:solidFill>
                <a:effectLst/>
                <a:latin typeface="Times New Roman" panose="02020603050405020304" pitchFamily="18" charset="0"/>
                <a:ea typeface="Times New Roman" panose="02020603050405020304" pitchFamily="18" charset="0"/>
              </a:rPr>
              <a:t>mặt</a:t>
            </a:r>
            <a:r>
              <a:rPr lang="en-US" sz="1200" b="1" i="1" dirty="0">
                <a:solidFill>
                  <a:srgbClr val="000000"/>
                </a:solidFill>
                <a:effectLst/>
                <a:latin typeface="Times New Roman" panose="02020603050405020304" pitchFamily="18" charset="0"/>
                <a:ea typeface="Times New Roman" panose="02020603050405020304" pitchFamily="18" charset="0"/>
              </a:rPr>
              <a:t> qua </a:t>
            </a:r>
            <a:r>
              <a:rPr lang="en-US" sz="1200" b="1" i="1" dirty="0" err="1">
                <a:solidFill>
                  <a:srgbClr val="000000"/>
                </a:solidFill>
                <a:effectLst/>
                <a:latin typeface="Times New Roman" panose="02020603050405020304" pitchFamily="18" charset="0"/>
                <a:ea typeface="Times New Roman" panose="02020603050405020304" pitchFamily="18" charset="0"/>
              </a:rPr>
              <a:t>điện</a:t>
            </a:r>
            <a:r>
              <a:rPr lang="en-US" sz="1200" b="1" i="1" dirty="0">
                <a:solidFill>
                  <a:srgbClr val="000000"/>
                </a:solidFill>
                <a:effectLst/>
                <a:latin typeface="Times New Roman" panose="02020603050405020304" pitchFamily="18" charset="0"/>
                <a:ea typeface="Times New Roman" panose="02020603050405020304" pitchFamily="18" charset="0"/>
              </a:rPr>
              <a:t> </a:t>
            </a:r>
            <a:r>
              <a:rPr lang="en-US" sz="1200" b="1" i="1" dirty="0" err="1">
                <a:solidFill>
                  <a:srgbClr val="000000"/>
                </a:solidFill>
                <a:effectLst/>
                <a:latin typeface="Times New Roman" panose="02020603050405020304" pitchFamily="18" charset="0"/>
                <a:ea typeface="Times New Roman" panose="02020603050405020304" pitchFamily="18" charset="0"/>
              </a:rPr>
              <a:t>thoại</a:t>
            </a:r>
            <a:r>
              <a:rPr lang="en-US" sz="1200" b="1" i="1" dirty="0">
                <a:solidFill>
                  <a:srgbClr val="000000"/>
                </a:solidFill>
                <a:effectLst/>
                <a:latin typeface="Times New Roman" panose="02020603050405020304" pitchFamily="18" charset="0"/>
                <a:ea typeface="Times New Roman" panose="02020603050405020304" pitchFamily="18" charset="0"/>
              </a:rPr>
              <a:t> di </a:t>
            </a:r>
            <a:r>
              <a:rPr lang="en-US" sz="1200" b="1" i="1" dirty="0" err="1">
                <a:solidFill>
                  <a:srgbClr val="000000"/>
                </a:solidFill>
                <a:effectLst/>
                <a:latin typeface="Times New Roman" panose="02020603050405020304" pitchFamily="18" charset="0"/>
                <a:ea typeface="Times New Roman" panose="02020603050405020304" pitchFamily="18" charset="0"/>
              </a:rPr>
              <a:t>động</a:t>
            </a:r>
            <a:endParaRPr lang="en-US" sz="1200" dirty="0">
              <a:effectLst/>
              <a:latin typeface="Times New Roman" panose="02020603050405020304" pitchFamily="18" charset="0"/>
              <a:ea typeface="Times New Roman" panose="02020603050405020304" pitchFamily="18" charset="0"/>
            </a:endParaRPr>
          </a:p>
          <a:p>
            <a:pPr marL="0" marR="0" algn="just">
              <a:lnSpc>
                <a:spcPct val="130000"/>
              </a:lnSpc>
              <a:spcBef>
                <a:spcPts val="1200"/>
              </a:spcBef>
              <a:spcAft>
                <a:spcPts val="1200"/>
              </a:spcAft>
            </a:pPr>
            <a:r>
              <a:rPr lang="en-US" sz="1200" dirty="0">
                <a:solidFill>
                  <a:srgbClr val="000000"/>
                </a:solidFill>
                <a:effectLst/>
                <a:latin typeface="Times New Roman" panose="02020603050405020304" pitchFamily="18" charset="0"/>
                <a:ea typeface="Times New Roman" panose="02020603050405020304" pitchFamily="18" charset="0"/>
              </a:rPr>
              <a:t>Viettel Money </a:t>
            </a:r>
            <a:r>
              <a:rPr lang="en-US" sz="1200" dirty="0" err="1">
                <a:solidFill>
                  <a:srgbClr val="000000"/>
                </a:solidFill>
                <a:effectLst/>
                <a:latin typeface="Times New Roman" panose="02020603050405020304" pitchFamily="18" charset="0"/>
                <a:ea typeface="Times New Roman" panose="02020603050405020304" pitchFamily="18" charset="0"/>
              </a:rPr>
              <a:t>được</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phát</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triển</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bởi</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tổng</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công</a:t>
            </a:r>
            <a:r>
              <a:rPr lang="en-US" sz="1200" dirty="0">
                <a:solidFill>
                  <a:srgbClr val="000000"/>
                </a:solidFill>
                <a:effectLst/>
                <a:latin typeface="Times New Roman" panose="02020603050405020304" pitchFamily="18" charset="0"/>
                <a:ea typeface="Times New Roman" panose="02020603050405020304" pitchFamily="18" charset="0"/>
              </a:rPr>
              <a:t> ty </a:t>
            </a:r>
            <a:r>
              <a:rPr lang="en-US" sz="1200" dirty="0" err="1">
                <a:solidFill>
                  <a:srgbClr val="000000"/>
                </a:solidFill>
                <a:effectLst/>
                <a:latin typeface="Times New Roman" panose="02020603050405020304" pitchFamily="18" charset="0"/>
                <a:ea typeface="Times New Roman" panose="02020603050405020304" pitchFamily="18" charset="0"/>
              </a:rPr>
              <a:t>dịch</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vụ</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số</a:t>
            </a:r>
            <a:r>
              <a:rPr lang="en-US" sz="1200" dirty="0">
                <a:solidFill>
                  <a:srgbClr val="000000"/>
                </a:solidFill>
                <a:effectLst/>
                <a:latin typeface="Times New Roman" panose="02020603050405020304" pitchFamily="18" charset="0"/>
                <a:ea typeface="Times New Roman" panose="02020603050405020304" pitchFamily="18" charset="0"/>
              </a:rPr>
              <a:t> Viettel, </a:t>
            </a:r>
            <a:r>
              <a:rPr lang="en-US" sz="1200" dirty="0" err="1">
                <a:solidFill>
                  <a:srgbClr val="000000"/>
                </a:solidFill>
                <a:effectLst/>
                <a:latin typeface="Times New Roman" panose="02020603050405020304" pitchFamily="18" charset="0"/>
                <a:ea typeface="Times New Roman" panose="02020603050405020304" pitchFamily="18" charset="0"/>
              </a:rPr>
              <a:t>có</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địa</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chỉ</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truy</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cập</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để</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cài</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đặt</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và</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sử</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dụng</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tại</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địa</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chỉ</a:t>
            </a:r>
            <a:r>
              <a:rPr lang="en-US" sz="1200" dirty="0">
                <a:solidFill>
                  <a:srgbClr val="000000"/>
                </a:solidFill>
                <a:effectLst/>
                <a:latin typeface="Times New Roman" panose="02020603050405020304" pitchFamily="18" charset="0"/>
                <a:ea typeface="Times New Roman" panose="02020603050405020304" pitchFamily="18" charset="0"/>
              </a:rPr>
              <a:t> https://viettelmoney.vn, </a:t>
            </a:r>
            <a:r>
              <a:rPr lang="en-US" sz="1200" dirty="0" err="1">
                <a:solidFill>
                  <a:srgbClr val="000000"/>
                </a:solidFill>
                <a:effectLst/>
                <a:latin typeface="Times New Roman" panose="02020603050405020304" pitchFamily="18" charset="0"/>
                <a:ea typeface="Times New Roman" panose="02020603050405020304" pitchFamily="18" charset="0"/>
              </a:rPr>
              <a:t>hoặc</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trên</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kho</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ứng</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dụng</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với</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tên</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gọi</a:t>
            </a:r>
            <a:r>
              <a:rPr lang="en-US" sz="1200" dirty="0">
                <a:solidFill>
                  <a:srgbClr val="000000"/>
                </a:solidFill>
                <a:effectLst/>
                <a:latin typeface="Times New Roman" panose="02020603050405020304" pitchFamily="18" charset="0"/>
                <a:ea typeface="Times New Roman" panose="02020603050405020304" pitchFamily="18" charset="0"/>
              </a:rPr>
              <a:t> “Viettel Money”. </a:t>
            </a:r>
            <a:r>
              <a:rPr lang="en-US" sz="1200" dirty="0" err="1">
                <a:solidFill>
                  <a:srgbClr val="000000"/>
                </a:solidFill>
                <a:effectLst/>
                <a:latin typeface="Times New Roman" panose="02020603050405020304" pitchFamily="18" charset="0"/>
                <a:ea typeface="Times New Roman" panose="02020603050405020304" pitchFamily="18" charset="0"/>
              </a:rPr>
              <a:t>Nền</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tảng</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này</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được</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tích</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hợp</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các</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tính</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năng</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phục</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vụ</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cho</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mọi</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tiện</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ích</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dịch</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vụ</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trong</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cuộc</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sống</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như</a:t>
            </a:r>
            <a:r>
              <a:rPr lang="en-US" sz="1200" dirty="0">
                <a:solidFill>
                  <a:srgbClr val="000000"/>
                </a:solidFill>
                <a:effectLst/>
                <a:latin typeface="Times New Roman" panose="02020603050405020304" pitchFamily="18" charset="0"/>
                <a:ea typeface="Times New Roman" panose="02020603050405020304" pitchFamily="18" charset="0"/>
              </a:rPr>
              <a:t> thanh </a:t>
            </a:r>
            <a:r>
              <a:rPr lang="en-US" sz="1200" dirty="0" err="1">
                <a:solidFill>
                  <a:srgbClr val="000000"/>
                </a:solidFill>
                <a:effectLst/>
                <a:latin typeface="Times New Roman" panose="02020603050405020304" pitchFamily="18" charset="0"/>
                <a:ea typeface="Times New Roman" panose="02020603050405020304" pitchFamily="18" charset="0"/>
              </a:rPr>
              <a:t>toán</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học</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phí</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mua</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vé</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tàu</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xe</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chuyển</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tiền</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đến</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số</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điện</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thoại</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khác</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trả</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tiền</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điện</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nước</a:t>
            </a:r>
            <a:r>
              <a:rPr lang="en-US" sz="1200" dirty="0">
                <a:solidFill>
                  <a:srgbClr val="000000"/>
                </a:solidFill>
                <a:effectLst/>
                <a:latin typeface="Times New Roman" panose="02020603050405020304" pitchFamily="18"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pPr marL="0" marR="0" algn="just">
              <a:lnSpc>
                <a:spcPct val="130000"/>
              </a:lnSpc>
              <a:spcBef>
                <a:spcPts val="1200"/>
              </a:spcBef>
              <a:spcAft>
                <a:spcPts val="1200"/>
              </a:spcAft>
            </a:pPr>
            <a:r>
              <a:rPr lang="en-US" sz="1200" dirty="0" err="1">
                <a:solidFill>
                  <a:srgbClr val="000000"/>
                </a:solidFill>
                <a:effectLst/>
                <a:latin typeface="Times New Roman" panose="02020603050405020304" pitchFamily="18" charset="0"/>
                <a:ea typeface="Times New Roman" panose="02020603050405020304" pitchFamily="18" charset="0"/>
              </a:rPr>
              <a:t>Là</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người</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nông</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dân</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nuôi</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gà</a:t>
            </a:r>
            <a:r>
              <a:rPr lang="en-US" sz="1200" dirty="0">
                <a:solidFill>
                  <a:srgbClr val="000000"/>
                </a:solidFill>
                <a:effectLst/>
                <a:latin typeface="Times New Roman" panose="02020603050405020304" pitchFamily="18" charset="0"/>
                <a:ea typeface="Times New Roman" panose="02020603050405020304" pitchFamily="18" charset="0"/>
              </a:rPr>
              <a:t> ở </a:t>
            </a:r>
            <a:r>
              <a:rPr lang="en-US" sz="1200" dirty="0" err="1">
                <a:solidFill>
                  <a:srgbClr val="000000"/>
                </a:solidFill>
                <a:effectLst/>
                <a:latin typeface="Times New Roman" panose="02020603050405020304" pitchFamily="18" charset="0"/>
                <a:ea typeface="Times New Roman" panose="02020603050405020304" pitchFamily="18" charset="0"/>
              </a:rPr>
              <a:t>huyện</a:t>
            </a:r>
            <a:r>
              <a:rPr lang="en-US" sz="1200" dirty="0">
                <a:solidFill>
                  <a:srgbClr val="000000"/>
                </a:solidFill>
                <a:effectLst/>
                <a:latin typeface="Times New Roman" panose="02020603050405020304" pitchFamily="18" charset="0"/>
                <a:ea typeface="Times New Roman" panose="02020603050405020304" pitchFamily="18" charset="0"/>
              </a:rPr>
              <a:t> Ninh Hải, </a:t>
            </a:r>
            <a:r>
              <a:rPr lang="en-US" sz="1200" dirty="0" err="1">
                <a:solidFill>
                  <a:srgbClr val="000000"/>
                </a:solidFill>
                <a:effectLst/>
                <a:latin typeface="Times New Roman" panose="02020603050405020304" pitchFamily="18" charset="0"/>
                <a:ea typeface="Times New Roman" panose="02020603050405020304" pitchFamily="18" charset="0"/>
              </a:rPr>
              <a:t>tỉnh</a:t>
            </a:r>
            <a:r>
              <a:rPr lang="en-US" sz="1200" dirty="0">
                <a:solidFill>
                  <a:srgbClr val="000000"/>
                </a:solidFill>
                <a:effectLst/>
                <a:latin typeface="Times New Roman" panose="02020603050405020304" pitchFamily="18" charset="0"/>
                <a:ea typeface="Times New Roman" panose="02020603050405020304" pitchFamily="18" charset="0"/>
              </a:rPr>
              <a:t> Ninh </a:t>
            </a:r>
            <a:r>
              <a:rPr lang="en-US" sz="1200" dirty="0" err="1">
                <a:solidFill>
                  <a:srgbClr val="000000"/>
                </a:solidFill>
                <a:effectLst/>
                <a:latin typeface="Times New Roman" panose="02020603050405020304" pitchFamily="18" charset="0"/>
                <a:ea typeface="Times New Roman" panose="02020603050405020304" pitchFamily="18" charset="0"/>
              </a:rPr>
              <a:t>Thuận</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chị</a:t>
            </a:r>
            <a:r>
              <a:rPr lang="en-US" sz="1200" dirty="0">
                <a:solidFill>
                  <a:srgbClr val="000000"/>
                </a:solidFill>
                <a:effectLst/>
                <a:latin typeface="Times New Roman" panose="02020603050405020304" pitchFamily="18" charset="0"/>
                <a:ea typeface="Times New Roman" panose="02020603050405020304" pitchFamily="18" charset="0"/>
              </a:rPr>
              <a:t> Giang </a:t>
            </a:r>
            <a:r>
              <a:rPr lang="en-US" sz="1200" dirty="0" err="1">
                <a:solidFill>
                  <a:srgbClr val="000000"/>
                </a:solidFill>
                <a:effectLst/>
                <a:latin typeface="Times New Roman" panose="02020603050405020304" pitchFamily="18" charset="0"/>
                <a:ea typeface="Times New Roman" panose="02020603050405020304" pitchFamily="18" charset="0"/>
              </a:rPr>
              <a:t>cho</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biết</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mình</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chưa</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có</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bất</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cứ</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tài</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khoản</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ngân</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hàng</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nào</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việc</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nhận</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tiền</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khu</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mua</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bán</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gà</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thường</a:t>
            </a:r>
            <a:r>
              <a:rPr lang="en-US" sz="1200" dirty="0">
                <a:solidFill>
                  <a:srgbClr val="000000"/>
                </a:solidFill>
                <a:effectLst/>
                <a:latin typeface="Times New Roman" panose="02020603050405020304" pitchFamily="18" charset="0"/>
                <a:ea typeface="Times New Roman" panose="02020603050405020304" pitchFamily="18" charset="0"/>
              </a:rPr>
              <a:t> qua </a:t>
            </a:r>
            <a:r>
              <a:rPr lang="en-US" sz="1200" dirty="0" err="1">
                <a:solidFill>
                  <a:srgbClr val="000000"/>
                </a:solidFill>
                <a:effectLst/>
                <a:latin typeface="Times New Roman" panose="02020603050405020304" pitchFamily="18" charset="0"/>
                <a:ea typeface="Times New Roman" panose="02020603050405020304" pitchFamily="18" charset="0"/>
              </a:rPr>
              <a:t>nhiều</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lớp</a:t>
            </a:r>
            <a:r>
              <a:rPr lang="en-US" sz="1200" dirty="0">
                <a:solidFill>
                  <a:srgbClr val="000000"/>
                </a:solidFill>
                <a:effectLst/>
                <a:latin typeface="Times New Roman" panose="02020603050405020304" pitchFamily="18" charset="0"/>
                <a:ea typeface="Times New Roman" panose="02020603050405020304" pitchFamily="18" charset="0"/>
              </a:rPr>
              <a:t> trung </a:t>
            </a:r>
            <a:r>
              <a:rPr lang="en-US" sz="1200" dirty="0" err="1">
                <a:solidFill>
                  <a:srgbClr val="000000"/>
                </a:solidFill>
                <a:effectLst/>
                <a:latin typeface="Times New Roman" panose="02020603050405020304" pitchFamily="18" charset="0"/>
                <a:ea typeface="Times New Roman" panose="02020603050405020304" pitchFamily="18" charset="0"/>
              </a:rPr>
              <a:t>gian</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nhận</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tiền</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mặt</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và</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đem</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về</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nên</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nhiều</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lúc</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cũng</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bất</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tiện</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Với</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một</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chiếc</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điện</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thoại</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chỉ</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dùng</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để</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nghe</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gọi</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chị</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bắt</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đầu</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chú</a:t>
            </a:r>
            <a:r>
              <a:rPr lang="en-US" sz="1200" dirty="0">
                <a:solidFill>
                  <a:srgbClr val="000000"/>
                </a:solidFill>
                <a:effectLst/>
                <a:latin typeface="Times New Roman" panose="02020603050405020304" pitchFamily="18" charset="0"/>
                <a:ea typeface="Times New Roman" panose="02020603050405020304" pitchFamily="18" charset="0"/>
              </a:rPr>
              <a:t> ý </a:t>
            </a:r>
            <a:r>
              <a:rPr lang="en-US" sz="1200" dirty="0" err="1">
                <a:solidFill>
                  <a:srgbClr val="000000"/>
                </a:solidFill>
                <a:effectLst/>
                <a:latin typeface="Times New Roman" panose="02020603050405020304" pitchFamily="18" charset="0"/>
                <a:ea typeface="Times New Roman" panose="02020603050405020304" pitchFamily="18" charset="0"/>
              </a:rPr>
              <a:t>đến</a:t>
            </a:r>
            <a:r>
              <a:rPr lang="en-US" sz="1200" dirty="0">
                <a:solidFill>
                  <a:srgbClr val="000000"/>
                </a:solidFill>
                <a:effectLst/>
                <a:latin typeface="Times New Roman" panose="02020603050405020304" pitchFamily="18" charset="0"/>
                <a:ea typeface="Times New Roman" panose="02020603050405020304" pitchFamily="18" charset="0"/>
              </a:rPr>
              <a:t> Viettel Money </a:t>
            </a:r>
            <a:r>
              <a:rPr lang="en-US" sz="1200" dirty="0" err="1">
                <a:solidFill>
                  <a:srgbClr val="000000"/>
                </a:solidFill>
                <a:effectLst/>
                <a:latin typeface="Times New Roman" panose="02020603050405020304" pitchFamily="18" charset="0"/>
                <a:ea typeface="Times New Roman" panose="02020603050405020304" pitchFamily="18" charset="0"/>
              </a:rPr>
              <a:t>khi</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được</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giới</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thiệu</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nhờ</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có</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ứng</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dụng</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này</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việc</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nhận</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tiền</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bán</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gà</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của</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chị</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dễ</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dàng</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hơn</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trước</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Sử</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dụng</a:t>
            </a:r>
            <a:r>
              <a:rPr lang="en-US" sz="1200" dirty="0">
                <a:solidFill>
                  <a:srgbClr val="000000"/>
                </a:solidFill>
                <a:effectLst/>
                <a:latin typeface="Times New Roman" panose="02020603050405020304" pitchFamily="18" charset="0"/>
                <a:ea typeface="Times New Roman" panose="02020603050405020304" pitchFamily="18" charset="0"/>
              </a:rPr>
              <a:t> Viettel Money, </a:t>
            </a:r>
            <a:r>
              <a:rPr lang="en-US" sz="1200" dirty="0" err="1">
                <a:solidFill>
                  <a:srgbClr val="000000"/>
                </a:solidFill>
                <a:effectLst/>
                <a:latin typeface="Times New Roman" panose="02020603050405020304" pitchFamily="18" charset="0"/>
                <a:ea typeface="Times New Roman" panose="02020603050405020304" pitchFamily="18" charset="0"/>
              </a:rPr>
              <a:t>chị</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dễ</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dàng</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nhận</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tiền</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trực</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tiếp</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khi</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bán</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gà</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cho</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những</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khách</a:t>
            </a:r>
            <a:r>
              <a:rPr lang="en-US" sz="1200" dirty="0">
                <a:solidFill>
                  <a:srgbClr val="000000"/>
                </a:solidFill>
                <a:effectLst/>
                <a:latin typeface="Times New Roman" panose="02020603050405020304" pitchFamily="18" charset="0"/>
                <a:ea typeface="Times New Roman" panose="02020603050405020304" pitchFamily="18" charset="0"/>
              </a:rPr>
              <a:t> ở xa qua </a:t>
            </a:r>
            <a:r>
              <a:rPr lang="en-US" sz="1200" dirty="0" err="1">
                <a:solidFill>
                  <a:srgbClr val="000000"/>
                </a:solidFill>
                <a:effectLst/>
                <a:latin typeface="Times New Roman" panose="02020603050405020304" pitchFamily="18" charset="0"/>
                <a:ea typeface="Times New Roman" panose="02020603050405020304" pitchFamily="18" charset="0"/>
              </a:rPr>
              <a:t>số</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điện</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thoại</a:t>
            </a:r>
            <a:r>
              <a:rPr lang="en-US" sz="1200" dirty="0">
                <a:solidFill>
                  <a:srgbClr val="000000"/>
                </a:solidFill>
                <a:effectLst/>
                <a:latin typeface="Times New Roman" panose="02020603050405020304" pitchFamily="18" charset="0"/>
                <a:ea typeface="Times New Roman" panose="02020603050405020304" pitchFamily="18" charset="0"/>
              </a:rPr>
              <a:t> di </a:t>
            </a:r>
            <a:r>
              <a:rPr lang="en-US" sz="1200" dirty="0" err="1">
                <a:solidFill>
                  <a:srgbClr val="000000"/>
                </a:solidFill>
                <a:effectLst/>
                <a:latin typeface="Times New Roman" panose="02020603050405020304" pitchFamily="18" charset="0"/>
                <a:ea typeface="Times New Roman" panose="02020603050405020304" pitchFamily="18" charset="0"/>
              </a:rPr>
              <a:t>động</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khi</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cần</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chị</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rút</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tiền</a:t>
            </a:r>
            <a:r>
              <a:rPr lang="en-US" sz="1200" dirty="0">
                <a:solidFill>
                  <a:srgbClr val="000000"/>
                </a:solidFill>
                <a:effectLst/>
                <a:latin typeface="Times New Roman" panose="02020603050405020304" pitchFamily="18" charset="0"/>
                <a:ea typeface="Times New Roman" panose="02020603050405020304" pitchFamily="18" charset="0"/>
              </a:rPr>
              <a:t> ở </a:t>
            </a:r>
            <a:r>
              <a:rPr lang="en-US" sz="1200" dirty="0" err="1">
                <a:solidFill>
                  <a:srgbClr val="000000"/>
                </a:solidFill>
                <a:effectLst/>
                <a:latin typeface="Times New Roman" panose="02020603050405020304" pitchFamily="18" charset="0"/>
                <a:ea typeface="Times New Roman" panose="02020603050405020304" pitchFamily="18" charset="0"/>
              </a:rPr>
              <a:t>đại</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lý</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ngay</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gần</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nhà</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rất</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tiện</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lợi</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và</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dễ</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quản</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lý</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tiền</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nong</a:t>
            </a:r>
            <a:r>
              <a:rPr lang="en-US" sz="1200" dirty="0">
                <a:solidFill>
                  <a:srgbClr val="000000"/>
                </a:solidFill>
                <a:effectLst/>
                <a:latin typeface="Times New Roman" panose="02020603050405020304" pitchFamily="18" charset="0"/>
                <a:ea typeface="Times New Roman" panose="02020603050405020304" pitchFamily="18" charset="0"/>
              </a:rPr>
              <a:t>.</a:t>
            </a:r>
            <a:endParaRPr lang="en-US" sz="1200" dirty="0">
              <a:effectLst/>
              <a:latin typeface="Times New Roman" panose="02020603050405020304" pitchFamily="18" charset="0"/>
              <a:ea typeface="Times New Roman" panose="02020603050405020304" pitchFamily="18" charset="0"/>
            </a:endParaRPr>
          </a:p>
          <a:p>
            <a:pPr marL="0" marR="0" algn="just">
              <a:lnSpc>
                <a:spcPct val="130000"/>
              </a:lnSpc>
              <a:spcBef>
                <a:spcPts val="1200"/>
              </a:spcBef>
              <a:spcAft>
                <a:spcPts val="1200"/>
              </a:spcAft>
            </a:pPr>
            <a:r>
              <a:rPr lang="en-US" sz="1200" dirty="0" err="1">
                <a:solidFill>
                  <a:srgbClr val="000000"/>
                </a:solidFill>
                <a:effectLst/>
                <a:latin typeface="Times New Roman" panose="02020603050405020304" pitchFamily="18" charset="0"/>
                <a:ea typeface="Times New Roman" panose="02020603050405020304" pitchFamily="18" charset="0"/>
              </a:rPr>
              <a:t>Với</a:t>
            </a:r>
            <a:r>
              <a:rPr lang="en-US" sz="1200" dirty="0">
                <a:solidFill>
                  <a:srgbClr val="000000"/>
                </a:solidFill>
                <a:effectLst/>
                <a:latin typeface="Times New Roman" panose="02020603050405020304" pitchFamily="18" charset="0"/>
                <a:ea typeface="Times New Roman" panose="02020603050405020304" pitchFamily="18" charset="0"/>
              </a:rPr>
              <a:t> Viettel Money, </a:t>
            </a:r>
            <a:r>
              <a:rPr lang="en-US" sz="1200" dirty="0" err="1">
                <a:solidFill>
                  <a:srgbClr val="000000"/>
                </a:solidFill>
                <a:effectLst/>
                <a:latin typeface="Times New Roman" panose="02020603050405020304" pitchFamily="18" charset="0"/>
                <a:ea typeface="Times New Roman" panose="02020603050405020304" pitchFamily="18" charset="0"/>
              </a:rPr>
              <a:t>khách</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hàng</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có</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thể</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chuyển</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nhận</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tiền</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miễn</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phí</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giữa</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các</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tài</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khoản</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và</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không</a:t>
            </a:r>
            <a:r>
              <a:rPr lang="en-US" sz="1200" dirty="0">
                <a:solidFill>
                  <a:srgbClr val="000000"/>
                </a:solidFill>
                <a:effectLst/>
                <a:latin typeface="Times New Roman" panose="02020603050405020304" pitchFamily="18" charset="0"/>
                <a:ea typeface="Times New Roman" panose="02020603050405020304" pitchFamily="18" charset="0"/>
              </a:rPr>
              <a:t> lo </a:t>
            </a:r>
            <a:r>
              <a:rPr lang="en-US" sz="1200" dirty="0" err="1">
                <a:solidFill>
                  <a:srgbClr val="000000"/>
                </a:solidFill>
                <a:effectLst/>
                <a:latin typeface="Times New Roman" panose="02020603050405020304" pitchFamily="18" charset="0"/>
                <a:ea typeface="Times New Roman" panose="02020603050405020304" pitchFamily="18" charset="0"/>
              </a:rPr>
              <a:t>tới</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phí</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duy</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trì</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đồng</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thời</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thỏa</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sức</a:t>
            </a:r>
            <a:r>
              <a:rPr lang="en-US" sz="1200" dirty="0">
                <a:solidFill>
                  <a:srgbClr val="000000"/>
                </a:solidFill>
                <a:effectLst/>
                <a:latin typeface="Times New Roman" panose="02020603050405020304" pitchFamily="18" charset="0"/>
                <a:ea typeface="Times New Roman" panose="02020603050405020304" pitchFamily="18" charset="0"/>
              </a:rPr>
              <a:t> thanh </a:t>
            </a:r>
            <a:r>
              <a:rPr lang="en-US" sz="1200" dirty="0" err="1">
                <a:solidFill>
                  <a:srgbClr val="000000"/>
                </a:solidFill>
                <a:effectLst/>
                <a:latin typeface="Times New Roman" panose="02020603050405020304" pitchFamily="18" charset="0"/>
                <a:ea typeface="Times New Roman" panose="02020603050405020304" pitchFamily="18" charset="0"/>
              </a:rPr>
              <a:t>toán</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trên</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mọi</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nền</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tảng</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bằng</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ứng</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dụng</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trên</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điện</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thoại</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hoặc</a:t>
            </a:r>
            <a:r>
              <a:rPr lang="en-US" sz="1200" dirty="0">
                <a:solidFill>
                  <a:srgbClr val="000000"/>
                </a:solidFill>
                <a:effectLst/>
                <a:latin typeface="Times New Roman" panose="02020603050405020304" pitchFamily="18" charset="0"/>
                <a:ea typeface="Times New Roman" panose="02020603050405020304" pitchFamily="18" charset="0"/>
              </a:rPr>
              <a:t> qua </a:t>
            </a:r>
            <a:r>
              <a:rPr lang="en-US" sz="1200" dirty="0" err="1">
                <a:solidFill>
                  <a:srgbClr val="000000"/>
                </a:solidFill>
                <a:effectLst/>
                <a:latin typeface="Times New Roman" panose="02020603050405020304" pitchFamily="18" charset="0"/>
                <a:ea typeface="Times New Roman" panose="02020603050405020304" pitchFamily="18" charset="0"/>
              </a:rPr>
              <a:t>trình</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duyệt</a:t>
            </a:r>
            <a:r>
              <a:rPr lang="en-US" sz="1200" dirty="0">
                <a:solidFill>
                  <a:srgbClr val="000000"/>
                </a:solidFill>
                <a:effectLst/>
                <a:latin typeface="Times New Roman" panose="02020603050405020304" pitchFamily="18" charset="0"/>
                <a:ea typeface="Times New Roman" panose="02020603050405020304" pitchFamily="18" charset="0"/>
              </a:rPr>
              <a:t> web, </a:t>
            </a:r>
            <a:r>
              <a:rPr lang="en-US" sz="1200" dirty="0" err="1">
                <a:solidFill>
                  <a:srgbClr val="000000"/>
                </a:solidFill>
                <a:effectLst/>
                <a:latin typeface="Times New Roman" panose="02020603050405020304" pitchFamily="18" charset="0"/>
                <a:ea typeface="Times New Roman" panose="02020603050405020304" pitchFamily="18" charset="0"/>
              </a:rPr>
              <a:t>thậm</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chí</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chỉ</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với</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một</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chiếc</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điện</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thoại</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đen</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trắng</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có</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sóng</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viễn</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thông</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người</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dân</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đã</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có</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thể</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sử</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dụng</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tài</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khoản</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tiền</a:t>
            </a:r>
            <a:r>
              <a:rPr lang="en-US" sz="1200" dirty="0">
                <a:solidFill>
                  <a:srgbClr val="000000"/>
                </a:solidFill>
                <a:effectLst/>
                <a:latin typeface="Times New Roman" panose="02020603050405020304" pitchFamily="18" charset="0"/>
                <a:ea typeface="Times New Roman" panose="02020603050405020304" pitchFamily="18" charset="0"/>
              </a:rPr>
              <a:t> di </a:t>
            </a:r>
            <a:r>
              <a:rPr lang="en-US" sz="1200" dirty="0" err="1">
                <a:solidFill>
                  <a:srgbClr val="000000"/>
                </a:solidFill>
                <a:effectLst/>
                <a:latin typeface="Times New Roman" panose="02020603050405020304" pitchFamily="18" charset="0"/>
                <a:ea typeface="Times New Roman" panose="02020603050405020304" pitchFamily="18" charset="0"/>
              </a:rPr>
              <a:t>động</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thông</a:t>
            </a:r>
            <a:r>
              <a:rPr lang="en-US" sz="1200" dirty="0">
                <a:solidFill>
                  <a:srgbClr val="000000"/>
                </a:solidFill>
                <a:effectLst/>
                <a:latin typeface="Times New Roman" panose="02020603050405020304" pitchFamily="18" charset="0"/>
                <a:ea typeface="Times New Roman" panose="02020603050405020304" pitchFamily="18" charset="0"/>
              </a:rPr>
              <a:t> qua </a:t>
            </a:r>
            <a:r>
              <a:rPr lang="en-US" sz="1200" dirty="0" err="1">
                <a:solidFill>
                  <a:srgbClr val="000000"/>
                </a:solidFill>
                <a:effectLst/>
                <a:latin typeface="Times New Roman" panose="02020603050405020304" pitchFamily="18" charset="0"/>
                <a:ea typeface="Times New Roman" panose="02020603050405020304" pitchFamily="18" charset="0"/>
              </a:rPr>
              <a:t>các</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thao</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tác</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trên</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bàn</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phím</a:t>
            </a:r>
            <a:r>
              <a:rPr lang="en-US" sz="1200" dirty="0">
                <a:solidFill>
                  <a:srgbClr val="000000"/>
                </a:solidFill>
                <a:effectLst/>
                <a:latin typeface="Times New Roman" panose="02020603050405020304" pitchFamily="18" charset="0"/>
                <a:ea typeface="Times New Roman" panose="02020603050405020304" pitchFamily="18" charset="0"/>
              </a:rPr>
              <a:t> (*998#). </a:t>
            </a:r>
            <a:r>
              <a:rPr lang="en-US" sz="1200" dirty="0" err="1">
                <a:solidFill>
                  <a:srgbClr val="000000"/>
                </a:solidFill>
                <a:effectLst/>
                <a:latin typeface="Times New Roman" panose="02020603050405020304" pitchFamily="18" charset="0"/>
                <a:ea typeface="Times New Roman" panose="02020603050405020304" pitchFamily="18" charset="0"/>
              </a:rPr>
              <a:t>Với</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ưu</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điểm</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nổi</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bật</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trên</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Tiền</a:t>
            </a:r>
            <a:r>
              <a:rPr lang="en-US" sz="1200" dirty="0">
                <a:solidFill>
                  <a:srgbClr val="000000"/>
                </a:solidFill>
                <a:effectLst/>
                <a:latin typeface="Times New Roman" panose="02020603050405020304" pitchFamily="18" charset="0"/>
                <a:ea typeface="Times New Roman" panose="02020603050405020304" pitchFamily="18" charset="0"/>
              </a:rPr>
              <a:t> di </a:t>
            </a:r>
            <a:r>
              <a:rPr lang="en-US" sz="1200" dirty="0" err="1">
                <a:solidFill>
                  <a:srgbClr val="000000"/>
                </a:solidFill>
                <a:effectLst/>
                <a:latin typeface="Times New Roman" panose="02020603050405020304" pitchFamily="18" charset="0"/>
                <a:ea typeface="Times New Roman" panose="02020603050405020304" pitchFamily="18" charset="0"/>
              </a:rPr>
              <a:t>động</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của</a:t>
            </a:r>
            <a:r>
              <a:rPr lang="en-US" sz="1200" dirty="0">
                <a:solidFill>
                  <a:srgbClr val="000000"/>
                </a:solidFill>
                <a:effectLst/>
                <a:latin typeface="Times New Roman" panose="02020603050405020304" pitchFamily="18" charset="0"/>
                <a:ea typeface="Times New Roman" panose="02020603050405020304" pitchFamily="18" charset="0"/>
              </a:rPr>
              <a:t> Viettel Money </a:t>
            </a:r>
            <a:r>
              <a:rPr lang="en-US" sz="1200" dirty="0" err="1">
                <a:solidFill>
                  <a:srgbClr val="000000"/>
                </a:solidFill>
                <a:effectLst/>
                <a:latin typeface="Times New Roman" panose="02020603050405020304" pitchFamily="18" charset="0"/>
                <a:ea typeface="Times New Roman" panose="02020603050405020304" pitchFamily="18" charset="0"/>
              </a:rPr>
              <a:t>đang</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được</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triển</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khai</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và</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phủ</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sóng</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trên</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toàn</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quốc</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được</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sử</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dụng</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bởi</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người</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dân</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từ</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nông</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thôn</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vùng</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sâu</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vùng</a:t>
            </a:r>
            <a:r>
              <a:rPr lang="en-US" sz="1200" dirty="0">
                <a:solidFill>
                  <a:srgbClr val="000000"/>
                </a:solidFill>
                <a:effectLst/>
                <a:latin typeface="Times New Roman" panose="02020603050405020304" pitchFamily="18" charset="0"/>
                <a:ea typeface="Times New Roman" panose="02020603050405020304" pitchFamily="18" charset="0"/>
              </a:rPr>
              <a:t> xa, </a:t>
            </a:r>
            <a:r>
              <a:rPr lang="en-US" sz="1200" dirty="0" err="1">
                <a:solidFill>
                  <a:srgbClr val="000000"/>
                </a:solidFill>
                <a:effectLst/>
                <a:latin typeface="Times New Roman" panose="02020603050405020304" pitchFamily="18" charset="0"/>
                <a:ea typeface="Times New Roman" panose="02020603050405020304" pitchFamily="18" charset="0"/>
              </a:rPr>
              <a:t>những</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nơi</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đang</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hạn</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chế</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về</a:t>
            </a:r>
            <a:r>
              <a:rPr lang="en-US" sz="1200" dirty="0">
                <a:solidFill>
                  <a:srgbClr val="000000"/>
                </a:solidFill>
                <a:effectLst/>
                <a:latin typeface="Times New Roman" panose="02020603050405020304" pitchFamily="18" charset="0"/>
                <a:ea typeface="Times New Roman" panose="02020603050405020304" pitchFamily="18" charset="0"/>
              </a:rPr>
              <a:t> chi </a:t>
            </a:r>
            <a:r>
              <a:rPr lang="en-US" sz="1200" dirty="0" err="1">
                <a:solidFill>
                  <a:srgbClr val="000000"/>
                </a:solidFill>
                <a:effectLst/>
                <a:latin typeface="Times New Roman" panose="02020603050405020304" pitchFamily="18" charset="0"/>
                <a:ea typeface="Times New Roman" panose="02020603050405020304" pitchFamily="18" charset="0"/>
              </a:rPr>
              <a:t>nhánh</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ngân</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hàng</a:t>
            </a:r>
            <a:r>
              <a:rPr lang="en-US" sz="1200" dirty="0">
                <a:solidFill>
                  <a:srgbClr val="000000"/>
                </a:solidFill>
                <a:effectLst/>
                <a:latin typeface="Times New Roman" panose="02020603050405020304" pitchFamily="18" charset="0"/>
                <a:ea typeface="Times New Roman" panose="02020603050405020304" pitchFamily="18" charset="0"/>
              </a:rPr>
              <a:t> hay </a:t>
            </a:r>
            <a:r>
              <a:rPr lang="en-US" sz="1200" dirty="0" err="1">
                <a:solidFill>
                  <a:srgbClr val="000000"/>
                </a:solidFill>
                <a:effectLst/>
                <a:latin typeface="Times New Roman" panose="02020603050405020304" pitchFamily="18" charset="0"/>
                <a:ea typeface="Times New Roman" panose="02020603050405020304" pitchFamily="18" charset="0"/>
              </a:rPr>
              <a:t>mạng</a:t>
            </a:r>
            <a:r>
              <a:rPr lang="en-US" sz="1200" dirty="0">
                <a:solidFill>
                  <a:srgbClr val="000000"/>
                </a:solidFill>
                <a:effectLst/>
                <a:latin typeface="Times New Roman" panose="02020603050405020304" pitchFamily="18" charset="0"/>
                <a:ea typeface="Times New Roman" panose="02020603050405020304" pitchFamily="18" charset="0"/>
              </a:rPr>
              <a:t> internet. </a:t>
            </a:r>
            <a:r>
              <a:rPr lang="en-US" sz="1200" dirty="0" err="1">
                <a:solidFill>
                  <a:srgbClr val="000000"/>
                </a:solidFill>
                <a:effectLst/>
                <a:latin typeface="Times New Roman" panose="02020603050405020304" pitchFamily="18" charset="0"/>
                <a:ea typeface="Times New Roman" panose="02020603050405020304" pitchFamily="18" charset="0"/>
              </a:rPr>
              <a:t>Dịch</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vụ</a:t>
            </a:r>
            <a:r>
              <a:rPr lang="en-US" sz="1200" dirty="0">
                <a:solidFill>
                  <a:srgbClr val="000000"/>
                </a:solidFill>
                <a:effectLst/>
                <a:latin typeface="Times New Roman" panose="02020603050405020304" pitchFamily="18" charset="0"/>
                <a:ea typeface="Times New Roman" panose="02020603050405020304" pitchFamily="18" charset="0"/>
              </a:rPr>
              <a:t> cung </a:t>
            </a:r>
            <a:r>
              <a:rPr lang="en-US" sz="1200" dirty="0" err="1">
                <a:solidFill>
                  <a:srgbClr val="000000"/>
                </a:solidFill>
                <a:effectLst/>
                <a:latin typeface="Times New Roman" panose="02020603050405020304" pitchFamily="18" charset="0"/>
                <a:ea typeface="Times New Roman" panose="02020603050405020304" pitchFamily="18" charset="0"/>
              </a:rPr>
              <a:t>cấp</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hơn</a:t>
            </a:r>
            <a:r>
              <a:rPr lang="en-US" sz="1200" dirty="0">
                <a:solidFill>
                  <a:srgbClr val="000000"/>
                </a:solidFill>
                <a:effectLst/>
                <a:latin typeface="Times New Roman" panose="02020603050405020304" pitchFamily="18" charset="0"/>
                <a:ea typeface="Times New Roman" panose="02020603050405020304" pitchFamily="18" charset="0"/>
              </a:rPr>
              <a:t> 300 </a:t>
            </a:r>
            <a:r>
              <a:rPr lang="en-US" sz="1200" dirty="0" err="1">
                <a:solidFill>
                  <a:srgbClr val="000000"/>
                </a:solidFill>
                <a:effectLst/>
                <a:latin typeface="Times New Roman" panose="02020603050405020304" pitchFamily="18" charset="0"/>
                <a:ea typeface="Times New Roman" panose="02020603050405020304" pitchFamily="18" charset="0"/>
              </a:rPr>
              <a:t>tiện</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ích</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được</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cá</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nhân</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hóa</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đáp</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ứng</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đầy</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đủ</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mọi</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nhu</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cầu</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của</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người</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dùng</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từ</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nạp</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rút</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chuyển</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tiền</a:t>
            </a:r>
            <a:r>
              <a:rPr lang="en-US" sz="1200" dirty="0">
                <a:solidFill>
                  <a:srgbClr val="000000"/>
                </a:solidFill>
                <a:effectLst/>
                <a:latin typeface="Times New Roman" panose="02020603050405020304" pitchFamily="18" charset="0"/>
                <a:ea typeface="Times New Roman" panose="02020603050405020304" pitchFamily="18" charset="0"/>
              </a:rPr>
              <a:t>, thanh </a:t>
            </a:r>
            <a:r>
              <a:rPr lang="en-US" sz="1200" dirty="0" err="1">
                <a:solidFill>
                  <a:srgbClr val="000000"/>
                </a:solidFill>
                <a:effectLst/>
                <a:latin typeface="Times New Roman" panose="02020603050405020304" pitchFamily="18" charset="0"/>
                <a:ea typeface="Times New Roman" panose="02020603050405020304" pitchFamily="18" charset="0"/>
              </a:rPr>
              <a:t>toán</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các</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hóa</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đơn</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cho</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đến</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đầu</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tư</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bảo</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hiểm</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giải</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trí</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chăm</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sóc</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sức</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khỏe</a:t>
            </a:r>
            <a:r>
              <a:rPr lang="en-US" sz="1200" dirty="0">
                <a:solidFill>
                  <a:srgbClr val="000000"/>
                </a:solidFill>
                <a:effectLst/>
                <a:latin typeface="Times New Roman" panose="02020603050405020304" pitchFamily="18" charset="0"/>
                <a:ea typeface="Times New Roman" panose="02020603050405020304" pitchFamily="18" charset="0"/>
              </a:rPr>
              <a:t>,…</a:t>
            </a:r>
            <a:endParaRPr lang="en-US" sz="1200" dirty="0">
              <a:effectLst/>
              <a:latin typeface="Times New Roman" panose="02020603050405020304" pitchFamily="18" charset="0"/>
              <a:ea typeface="Times New Roman" panose="02020603050405020304" pitchFamily="18" charset="0"/>
            </a:endParaRPr>
          </a:p>
          <a:p>
            <a:r>
              <a:rPr lang="en-US" sz="1200" dirty="0" err="1">
                <a:solidFill>
                  <a:srgbClr val="000000"/>
                </a:solidFill>
                <a:effectLst/>
                <a:latin typeface="Times New Roman" panose="02020603050405020304" pitchFamily="18" charset="0"/>
                <a:ea typeface="Times New Roman" panose="02020603050405020304" pitchFamily="18" charset="0"/>
              </a:rPr>
              <a:t>Với</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số</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lượng</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tiện</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ích</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và</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mạng</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lưới</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điểm</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giao</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dịch</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ngày</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càng</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mở</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rộng</a:t>
            </a:r>
            <a:r>
              <a:rPr lang="en-US" sz="1200" dirty="0">
                <a:solidFill>
                  <a:srgbClr val="000000"/>
                </a:solidFill>
                <a:effectLst/>
                <a:latin typeface="Times New Roman" panose="02020603050405020304" pitchFamily="18" charset="0"/>
                <a:ea typeface="Times New Roman" panose="02020603050405020304" pitchFamily="18" charset="0"/>
              </a:rPr>
              <a:t>, Viettel Money </a:t>
            </a:r>
            <a:r>
              <a:rPr lang="en-US" sz="1200" dirty="0" err="1">
                <a:solidFill>
                  <a:srgbClr val="000000"/>
                </a:solidFill>
                <a:effectLst/>
                <a:latin typeface="Times New Roman" panose="02020603050405020304" pitchFamily="18" charset="0"/>
                <a:ea typeface="Times New Roman" panose="02020603050405020304" pitchFamily="18" charset="0"/>
              </a:rPr>
              <a:t>có</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nhiều</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cơ</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hội</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tiếp</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cận</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với</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người</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dùng</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trên</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khắp</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cả</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nước</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Với</a:t>
            </a:r>
            <a:r>
              <a:rPr lang="en-US" sz="1200" dirty="0">
                <a:solidFill>
                  <a:srgbClr val="000000"/>
                </a:solidFill>
                <a:effectLst/>
                <a:latin typeface="Times New Roman" panose="02020603050405020304" pitchFamily="18" charset="0"/>
                <a:ea typeface="Times New Roman" panose="02020603050405020304" pitchFamily="18" charset="0"/>
              </a:rPr>
              <a:t> Viettel Money, </a:t>
            </a:r>
            <a:r>
              <a:rPr lang="en-US" sz="1200" dirty="0" err="1">
                <a:solidFill>
                  <a:srgbClr val="000000"/>
                </a:solidFill>
                <a:effectLst/>
                <a:latin typeface="Times New Roman" panose="02020603050405020304" pitchFamily="18" charset="0"/>
                <a:ea typeface="Times New Roman" panose="02020603050405020304" pitchFamily="18" charset="0"/>
              </a:rPr>
              <a:t>người</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dân</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trong</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làng</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dễ</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dàng</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thực</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hiện</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việc</a:t>
            </a:r>
            <a:r>
              <a:rPr lang="en-US" sz="1200" dirty="0">
                <a:solidFill>
                  <a:srgbClr val="000000"/>
                </a:solidFill>
                <a:effectLst/>
                <a:latin typeface="Times New Roman" panose="02020603050405020304" pitchFamily="18" charset="0"/>
                <a:ea typeface="Times New Roman" panose="02020603050405020304" pitchFamily="18" charset="0"/>
              </a:rPr>
              <a:t> thanh </a:t>
            </a:r>
            <a:r>
              <a:rPr lang="en-US" sz="1200" dirty="0" err="1">
                <a:solidFill>
                  <a:srgbClr val="000000"/>
                </a:solidFill>
                <a:effectLst/>
                <a:latin typeface="Times New Roman" panose="02020603050405020304" pitchFamily="18" charset="0"/>
                <a:ea typeface="Times New Roman" panose="02020603050405020304" pitchFamily="18" charset="0"/>
              </a:rPr>
              <a:t>toán</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các</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hóa</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đơn</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điện</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nước</a:t>
            </a:r>
            <a:r>
              <a:rPr lang="en-US" sz="1200" dirty="0">
                <a:solidFill>
                  <a:srgbClr val="000000"/>
                </a:solidFill>
                <a:effectLst/>
                <a:latin typeface="Times New Roman" panose="02020603050405020304" pitchFamily="18" charset="0"/>
                <a:ea typeface="Times New Roman" panose="02020603050405020304" pitchFamily="18" charset="0"/>
              </a:rPr>
              <a:t>, internet, </a:t>
            </a:r>
            <a:r>
              <a:rPr lang="en-US" sz="1200" dirty="0" err="1">
                <a:solidFill>
                  <a:srgbClr val="000000"/>
                </a:solidFill>
                <a:effectLst/>
                <a:latin typeface="Times New Roman" panose="02020603050405020304" pitchFamily="18" charset="0"/>
                <a:ea typeface="Times New Roman" panose="02020603050405020304" pitchFamily="18" charset="0"/>
              </a:rPr>
              <a:t>mua</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vé</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tàu</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và</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nhiều</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tiện</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ích</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khác</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nữa</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Chính</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quyền</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cũng</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có</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thể</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sử</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dụng</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nền</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tảng</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để</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hỗ</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trợ</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việc</a:t>
            </a:r>
            <a:r>
              <a:rPr lang="en-US" sz="1200" dirty="0">
                <a:solidFill>
                  <a:srgbClr val="000000"/>
                </a:solidFill>
                <a:effectLst/>
                <a:latin typeface="Times New Roman" panose="02020603050405020304" pitchFamily="18" charset="0"/>
                <a:ea typeface="Times New Roman" panose="02020603050405020304" pitchFamily="18" charset="0"/>
              </a:rPr>
              <a:t> thanh </a:t>
            </a:r>
            <a:r>
              <a:rPr lang="en-US" sz="1200" dirty="0" err="1">
                <a:solidFill>
                  <a:srgbClr val="000000"/>
                </a:solidFill>
                <a:effectLst/>
                <a:latin typeface="Times New Roman" panose="02020603050405020304" pitchFamily="18" charset="0"/>
                <a:ea typeface="Times New Roman" panose="02020603050405020304" pitchFamily="18" charset="0"/>
              </a:rPr>
              <a:t>toán</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các</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thủ</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tục</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dịch</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vụ</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công</a:t>
            </a:r>
            <a:r>
              <a:rPr lang="en-US" sz="1200" dirty="0">
                <a:solidFill>
                  <a:srgbClr val="000000"/>
                </a:solidFill>
                <a:effectLst/>
                <a:latin typeface="Times New Roman" panose="02020603050405020304" pitchFamily="18" charset="0"/>
                <a:ea typeface="Times New Roman" panose="02020603050405020304" pitchFamily="18" charset="0"/>
              </a:rPr>
              <a:t>.</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718F7A-5DF5-4B60-ACF0-DB7B8DF452B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10463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FF68DB47-849B-4B0A-B6FF-C0A3F462B714}" type="slidenum">
              <a:rPr lang="vi-VN" smtClean="0"/>
              <a:t>3</a:t>
            </a:fld>
            <a:endParaRPr lang="vi-VN"/>
          </a:p>
        </p:txBody>
      </p:sp>
    </p:spTree>
    <p:extLst>
      <p:ext uri="{BB962C8B-B14F-4D97-AF65-F5344CB8AC3E}">
        <p14:creationId xmlns:p14="http://schemas.microsoft.com/office/powerpoint/2010/main" val="1066299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AA77D44-C2A1-154D-A2B3-58CCB1745B46}" type="slidenum">
              <a:rPr kumimoji="0" lang="en-V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V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98742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vi-VN" sz="1200" dirty="0">
                <a:latin typeface="Calibri" panose="020F0502020204030204" pitchFamily="34" charset="0"/>
                <a:cs typeface="Calibri" panose="020F0502020204030204" pitchFamily="34" charset="0"/>
              </a:rPr>
              <a:t>Với cách làm này, trên toàn quốc sẽ có 11.000 điểm giao dịch Mobile Money, so với chỉ 2.000 điểm của ngân hàng và bổ sung vào hệ thống 21.000 ATM chỉ đặt chủ yếu tại thành thị. </a:t>
            </a:r>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5585706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FF68DB47-849B-4B0A-B6FF-C0A3F462B714}" type="slidenum">
              <a:rPr lang="vi-VN" smtClean="0"/>
              <a:t>4</a:t>
            </a:fld>
            <a:endParaRPr lang="vi-VN"/>
          </a:p>
        </p:txBody>
      </p:sp>
    </p:spTree>
    <p:extLst>
      <p:ext uri="{BB962C8B-B14F-4D97-AF65-F5344CB8AC3E}">
        <p14:creationId xmlns:p14="http://schemas.microsoft.com/office/powerpoint/2010/main" val="6348451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sz="1200" b="0" kern="1200" dirty="0">
              <a:solidFill>
                <a:schemeClr val="tx1"/>
              </a:solidFill>
              <a:latin typeface="+mn-lt"/>
              <a:ea typeface="+mn-ea"/>
              <a:cs typeface="+mn-cs"/>
            </a:endParaRPr>
          </a:p>
        </p:txBody>
      </p:sp>
      <p:sp>
        <p:nvSpPr>
          <p:cNvPr id="4" name="Slide Number Placeholder 3"/>
          <p:cNvSpPr>
            <a:spLocks noGrp="1"/>
          </p:cNvSpPr>
          <p:nvPr>
            <p:ph type="sldNum" sz="quarter" idx="5"/>
          </p:nvPr>
        </p:nvSpPr>
        <p:spPr/>
        <p:txBody>
          <a:bodyPr/>
          <a:lstStyle/>
          <a:p>
            <a:fld id="{7BB34A95-2416-44AC-842A-56E1F8E2701D}" type="slidenum">
              <a:rPr lang="en-US" smtClean="0"/>
              <a:t>5</a:t>
            </a:fld>
            <a:endParaRPr lang="en-US"/>
          </a:p>
        </p:txBody>
      </p:sp>
    </p:spTree>
    <p:extLst>
      <p:ext uri="{BB962C8B-B14F-4D97-AF65-F5344CB8AC3E}">
        <p14:creationId xmlns:p14="http://schemas.microsoft.com/office/powerpoint/2010/main" val="13216288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sz="1200" b="0" kern="1200" dirty="0">
              <a:solidFill>
                <a:schemeClr val="tx1"/>
              </a:solidFill>
              <a:latin typeface="+mn-lt"/>
              <a:ea typeface="+mn-ea"/>
              <a:cs typeface="+mn-cs"/>
            </a:endParaRPr>
          </a:p>
        </p:txBody>
      </p:sp>
      <p:sp>
        <p:nvSpPr>
          <p:cNvPr id="4" name="Slide Number Placeholder 3"/>
          <p:cNvSpPr>
            <a:spLocks noGrp="1"/>
          </p:cNvSpPr>
          <p:nvPr>
            <p:ph type="sldNum" sz="quarter" idx="5"/>
          </p:nvPr>
        </p:nvSpPr>
        <p:spPr/>
        <p:txBody>
          <a:bodyPr/>
          <a:lstStyle/>
          <a:p>
            <a:fld id="{7BB34A95-2416-44AC-842A-56E1F8E2701D}" type="slidenum">
              <a:rPr lang="en-US" smtClean="0"/>
              <a:t>6</a:t>
            </a:fld>
            <a:endParaRPr lang="en-US"/>
          </a:p>
        </p:txBody>
      </p:sp>
    </p:spTree>
    <p:extLst>
      <p:ext uri="{BB962C8B-B14F-4D97-AF65-F5344CB8AC3E}">
        <p14:creationId xmlns:p14="http://schemas.microsoft.com/office/powerpoint/2010/main" val="41062784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7BB34A95-2416-44AC-842A-56E1F8E2701D}" type="slidenum">
              <a:rPr lang="en-US" smtClean="0"/>
              <a:t>7</a:t>
            </a:fld>
            <a:endParaRPr lang="en-US"/>
          </a:p>
        </p:txBody>
      </p:sp>
    </p:spTree>
    <p:extLst>
      <p:ext uri="{BB962C8B-B14F-4D97-AF65-F5344CB8AC3E}">
        <p14:creationId xmlns:p14="http://schemas.microsoft.com/office/powerpoint/2010/main" val="6523070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7BB34A95-2416-44AC-842A-56E1F8E2701D}" type="slidenum">
              <a:rPr lang="en-US" smtClean="0"/>
              <a:t>8</a:t>
            </a:fld>
            <a:endParaRPr lang="en-US"/>
          </a:p>
        </p:txBody>
      </p:sp>
    </p:spTree>
    <p:extLst>
      <p:ext uri="{BB962C8B-B14F-4D97-AF65-F5344CB8AC3E}">
        <p14:creationId xmlns:p14="http://schemas.microsoft.com/office/powerpoint/2010/main" val="41128617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7BB34A95-2416-44AC-842A-56E1F8E2701D}" type="slidenum">
              <a:rPr lang="en-US" smtClean="0"/>
              <a:t>9</a:t>
            </a:fld>
            <a:endParaRPr lang="en-US"/>
          </a:p>
        </p:txBody>
      </p:sp>
    </p:spTree>
    <p:extLst>
      <p:ext uri="{BB962C8B-B14F-4D97-AF65-F5344CB8AC3E}">
        <p14:creationId xmlns:p14="http://schemas.microsoft.com/office/powerpoint/2010/main" val="26245424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r>
              <a:rPr lang="en-US" dirty="0" err="1"/>
              <a:t>Triển</a:t>
            </a:r>
            <a:r>
              <a:rPr lang="en-US" dirty="0"/>
              <a:t> </a:t>
            </a:r>
            <a:r>
              <a:rPr lang="en-US" dirty="0" err="1"/>
              <a:t>khai</a:t>
            </a:r>
            <a:r>
              <a:rPr lang="en-US" dirty="0"/>
              <a:t> </a:t>
            </a:r>
            <a:r>
              <a:rPr lang="en-US" dirty="0" err="1"/>
              <a:t>cổng</a:t>
            </a:r>
            <a:r>
              <a:rPr lang="en-US" dirty="0"/>
              <a:t> </a:t>
            </a:r>
            <a:r>
              <a:rPr lang="en-US" dirty="0" err="1"/>
              <a:t>thông</a:t>
            </a:r>
            <a:r>
              <a:rPr lang="en-US" dirty="0"/>
              <a:t> tin </a:t>
            </a:r>
            <a:r>
              <a:rPr lang="en-US" dirty="0" err="1"/>
              <a:t>đánh</a:t>
            </a:r>
            <a:r>
              <a:rPr lang="en-US" dirty="0"/>
              <a:t> </a:t>
            </a:r>
            <a:r>
              <a:rPr lang="en-US" dirty="0" err="1"/>
              <a:t>giá</a:t>
            </a:r>
            <a:r>
              <a:rPr lang="en-US" dirty="0"/>
              <a:t> </a:t>
            </a:r>
            <a:r>
              <a:rPr lang="en-US" dirty="0" err="1"/>
              <a:t>mức</a:t>
            </a:r>
            <a:r>
              <a:rPr lang="en-US" dirty="0"/>
              <a:t> </a:t>
            </a:r>
            <a:r>
              <a:rPr lang="en-US" dirty="0" err="1"/>
              <a:t>độ</a:t>
            </a:r>
            <a:r>
              <a:rPr lang="en-US" dirty="0"/>
              <a:t> </a:t>
            </a:r>
            <a:r>
              <a:rPr lang="en-US" dirty="0" err="1"/>
              <a:t>chuyển</a:t>
            </a:r>
            <a:r>
              <a:rPr lang="en-US" dirty="0"/>
              <a:t> </a:t>
            </a:r>
            <a:r>
              <a:rPr lang="en-US" dirty="0" err="1"/>
              <a:t>đổi</a:t>
            </a:r>
            <a:r>
              <a:rPr lang="en-US" dirty="0"/>
              <a:t> </a:t>
            </a:r>
            <a:r>
              <a:rPr lang="en-US" dirty="0" err="1"/>
              <a:t>số</a:t>
            </a:r>
            <a:r>
              <a:rPr lang="en-US" dirty="0"/>
              <a:t> </a:t>
            </a:r>
            <a:r>
              <a:rPr lang="en-US" dirty="0" err="1"/>
              <a:t>của</a:t>
            </a:r>
            <a:r>
              <a:rPr lang="en-US" dirty="0"/>
              <a:t> </a:t>
            </a:r>
            <a:r>
              <a:rPr lang="en-US" dirty="0" err="1"/>
              <a:t>doanh</a:t>
            </a:r>
            <a:r>
              <a:rPr lang="en-US" dirty="0"/>
              <a:t> </a:t>
            </a:r>
            <a:r>
              <a:rPr lang="en-US" dirty="0" err="1"/>
              <a:t>nghiệp</a:t>
            </a:r>
            <a:r>
              <a:rPr lang="en-US" dirty="0"/>
              <a:t>: </a:t>
            </a:r>
            <a:r>
              <a:rPr lang="en-US" dirty="0" err="1"/>
              <a:t>Tính</a:t>
            </a:r>
            <a:r>
              <a:rPr lang="en-US" dirty="0"/>
              <a:t> </a:t>
            </a:r>
            <a:r>
              <a:rPr lang="en-US" dirty="0" err="1"/>
              <a:t>đến</a:t>
            </a:r>
            <a:r>
              <a:rPr lang="en-US" dirty="0"/>
              <a:t> </a:t>
            </a:r>
            <a:r>
              <a:rPr lang="en-US" dirty="0" err="1"/>
              <a:t>thời</a:t>
            </a:r>
            <a:r>
              <a:rPr lang="en-US" dirty="0"/>
              <a:t> </a:t>
            </a:r>
            <a:r>
              <a:rPr lang="en-US" dirty="0" err="1"/>
              <a:t>điểm</a:t>
            </a:r>
            <a:r>
              <a:rPr lang="en-US" dirty="0"/>
              <a:t> </a:t>
            </a:r>
            <a:r>
              <a:rPr lang="en-US" dirty="0" err="1"/>
              <a:t>hiện</a:t>
            </a:r>
            <a:r>
              <a:rPr lang="en-US" dirty="0"/>
              <a:t> </a:t>
            </a:r>
            <a:r>
              <a:rPr lang="en-US" dirty="0" err="1"/>
              <a:t>tại</a:t>
            </a:r>
            <a:r>
              <a:rPr lang="en-US" dirty="0"/>
              <a:t> </a:t>
            </a:r>
            <a:r>
              <a:rPr lang="en-US" dirty="0" err="1"/>
              <a:t>đã</a:t>
            </a:r>
            <a:r>
              <a:rPr lang="en-US" dirty="0"/>
              <a:t> </a:t>
            </a:r>
            <a:r>
              <a:rPr lang="en-US" dirty="0" err="1"/>
              <a:t>có</a:t>
            </a:r>
            <a:r>
              <a:rPr lang="en-US" dirty="0"/>
              <a:t> 233 </a:t>
            </a:r>
            <a:r>
              <a:rPr lang="en-US" dirty="0" err="1"/>
              <a:t>doanh</a:t>
            </a:r>
            <a:r>
              <a:rPr lang="en-US" dirty="0"/>
              <a:t> </a:t>
            </a:r>
            <a:r>
              <a:rPr lang="en-US" dirty="0" err="1"/>
              <a:t>nghiệp</a:t>
            </a:r>
            <a:r>
              <a:rPr lang="en-US" dirty="0"/>
              <a:t> </a:t>
            </a:r>
            <a:r>
              <a:rPr lang="en-US" dirty="0" err="1"/>
              <a:t>tham</a:t>
            </a:r>
            <a:r>
              <a:rPr lang="en-US" dirty="0"/>
              <a:t> </a:t>
            </a:r>
            <a:r>
              <a:rPr lang="en-US" dirty="0" err="1"/>
              <a:t>gia</a:t>
            </a:r>
            <a:r>
              <a:rPr lang="en-US" dirty="0"/>
              <a:t> </a:t>
            </a:r>
            <a:r>
              <a:rPr lang="en-US" dirty="0" err="1"/>
              <a:t>đánh</a:t>
            </a:r>
            <a:r>
              <a:rPr lang="en-US" dirty="0"/>
              <a:t> </a:t>
            </a:r>
            <a:r>
              <a:rPr lang="en-US" dirty="0" err="1"/>
              <a:t>giá</a:t>
            </a:r>
            <a:r>
              <a:rPr lang="en-US" dirty="0"/>
              <a:t> </a:t>
            </a:r>
            <a:r>
              <a:rPr lang="en-US" dirty="0" err="1"/>
              <a:t>trên</a:t>
            </a:r>
            <a:r>
              <a:rPr lang="en-US" dirty="0"/>
              <a:t> </a:t>
            </a:r>
            <a:r>
              <a:rPr lang="en-US" dirty="0" err="1"/>
              <a:t>Cổng</a:t>
            </a:r>
            <a:r>
              <a:rPr lang="en-US" dirty="0"/>
              <a:t> dbi.gov.vn; </a:t>
            </a:r>
            <a:r>
              <a:rPr lang="en-US" dirty="0" err="1"/>
              <a:t>trong</a:t>
            </a:r>
            <a:r>
              <a:rPr lang="en-US" dirty="0"/>
              <a:t> </a:t>
            </a:r>
            <a:r>
              <a:rPr lang="en-US" dirty="0" err="1"/>
              <a:t>đó</a:t>
            </a:r>
            <a:r>
              <a:rPr lang="en-US" dirty="0"/>
              <a:t> 159 </a:t>
            </a:r>
            <a:r>
              <a:rPr lang="en-US" dirty="0" err="1"/>
              <a:t>doanh</a:t>
            </a:r>
            <a:r>
              <a:rPr lang="en-US" dirty="0"/>
              <a:t> </a:t>
            </a:r>
            <a:r>
              <a:rPr lang="en-US" dirty="0" err="1"/>
              <a:t>nghiệp</a:t>
            </a:r>
            <a:r>
              <a:rPr lang="en-US" dirty="0"/>
              <a:t> </a:t>
            </a:r>
            <a:r>
              <a:rPr lang="en-US" dirty="0" err="1"/>
              <a:t>nhỏ</a:t>
            </a:r>
            <a:r>
              <a:rPr lang="en-US" dirty="0"/>
              <a:t> </a:t>
            </a:r>
            <a:r>
              <a:rPr lang="en-US" dirty="0" err="1"/>
              <a:t>và</a:t>
            </a:r>
            <a:r>
              <a:rPr lang="en-US" dirty="0"/>
              <a:t> </a:t>
            </a:r>
            <a:r>
              <a:rPr lang="en-US" dirty="0" err="1"/>
              <a:t>vừa</a:t>
            </a:r>
            <a:r>
              <a:rPr lang="en-US" dirty="0"/>
              <a:t>, 22 </a:t>
            </a:r>
            <a:r>
              <a:rPr lang="en-US" dirty="0" err="1"/>
              <a:t>doanh</a:t>
            </a:r>
            <a:r>
              <a:rPr lang="en-US" dirty="0"/>
              <a:t> </a:t>
            </a:r>
            <a:r>
              <a:rPr lang="en-US" dirty="0" err="1"/>
              <a:t>nghiệp</a:t>
            </a:r>
            <a:r>
              <a:rPr lang="en-US" dirty="0"/>
              <a:t> </a:t>
            </a:r>
            <a:r>
              <a:rPr lang="en-US" dirty="0" err="1"/>
              <a:t>lớn</a:t>
            </a:r>
            <a:r>
              <a:rPr lang="en-US" dirty="0"/>
              <a:t>, 5 </a:t>
            </a:r>
            <a:r>
              <a:rPr lang="en-US" dirty="0" err="1"/>
              <a:t>Tập</a:t>
            </a:r>
            <a:r>
              <a:rPr lang="en-US" dirty="0"/>
              <a:t> </a:t>
            </a:r>
            <a:r>
              <a:rPr lang="en-US" dirty="0" err="1"/>
              <a:t>đoàn</a:t>
            </a:r>
            <a:r>
              <a:rPr lang="en-US" dirty="0"/>
              <a:t>, </a:t>
            </a:r>
            <a:r>
              <a:rPr lang="en-US" dirty="0" err="1"/>
              <a:t>Tổng</a:t>
            </a:r>
            <a:r>
              <a:rPr lang="en-US" dirty="0"/>
              <a:t> Công ty.</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AA77D44-C2A1-154D-A2B3-58CCB1745B46}" type="slidenum">
              <a:rPr kumimoji="0" lang="en-V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V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77362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19667B-E414-E556-22BC-D8FB9B3FA26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33523DE-D32F-F74B-FF40-6F0DC9460BE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BD004F7-74EE-8CD3-804B-6023741C18DE}"/>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62DE5D4F-C053-AA43-5A42-9878E550F0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851C83-740F-7938-D690-2A2938C3C695}"/>
              </a:ext>
            </a:extLst>
          </p:cNvPr>
          <p:cNvSpPr>
            <a:spLocks noGrp="1"/>
          </p:cNvSpPr>
          <p:nvPr>
            <p:ph type="sldNum" sz="quarter" idx="12"/>
          </p:nvPr>
        </p:nvSpPr>
        <p:spPr/>
        <p:txBody>
          <a:bodyPr/>
          <a:lstStyle/>
          <a:p>
            <a:fld id="{679B4B80-DACE-47DF-B575-DEEC72EC482E}" type="slidenum">
              <a:rPr lang="en-US" smtClean="0"/>
              <a:t>‹#›</a:t>
            </a:fld>
            <a:endParaRPr lang="en-US"/>
          </a:p>
        </p:txBody>
      </p:sp>
    </p:spTree>
    <p:extLst>
      <p:ext uri="{BB962C8B-B14F-4D97-AF65-F5344CB8AC3E}">
        <p14:creationId xmlns:p14="http://schemas.microsoft.com/office/powerpoint/2010/main" val="16222592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F634E4-CBDF-FFB6-DB40-A311EF03B4A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EA85F86-BDEC-8EC0-C12B-02AFDDEDFF6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555BFA-66FA-62CC-BA4C-54404A3F8574}"/>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79C9768A-34B4-ABF2-AB45-57C4BA2142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1B6B2F-C1A0-8C3D-099C-AFEC3234C082}"/>
              </a:ext>
            </a:extLst>
          </p:cNvPr>
          <p:cNvSpPr>
            <a:spLocks noGrp="1"/>
          </p:cNvSpPr>
          <p:nvPr>
            <p:ph type="sldNum" sz="quarter" idx="12"/>
          </p:nvPr>
        </p:nvSpPr>
        <p:spPr/>
        <p:txBody>
          <a:bodyPr/>
          <a:lstStyle/>
          <a:p>
            <a:fld id="{679B4B80-DACE-47DF-B575-DEEC72EC482E}" type="slidenum">
              <a:rPr lang="en-US" smtClean="0"/>
              <a:t>‹#›</a:t>
            </a:fld>
            <a:endParaRPr lang="en-US"/>
          </a:p>
        </p:txBody>
      </p:sp>
    </p:spTree>
    <p:extLst>
      <p:ext uri="{BB962C8B-B14F-4D97-AF65-F5344CB8AC3E}">
        <p14:creationId xmlns:p14="http://schemas.microsoft.com/office/powerpoint/2010/main" val="17000745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E18FD60-28B9-EF23-569B-88C7E4ADC7B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59AEEE5-04BE-7000-0850-BAADCFCC59E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BC956C-7AB9-2DB0-DD8A-27045C221AA9}"/>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A4213B9C-79F2-5CA3-03AE-281C0BD001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12F88BD-5902-D021-2A4D-0A47E6E32FB0}"/>
              </a:ext>
            </a:extLst>
          </p:cNvPr>
          <p:cNvSpPr>
            <a:spLocks noGrp="1"/>
          </p:cNvSpPr>
          <p:nvPr>
            <p:ph type="sldNum" sz="quarter" idx="12"/>
          </p:nvPr>
        </p:nvSpPr>
        <p:spPr/>
        <p:txBody>
          <a:bodyPr/>
          <a:lstStyle/>
          <a:p>
            <a:fld id="{679B4B80-DACE-47DF-B575-DEEC72EC482E}" type="slidenum">
              <a:rPr lang="en-US" smtClean="0"/>
              <a:t>‹#›</a:t>
            </a:fld>
            <a:endParaRPr lang="en-US"/>
          </a:p>
        </p:txBody>
      </p:sp>
    </p:spTree>
    <p:extLst>
      <p:ext uri="{BB962C8B-B14F-4D97-AF65-F5344CB8AC3E}">
        <p14:creationId xmlns:p14="http://schemas.microsoft.com/office/powerpoint/2010/main" val="21564301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8_Contents slide layout">
    <p:bg>
      <p:bgPr>
        <a:solidFill>
          <a:schemeClr val="bg1"/>
        </a:solidFill>
        <a:effectLst/>
      </p:bgPr>
    </p:bg>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A0E8D5F8-DCBB-4697-978C-9F18383C891F}"/>
              </a:ext>
            </a:extLst>
          </p:cNvPr>
          <p:cNvSpPr/>
          <p:nvPr userDrawn="1"/>
        </p:nvSpPr>
        <p:spPr>
          <a:xfrm>
            <a:off x="0" y="161317"/>
            <a:ext cx="11191164" cy="1026038"/>
          </a:xfrm>
          <a:custGeom>
            <a:avLst/>
            <a:gdLst>
              <a:gd name="connsiteX0" fmla="*/ 0 w 11191164"/>
              <a:gd name="connsiteY0" fmla="*/ 0 h 1026038"/>
              <a:gd name="connsiteX1" fmla="*/ 10678145 w 11191164"/>
              <a:gd name="connsiteY1" fmla="*/ 0 h 1026038"/>
              <a:gd name="connsiteX2" fmla="*/ 11191164 w 11191164"/>
              <a:gd name="connsiteY2" fmla="*/ 513019 h 1026038"/>
              <a:gd name="connsiteX3" fmla="*/ 10678145 w 11191164"/>
              <a:gd name="connsiteY3" fmla="*/ 1026038 h 1026038"/>
              <a:gd name="connsiteX4" fmla="*/ 0 w 11191164"/>
              <a:gd name="connsiteY4" fmla="*/ 1026038 h 1026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91164" h="1026038">
                <a:moveTo>
                  <a:pt x="0" y="0"/>
                </a:moveTo>
                <a:lnTo>
                  <a:pt x="10678145" y="0"/>
                </a:lnTo>
                <a:cubicBezTo>
                  <a:pt x="10961478" y="0"/>
                  <a:pt x="11191164" y="229686"/>
                  <a:pt x="11191164" y="513019"/>
                </a:cubicBezTo>
                <a:cubicBezTo>
                  <a:pt x="11191164" y="796352"/>
                  <a:pt x="10961478" y="1026038"/>
                  <a:pt x="10678145" y="1026038"/>
                </a:cubicBezTo>
                <a:lnTo>
                  <a:pt x="0" y="1026038"/>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9"/>
          <p:cNvSpPr>
            <a:spLocks noGrp="1"/>
          </p:cNvSpPr>
          <p:nvPr>
            <p:ph type="body" sz="quarter" idx="10" hasCustomPrompt="1"/>
          </p:nvPr>
        </p:nvSpPr>
        <p:spPr>
          <a:xfrm>
            <a:off x="2120734" y="339509"/>
            <a:ext cx="9775991" cy="724247"/>
          </a:xfrm>
          <a:prstGeom prst="rect">
            <a:avLst/>
          </a:prstGeom>
        </p:spPr>
        <p:txBody>
          <a:bodyPr anchor="ctr"/>
          <a:lstStyle>
            <a:lvl1pPr marL="0" indent="0" algn="l">
              <a:buNone/>
              <a:defRPr sz="5400" b="0" baseline="0">
                <a:solidFill>
                  <a:schemeClr val="bg1"/>
                </a:solidFill>
                <a:latin typeface="+mj-lt"/>
                <a:cs typeface="Arial" pitchFamily="34" charset="0"/>
              </a:defRPr>
            </a:lvl1pPr>
          </a:lstStyle>
          <a:p>
            <a:pPr lvl="0"/>
            <a:r>
              <a:rPr lang="en-US" altLang="ko-KR" dirty="0"/>
              <a:t>BASIC LAYOUT</a:t>
            </a:r>
          </a:p>
        </p:txBody>
      </p:sp>
      <p:sp>
        <p:nvSpPr>
          <p:cNvPr id="9" name="Freeform: Shape 8">
            <a:extLst>
              <a:ext uri="{FF2B5EF4-FFF2-40B4-BE49-F238E27FC236}">
                <a16:creationId xmlns:a16="http://schemas.microsoft.com/office/drawing/2014/main" id="{A01515AE-4193-4204-AAE3-28BCF655ED34}"/>
              </a:ext>
            </a:extLst>
          </p:cNvPr>
          <p:cNvSpPr/>
          <p:nvPr userDrawn="1"/>
        </p:nvSpPr>
        <p:spPr>
          <a:xfrm>
            <a:off x="11288971" y="161317"/>
            <a:ext cx="903029" cy="1026038"/>
          </a:xfrm>
          <a:custGeom>
            <a:avLst/>
            <a:gdLst>
              <a:gd name="connsiteX0" fmla="*/ 513019 w 903029"/>
              <a:gd name="connsiteY0" fmla="*/ 0 h 1026038"/>
              <a:gd name="connsiteX1" fmla="*/ 903029 w 903029"/>
              <a:gd name="connsiteY1" fmla="*/ 0 h 1026038"/>
              <a:gd name="connsiteX2" fmla="*/ 903029 w 903029"/>
              <a:gd name="connsiteY2" fmla="*/ 1026038 h 1026038"/>
              <a:gd name="connsiteX3" fmla="*/ 513019 w 903029"/>
              <a:gd name="connsiteY3" fmla="*/ 1026038 h 1026038"/>
              <a:gd name="connsiteX4" fmla="*/ 0 w 903029"/>
              <a:gd name="connsiteY4" fmla="*/ 513019 h 1026038"/>
              <a:gd name="connsiteX5" fmla="*/ 513019 w 903029"/>
              <a:gd name="connsiteY5" fmla="*/ 0 h 1026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3029" h="1026038">
                <a:moveTo>
                  <a:pt x="513019" y="0"/>
                </a:moveTo>
                <a:lnTo>
                  <a:pt x="903029" y="0"/>
                </a:lnTo>
                <a:lnTo>
                  <a:pt x="903029" y="1026038"/>
                </a:lnTo>
                <a:lnTo>
                  <a:pt x="513019" y="1026038"/>
                </a:lnTo>
                <a:cubicBezTo>
                  <a:pt x="229686" y="1026038"/>
                  <a:pt x="0" y="796352"/>
                  <a:pt x="0" y="513019"/>
                </a:cubicBezTo>
                <a:cubicBezTo>
                  <a:pt x="0" y="229686"/>
                  <a:pt x="229686" y="0"/>
                  <a:pt x="513019"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341112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9_Contents slide layout">
    <p:bg>
      <p:bgPr>
        <a:solidFill>
          <a:schemeClr val="bg1"/>
        </a:solidFill>
        <a:effectLst/>
      </p:bgPr>
    </p:bg>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A0E8D5F8-DCBB-4697-978C-9F18383C891F}"/>
              </a:ext>
            </a:extLst>
          </p:cNvPr>
          <p:cNvSpPr/>
          <p:nvPr userDrawn="1"/>
        </p:nvSpPr>
        <p:spPr>
          <a:xfrm>
            <a:off x="0" y="1952410"/>
            <a:ext cx="11191164" cy="1026038"/>
          </a:xfrm>
          <a:custGeom>
            <a:avLst/>
            <a:gdLst>
              <a:gd name="connsiteX0" fmla="*/ 0 w 11191164"/>
              <a:gd name="connsiteY0" fmla="*/ 0 h 1026038"/>
              <a:gd name="connsiteX1" fmla="*/ 10678145 w 11191164"/>
              <a:gd name="connsiteY1" fmla="*/ 0 h 1026038"/>
              <a:gd name="connsiteX2" fmla="*/ 11191164 w 11191164"/>
              <a:gd name="connsiteY2" fmla="*/ 513019 h 1026038"/>
              <a:gd name="connsiteX3" fmla="*/ 10678145 w 11191164"/>
              <a:gd name="connsiteY3" fmla="*/ 1026038 h 1026038"/>
              <a:gd name="connsiteX4" fmla="*/ 0 w 11191164"/>
              <a:gd name="connsiteY4" fmla="*/ 1026038 h 1026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91164" h="1026038">
                <a:moveTo>
                  <a:pt x="0" y="0"/>
                </a:moveTo>
                <a:lnTo>
                  <a:pt x="10678145" y="0"/>
                </a:lnTo>
                <a:cubicBezTo>
                  <a:pt x="10961478" y="0"/>
                  <a:pt x="11191164" y="229686"/>
                  <a:pt x="11191164" y="513019"/>
                </a:cubicBezTo>
                <a:cubicBezTo>
                  <a:pt x="11191164" y="796352"/>
                  <a:pt x="10961478" y="1026038"/>
                  <a:pt x="10678145" y="1026038"/>
                </a:cubicBezTo>
                <a:lnTo>
                  <a:pt x="0" y="1026038"/>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9"/>
          <p:cNvSpPr>
            <a:spLocks noGrp="1"/>
          </p:cNvSpPr>
          <p:nvPr>
            <p:ph type="body" sz="quarter" idx="10" hasCustomPrompt="1"/>
          </p:nvPr>
        </p:nvSpPr>
        <p:spPr>
          <a:xfrm>
            <a:off x="2120734" y="2130602"/>
            <a:ext cx="9775991" cy="724247"/>
          </a:xfrm>
          <a:prstGeom prst="rect">
            <a:avLst/>
          </a:prstGeom>
        </p:spPr>
        <p:txBody>
          <a:bodyPr anchor="ctr"/>
          <a:lstStyle>
            <a:lvl1pPr marL="0" indent="0" algn="l">
              <a:buNone/>
              <a:defRPr sz="5400" b="0" baseline="0">
                <a:solidFill>
                  <a:schemeClr val="bg1"/>
                </a:solidFill>
                <a:latin typeface="+mj-lt"/>
                <a:cs typeface="Arial" pitchFamily="34" charset="0"/>
              </a:defRPr>
            </a:lvl1pPr>
          </a:lstStyle>
          <a:p>
            <a:pPr lvl="0"/>
            <a:r>
              <a:rPr lang="en-US" altLang="ko-KR" dirty="0"/>
              <a:t>BASIC LAYOUT</a:t>
            </a:r>
          </a:p>
        </p:txBody>
      </p:sp>
      <p:sp>
        <p:nvSpPr>
          <p:cNvPr id="9" name="Freeform: Shape 8">
            <a:extLst>
              <a:ext uri="{FF2B5EF4-FFF2-40B4-BE49-F238E27FC236}">
                <a16:creationId xmlns:a16="http://schemas.microsoft.com/office/drawing/2014/main" id="{A01515AE-4193-4204-AAE3-28BCF655ED34}"/>
              </a:ext>
            </a:extLst>
          </p:cNvPr>
          <p:cNvSpPr/>
          <p:nvPr userDrawn="1"/>
        </p:nvSpPr>
        <p:spPr>
          <a:xfrm>
            <a:off x="11288971" y="1952410"/>
            <a:ext cx="903029" cy="1026038"/>
          </a:xfrm>
          <a:custGeom>
            <a:avLst/>
            <a:gdLst>
              <a:gd name="connsiteX0" fmla="*/ 513019 w 903029"/>
              <a:gd name="connsiteY0" fmla="*/ 0 h 1026038"/>
              <a:gd name="connsiteX1" fmla="*/ 903029 w 903029"/>
              <a:gd name="connsiteY1" fmla="*/ 0 h 1026038"/>
              <a:gd name="connsiteX2" fmla="*/ 903029 w 903029"/>
              <a:gd name="connsiteY2" fmla="*/ 1026038 h 1026038"/>
              <a:gd name="connsiteX3" fmla="*/ 513019 w 903029"/>
              <a:gd name="connsiteY3" fmla="*/ 1026038 h 1026038"/>
              <a:gd name="connsiteX4" fmla="*/ 0 w 903029"/>
              <a:gd name="connsiteY4" fmla="*/ 513019 h 1026038"/>
              <a:gd name="connsiteX5" fmla="*/ 513019 w 903029"/>
              <a:gd name="connsiteY5" fmla="*/ 0 h 1026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3029" h="1026038">
                <a:moveTo>
                  <a:pt x="513019" y="0"/>
                </a:moveTo>
                <a:lnTo>
                  <a:pt x="903029" y="0"/>
                </a:lnTo>
                <a:lnTo>
                  <a:pt x="903029" y="1026038"/>
                </a:lnTo>
                <a:lnTo>
                  <a:pt x="513019" y="1026038"/>
                </a:lnTo>
                <a:cubicBezTo>
                  <a:pt x="229686" y="1026038"/>
                  <a:pt x="0" y="796352"/>
                  <a:pt x="0" y="513019"/>
                </a:cubicBezTo>
                <a:cubicBezTo>
                  <a:pt x="0" y="229686"/>
                  <a:pt x="229686" y="0"/>
                  <a:pt x="513019"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440165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28717647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0" y="4960137"/>
            <a:ext cx="7772400" cy="1463040"/>
          </a:xfrm>
        </p:spPr>
        <p:txBody>
          <a:bodyPr anchor="ctr">
            <a:normAutofit/>
          </a:bodyPr>
          <a:lstStyle>
            <a:lvl1pPr algn="r">
              <a:defRPr sz="3600" spc="200" baseline="0">
                <a:latin typeface="Times New Roman" panose="02020603050405020304" pitchFamily="18" charset="0"/>
                <a:cs typeface="Times New Roman" panose="02020603050405020304" pitchFamily="18" charset="0"/>
              </a:defRPr>
            </a:lvl1pPr>
          </a:lstStyle>
          <a:p>
            <a:r>
              <a:rPr lang="en-US"/>
              <a:t>Click to edit Master title style</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2200">
                <a:solidFill>
                  <a:schemeClr val="tx1">
                    <a:lumMod val="95000"/>
                    <a:lumOff val="5000"/>
                  </a:schemeClr>
                </a:solidFill>
                <a:latin typeface="Times New Roman" panose="02020603050405020304" pitchFamily="18" charset="0"/>
                <a:cs typeface="Times New Roman" panose="02020603050405020304" pitchFamily="18" charset="0"/>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lgn="l">
              <a:defRPr/>
            </a:lvl1pPr>
          </a:lstStyle>
          <a:p>
            <a:fld id="{1A44CFD7-97DF-43CB-B92C-EF17DB44191D}" type="datetimeFigureOut">
              <a:rPr lang="en-US" smtClean="0"/>
              <a:t>10/27/2023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29E132-853F-47CB-B047-A519E7D0104B}" type="slidenum">
              <a:rPr lang="en-US" smtClean="0"/>
              <a:t>‹#›</a:t>
            </a:fld>
            <a:endParaRPr lang="en-US"/>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700744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err="1"/>
              <a:t>Nội</a:t>
            </a:r>
            <a:r>
              <a:rPr lang="en-US" dirty="0"/>
              <a:t> dung</a:t>
            </a:r>
          </a:p>
        </p:txBody>
      </p:sp>
      <p:sp>
        <p:nvSpPr>
          <p:cNvPr id="3" name="Content Placeholder 2"/>
          <p:cNvSpPr>
            <a:spLocks noGrp="1"/>
          </p:cNvSpPr>
          <p:nvPr>
            <p:ph idx="1"/>
          </p:nvPr>
        </p:nvSpPr>
        <p:spPr/>
        <p:txBody>
          <a:bodyPr/>
          <a:lstStyle>
            <a:lvl1pPr marL="457200" indent="-457200">
              <a:buFont typeface="Arial" panose="020B0604020202020204" pitchFamily="34" charset="0"/>
              <a:buChar char="•"/>
              <a:defRPr/>
            </a:lvl1pPr>
            <a:lvl2pPr>
              <a:defRPr/>
            </a:lvl2pPr>
            <a:lvl3pPr>
              <a:defRPr/>
            </a:lvl3pPr>
            <a:lvl4pPr>
              <a:defRPr baseline="0"/>
            </a:lvl4pPr>
            <a:lvl5pPr>
              <a:defRPr/>
            </a:lvl5pPr>
          </a:lstStyle>
          <a:p>
            <a:pPr lvl="0"/>
            <a:r>
              <a:rPr lang="en-US" dirty="0"/>
              <a:t>Edit Master text styles</a:t>
            </a:r>
          </a:p>
          <a:p>
            <a:pPr lvl="1"/>
            <a:r>
              <a:rPr lang="en-US" dirty="0"/>
              <a:t>   Second level</a:t>
            </a:r>
          </a:p>
          <a:p>
            <a:pPr lvl="2"/>
            <a:r>
              <a:rPr lang="en-US" dirty="0"/>
              <a:t>   Third level</a:t>
            </a:r>
          </a:p>
          <a:p>
            <a:pPr lvl="3"/>
            <a:r>
              <a:rPr lang="en-US" dirty="0"/>
              <a:t>   Fourth level</a:t>
            </a:r>
          </a:p>
          <a:p>
            <a:pPr lvl="4"/>
            <a:r>
              <a:rPr lang="en-US" dirty="0"/>
              <a:t>   Fifth level</a:t>
            </a:r>
          </a:p>
        </p:txBody>
      </p:sp>
      <p:sp>
        <p:nvSpPr>
          <p:cNvPr id="4" name="Date Placeholder 3"/>
          <p:cNvSpPr>
            <a:spLocks noGrp="1"/>
          </p:cNvSpPr>
          <p:nvPr>
            <p:ph type="dt" sz="half" idx="10"/>
          </p:nvPr>
        </p:nvSpPr>
        <p:spPr/>
        <p:txBody>
          <a:bodyPr/>
          <a:lstStyle/>
          <a:p>
            <a:fld id="{1A44CFD7-97DF-43CB-B92C-EF17DB44191D}" type="datetimeFigureOut">
              <a:rPr lang="en-US" smtClean="0"/>
              <a:t>10/27/2023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29E132-853F-47CB-B047-A519E7D0104B}" type="slidenum">
              <a:rPr lang="en-US" smtClean="0"/>
              <a:t>‹#›</a:t>
            </a:fld>
            <a:endParaRPr lang="en-US"/>
          </a:p>
        </p:txBody>
      </p:sp>
    </p:spTree>
    <p:extLst>
      <p:ext uri="{BB962C8B-B14F-4D97-AF65-F5344CB8AC3E}">
        <p14:creationId xmlns:p14="http://schemas.microsoft.com/office/powerpoint/2010/main" val="33419532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9" name="Rectangle 8"/>
          <p:cNvSpPr/>
          <p:nvPr/>
        </p:nvSpPr>
        <p:spPr>
          <a:xfrm>
            <a:off x="0" y="0"/>
            <a:ext cx="12192000" cy="4572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en-US"/>
              <a:t>Click to edit Master title style</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A44CFD7-97DF-43CB-B92C-EF17DB44191D}" type="datetimeFigureOut">
              <a:rPr lang="en-US" smtClean="0"/>
              <a:t>10/27/2023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29E132-853F-47CB-B047-A519E7D0104B}" type="slidenum">
              <a:rPr lang="en-US" smtClean="0"/>
              <a:t>‹#›</a:t>
            </a:fld>
            <a:endParaRPr lang="en-US"/>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198134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24127" y="2286000"/>
            <a:ext cx="475488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A44CFD7-97DF-43CB-B92C-EF17DB44191D}" type="datetimeFigureOut">
              <a:rPr lang="en-US" smtClean="0"/>
              <a:t>10/27/2023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429E132-853F-47CB-B047-A519E7D0104B}" type="slidenum">
              <a:rPr lang="en-US" smtClean="0"/>
              <a:t>‹#›</a:t>
            </a:fld>
            <a:endParaRPr lang="en-US"/>
          </a:p>
        </p:txBody>
      </p:sp>
    </p:spTree>
    <p:extLst>
      <p:ext uri="{BB962C8B-B14F-4D97-AF65-F5344CB8AC3E}">
        <p14:creationId xmlns:p14="http://schemas.microsoft.com/office/powerpoint/2010/main" val="2123593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24128" y="2967788"/>
            <a:ext cx="4754880" cy="33415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990888"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n-US"/>
              <a:t>Edit Master text styles</a:t>
            </a:r>
          </a:p>
        </p:txBody>
      </p:sp>
      <p:sp>
        <p:nvSpPr>
          <p:cNvPr id="6" name="Content Placeholder 5"/>
          <p:cNvSpPr>
            <a:spLocks noGrp="1"/>
          </p:cNvSpPr>
          <p:nvPr>
            <p:ph sz="quarter" idx="4"/>
          </p:nvPr>
        </p:nvSpPr>
        <p:spPr>
          <a:xfrm>
            <a:off x="5990888" y="2967788"/>
            <a:ext cx="4754880" cy="33415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A44CFD7-97DF-43CB-B92C-EF17DB44191D}" type="datetimeFigureOut">
              <a:rPr lang="en-US" smtClean="0"/>
              <a:t>10/27/2023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429E132-853F-47CB-B047-A519E7D0104B}" type="slidenum">
              <a:rPr lang="en-US" smtClean="0"/>
              <a:t>‹#›</a:t>
            </a:fld>
            <a:endParaRPr lang="en-US"/>
          </a:p>
        </p:txBody>
      </p:sp>
    </p:spTree>
    <p:extLst>
      <p:ext uri="{BB962C8B-B14F-4D97-AF65-F5344CB8AC3E}">
        <p14:creationId xmlns:p14="http://schemas.microsoft.com/office/powerpoint/2010/main" val="38117866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34A26-2AA4-4CFD-A5B1-8DE1CFDD9D5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BBC7505-B810-19D4-EA21-BE5365B9C86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812BCA-BFD8-77D2-3C07-FC928ABE03B1}"/>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99F35EBD-09A6-2038-924A-A9771DA6BE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73B947-476A-BF9E-4213-2DBBD6B5F4C9}"/>
              </a:ext>
            </a:extLst>
          </p:cNvPr>
          <p:cNvSpPr>
            <a:spLocks noGrp="1"/>
          </p:cNvSpPr>
          <p:nvPr>
            <p:ph type="sldNum" sz="quarter" idx="12"/>
          </p:nvPr>
        </p:nvSpPr>
        <p:spPr/>
        <p:txBody>
          <a:bodyPr/>
          <a:lstStyle/>
          <a:p>
            <a:fld id="{679B4B80-DACE-47DF-B575-DEEC72EC482E}" type="slidenum">
              <a:rPr lang="en-US" smtClean="0"/>
              <a:t>‹#›</a:t>
            </a:fld>
            <a:endParaRPr lang="en-US"/>
          </a:p>
        </p:txBody>
      </p:sp>
    </p:spTree>
    <p:extLst>
      <p:ext uri="{BB962C8B-B14F-4D97-AF65-F5344CB8AC3E}">
        <p14:creationId xmlns:p14="http://schemas.microsoft.com/office/powerpoint/2010/main" val="311849477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A44CFD7-97DF-43CB-B92C-EF17DB44191D}" type="datetimeFigureOut">
              <a:rPr lang="en-US" smtClean="0"/>
              <a:t>10/27/2023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429E132-853F-47CB-B047-A519E7D0104B}" type="slidenum">
              <a:rPr lang="en-US" smtClean="0"/>
              <a:t>‹#›</a:t>
            </a:fld>
            <a:endParaRPr lang="en-US"/>
          </a:p>
        </p:txBody>
      </p:sp>
    </p:spTree>
    <p:extLst>
      <p:ext uri="{BB962C8B-B14F-4D97-AF65-F5344CB8AC3E}">
        <p14:creationId xmlns:p14="http://schemas.microsoft.com/office/powerpoint/2010/main" val="26661612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A44CFD7-97DF-43CB-B92C-EF17DB44191D}" type="datetimeFigureOut">
              <a:rPr lang="en-US" smtClean="0"/>
              <a:t>10/27/2023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429E132-853F-47CB-B047-A519E7D0104B}" type="slidenum">
              <a:rPr lang="en-US" smtClean="0"/>
              <a:t>‹#›</a:t>
            </a:fld>
            <a:endParaRPr lang="en-US"/>
          </a:p>
        </p:txBody>
      </p:sp>
    </p:spTree>
    <p:extLst>
      <p:ext uri="{BB962C8B-B14F-4D97-AF65-F5344CB8AC3E}">
        <p14:creationId xmlns:p14="http://schemas.microsoft.com/office/powerpoint/2010/main" val="17260193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en-US"/>
              <a:t>Click to edit Master title style</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1A44CFD7-97DF-43CB-B92C-EF17DB44191D}" type="datetimeFigureOut">
              <a:rPr lang="en-US" smtClean="0"/>
              <a:t>10/27/2023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429E132-853F-47CB-B047-A519E7D0104B}" type="slidenum">
              <a:rPr lang="en-US" smtClean="0"/>
              <a:t>‹#›</a:t>
            </a:fld>
            <a:endParaRPr lang="en-US"/>
          </a:p>
        </p:txBody>
      </p:sp>
    </p:spTree>
    <p:extLst>
      <p:ext uri="{BB962C8B-B14F-4D97-AF65-F5344CB8AC3E}">
        <p14:creationId xmlns:p14="http://schemas.microsoft.com/office/powerpoint/2010/main" val="408589091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1"/>
            <a:ext cx="12188952" cy="4572000"/>
          </a:xfrm>
          <a:solidFill>
            <a:schemeClr val="accent1">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A44CFD7-97DF-43CB-B92C-EF17DB44191D}" type="datetimeFigureOut">
              <a:rPr lang="en-US" smtClean="0"/>
              <a:t>10/27/2023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429E132-853F-47CB-B047-A519E7D0104B}" type="slidenum">
              <a:rPr lang="en-US" smtClean="0"/>
              <a:t>‹#›</a:t>
            </a:fld>
            <a:endParaRPr lang="en-US"/>
          </a:p>
        </p:txBody>
      </p:sp>
      <p:cxnSp>
        <p:nvCxnSpPr>
          <p:cNvPr id="8" name="Straight Connector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6620220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A44CFD7-97DF-43CB-B92C-EF17DB44191D}" type="datetimeFigureOut">
              <a:rPr lang="en-US" smtClean="0"/>
              <a:t>10/27/2023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29E132-853F-47CB-B047-A519E7D0104B}" type="slidenum">
              <a:rPr lang="en-US" smtClean="0"/>
              <a:t>‹#›</a:t>
            </a:fld>
            <a:endParaRPr lang="en-US"/>
          </a:p>
        </p:txBody>
      </p:sp>
    </p:spTree>
    <p:extLst>
      <p:ext uri="{BB962C8B-B14F-4D97-AF65-F5344CB8AC3E}">
        <p14:creationId xmlns:p14="http://schemas.microsoft.com/office/powerpoint/2010/main" val="428858153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762000"/>
            <a:ext cx="2628900" cy="5410200"/>
          </a:xfrm>
        </p:spPr>
        <p:txBody>
          <a:bodyPr vert="eaVert" lIns="45720" tIns="91440" rIns="45720" bIns="91440"/>
          <a:lstStyle/>
          <a:p>
            <a:r>
              <a:rPr lang="en-US"/>
              <a:t>Click to edit Master title style</a:t>
            </a:r>
            <a:endParaRPr lang="en-US" dirty="0"/>
          </a:p>
        </p:txBody>
      </p:sp>
      <p:sp>
        <p:nvSpPr>
          <p:cNvPr id="3" name="Vertical Text Placeholder 2"/>
          <p:cNvSpPr>
            <a:spLocks noGrp="1"/>
          </p:cNvSpPr>
          <p:nvPr>
            <p:ph type="body" orient="vert" idx="1"/>
          </p:nvPr>
        </p:nvSpPr>
        <p:spPr>
          <a:xfrm>
            <a:off x="990601" y="762000"/>
            <a:ext cx="7581900" cy="54102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A44CFD7-97DF-43CB-B92C-EF17DB44191D}" type="datetimeFigureOut">
              <a:rPr lang="en-US" smtClean="0"/>
              <a:t>10/27/2023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29E132-853F-47CB-B047-A519E7D0104B}" type="slidenum">
              <a:rPr lang="en-US" smtClean="0"/>
              <a:t>‹#›</a:t>
            </a:fld>
            <a:endParaRPr lang="en-US"/>
          </a:p>
        </p:txBody>
      </p:sp>
      <p:cxnSp>
        <p:nvCxnSpPr>
          <p:cNvPr id="7" name="Straight Connector 6"/>
          <p:cNvCxnSpPr/>
          <p:nvPr/>
        </p:nvCxnSpPr>
        <p:spPr>
          <a:xfrm rot="5400000" flipV="1">
            <a:off x="10058400" y="59263"/>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5088601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322232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8985C6B-AC0E-B443-B326-1449EF551F08}" type="datetime1">
              <a:rPr lang="en-US" smtClean="0"/>
              <a:t>10/27/2023</a:t>
            </a:fld>
            <a:endParaRPr lang="en-US" dirty="0"/>
          </a:p>
        </p:txBody>
      </p:sp>
      <p:sp>
        <p:nvSpPr>
          <p:cNvPr id="5" name="Footer Placeholder 4"/>
          <p:cNvSpPr>
            <a:spLocks noGrp="1"/>
          </p:cNvSpPr>
          <p:nvPr>
            <p:ph type="ftr" sz="quarter" idx="11"/>
          </p:nvPr>
        </p:nvSpPr>
        <p:spPr/>
        <p:txBody>
          <a:bodyPr/>
          <a:lstStyle/>
          <a:p>
            <a:r>
              <a:rPr lang="en-US" dirty="0"/>
              <a:t>(C) </a:t>
            </a:r>
            <a:r>
              <a:rPr lang="en-US" dirty="0" err="1"/>
              <a:t>Bộ</a:t>
            </a:r>
            <a:r>
              <a:rPr lang="en-US" dirty="0"/>
              <a:t> Thông tin </a:t>
            </a:r>
            <a:r>
              <a:rPr lang="en-US" dirty="0" err="1"/>
              <a:t>và</a:t>
            </a:r>
            <a:r>
              <a:rPr lang="en-US" dirty="0"/>
              <a:t> </a:t>
            </a:r>
            <a:r>
              <a:rPr lang="en-US" dirty="0" err="1"/>
              <a:t>Truyền</a:t>
            </a:r>
            <a:r>
              <a:rPr lang="en-US" dirty="0"/>
              <a:t> </a:t>
            </a:r>
            <a:r>
              <a:rPr lang="en-US" dirty="0" err="1"/>
              <a:t>thông</a:t>
            </a:r>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02800518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D7A497A-9D10-F84B-95DA-A832DFDF6635}" type="datetime1">
              <a:rPr lang="en-US" smtClean="0"/>
              <a:t>10/27/2023</a:t>
            </a:fld>
            <a:endParaRPr lang="en-US" dirty="0"/>
          </a:p>
        </p:txBody>
      </p:sp>
      <p:sp>
        <p:nvSpPr>
          <p:cNvPr id="5" name="Footer Placeholder 4"/>
          <p:cNvSpPr>
            <a:spLocks noGrp="1"/>
          </p:cNvSpPr>
          <p:nvPr>
            <p:ph type="ftr" sz="quarter" idx="11"/>
          </p:nvPr>
        </p:nvSpPr>
        <p:spPr/>
        <p:txBody>
          <a:bodyPr/>
          <a:lstStyle/>
          <a:p>
            <a:r>
              <a:rPr lang="en-US" dirty="0"/>
              <a:t>(C) </a:t>
            </a:r>
            <a:r>
              <a:rPr lang="en-US" dirty="0" err="1"/>
              <a:t>Bộ</a:t>
            </a:r>
            <a:r>
              <a:rPr lang="en-US" dirty="0"/>
              <a:t> Thông tin </a:t>
            </a:r>
            <a:r>
              <a:rPr lang="en-US" dirty="0" err="1"/>
              <a:t>và</a:t>
            </a:r>
            <a:r>
              <a:rPr lang="en-US" dirty="0"/>
              <a:t> </a:t>
            </a:r>
            <a:r>
              <a:rPr lang="en-US" dirty="0" err="1"/>
              <a:t>Truyền</a:t>
            </a:r>
            <a:r>
              <a:rPr lang="en-US" dirty="0"/>
              <a:t> </a:t>
            </a:r>
            <a:r>
              <a:rPr lang="en-US" dirty="0" err="1"/>
              <a:t>thông</a:t>
            </a:r>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22081290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7D90D42-6046-894A-BD90-D46A122619E9}" type="datetime1">
              <a:rPr lang="en-US" smtClean="0"/>
              <a:t>10/27/2023</a:t>
            </a:fld>
            <a:endParaRPr lang="en-US" dirty="0"/>
          </a:p>
        </p:txBody>
      </p:sp>
      <p:sp>
        <p:nvSpPr>
          <p:cNvPr id="5" name="Footer Placeholder 4"/>
          <p:cNvSpPr>
            <a:spLocks noGrp="1"/>
          </p:cNvSpPr>
          <p:nvPr>
            <p:ph type="ftr" sz="quarter" idx="11"/>
          </p:nvPr>
        </p:nvSpPr>
        <p:spPr/>
        <p:txBody>
          <a:bodyPr/>
          <a:lstStyle/>
          <a:p>
            <a:r>
              <a:rPr lang="en-US" dirty="0"/>
              <a:t>(C) </a:t>
            </a:r>
            <a:r>
              <a:rPr lang="en-US" dirty="0" err="1"/>
              <a:t>Bộ</a:t>
            </a:r>
            <a:r>
              <a:rPr lang="en-US" dirty="0"/>
              <a:t> Thông tin </a:t>
            </a:r>
            <a:r>
              <a:rPr lang="en-US" dirty="0" err="1"/>
              <a:t>và</a:t>
            </a:r>
            <a:r>
              <a:rPr lang="en-US" dirty="0"/>
              <a:t> </a:t>
            </a:r>
            <a:r>
              <a:rPr lang="en-US" dirty="0" err="1"/>
              <a:t>Truyền</a:t>
            </a:r>
            <a:r>
              <a:rPr lang="en-US" dirty="0"/>
              <a:t> </a:t>
            </a:r>
            <a:r>
              <a:rPr lang="en-US" dirty="0" err="1"/>
              <a:t>thông</a:t>
            </a:r>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4829191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335E52-AB80-4B86-FDBA-FAD934B893F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B871051-5F33-19EE-407D-A068D5CD22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5069921-0437-6754-8226-0A22688A5CC6}"/>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DCBC3D51-E065-47C4-904A-CA956BD8881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A53CF0-24FD-01F2-76A1-A072B519F761}"/>
              </a:ext>
            </a:extLst>
          </p:cNvPr>
          <p:cNvSpPr>
            <a:spLocks noGrp="1"/>
          </p:cNvSpPr>
          <p:nvPr>
            <p:ph type="sldNum" sz="quarter" idx="12"/>
          </p:nvPr>
        </p:nvSpPr>
        <p:spPr/>
        <p:txBody>
          <a:bodyPr/>
          <a:lstStyle/>
          <a:p>
            <a:fld id="{679B4B80-DACE-47DF-B575-DEEC72EC482E}" type="slidenum">
              <a:rPr lang="en-US" smtClean="0"/>
              <a:t>‹#›</a:t>
            </a:fld>
            <a:endParaRPr lang="en-US"/>
          </a:p>
        </p:txBody>
      </p:sp>
    </p:spTree>
    <p:extLst>
      <p:ext uri="{BB962C8B-B14F-4D97-AF65-F5344CB8AC3E}">
        <p14:creationId xmlns:p14="http://schemas.microsoft.com/office/powerpoint/2010/main" val="154450297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AC568E6-8241-484E-85C1-FB601E058F69}" type="datetime1">
              <a:rPr lang="en-US" smtClean="0"/>
              <a:t>10/27/2023</a:t>
            </a:fld>
            <a:endParaRPr lang="en-US" dirty="0"/>
          </a:p>
        </p:txBody>
      </p:sp>
      <p:sp>
        <p:nvSpPr>
          <p:cNvPr id="6" name="Footer Placeholder 5"/>
          <p:cNvSpPr>
            <a:spLocks noGrp="1"/>
          </p:cNvSpPr>
          <p:nvPr>
            <p:ph type="ftr" sz="quarter" idx="11"/>
          </p:nvPr>
        </p:nvSpPr>
        <p:spPr/>
        <p:txBody>
          <a:bodyPr/>
          <a:lstStyle/>
          <a:p>
            <a:r>
              <a:rPr lang="en-US" dirty="0"/>
              <a:t>(C) </a:t>
            </a:r>
            <a:r>
              <a:rPr lang="en-US" dirty="0" err="1"/>
              <a:t>Bộ</a:t>
            </a:r>
            <a:r>
              <a:rPr lang="en-US" dirty="0"/>
              <a:t> Thông tin </a:t>
            </a:r>
            <a:r>
              <a:rPr lang="en-US" dirty="0" err="1"/>
              <a:t>và</a:t>
            </a:r>
            <a:r>
              <a:rPr lang="en-US" dirty="0"/>
              <a:t> </a:t>
            </a:r>
            <a:r>
              <a:rPr lang="en-US" dirty="0" err="1"/>
              <a:t>Truyền</a:t>
            </a:r>
            <a:r>
              <a:rPr lang="en-US" dirty="0"/>
              <a:t> </a:t>
            </a:r>
            <a:r>
              <a:rPr lang="en-US" dirty="0" err="1"/>
              <a:t>thông</a:t>
            </a:r>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25254167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EC58596-0081-EA46-9C0A-C2B580B7E725}" type="datetime1">
              <a:rPr lang="en-US" smtClean="0"/>
              <a:t>10/27/2023</a:t>
            </a:fld>
            <a:endParaRPr lang="en-US" dirty="0"/>
          </a:p>
        </p:txBody>
      </p:sp>
      <p:sp>
        <p:nvSpPr>
          <p:cNvPr id="8" name="Footer Placeholder 7"/>
          <p:cNvSpPr>
            <a:spLocks noGrp="1"/>
          </p:cNvSpPr>
          <p:nvPr>
            <p:ph type="ftr" sz="quarter" idx="11"/>
          </p:nvPr>
        </p:nvSpPr>
        <p:spPr/>
        <p:txBody>
          <a:bodyPr/>
          <a:lstStyle/>
          <a:p>
            <a:r>
              <a:rPr lang="en-US" dirty="0"/>
              <a:t>(C) </a:t>
            </a:r>
            <a:r>
              <a:rPr lang="en-US" dirty="0" err="1"/>
              <a:t>Bộ</a:t>
            </a:r>
            <a:r>
              <a:rPr lang="en-US" dirty="0"/>
              <a:t> Thông tin </a:t>
            </a:r>
            <a:r>
              <a:rPr lang="en-US" dirty="0" err="1"/>
              <a:t>và</a:t>
            </a:r>
            <a:r>
              <a:rPr lang="en-US" dirty="0"/>
              <a:t> </a:t>
            </a:r>
            <a:r>
              <a:rPr lang="en-US" dirty="0" err="1"/>
              <a:t>Truyền</a:t>
            </a:r>
            <a:r>
              <a:rPr lang="en-US" dirty="0"/>
              <a:t> </a:t>
            </a:r>
            <a:r>
              <a:rPr lang="en-US" dirty="0" err="1"/>
              <a:t>thông</a:t>
            </a:r>
            <a:endParaRPr lang="en-US" dirty="0"/>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81948853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CA0F544-42D6-EE4E-ABB1-28A318A5243E}" type="datetime1">
              <a:rPr lang="en-US" smtClean="0"/>
              <a:t>10/27/2023</a:t>
            </a:fld>
            <a:endParaRPr lang="en-US" dirty="0"/>
          </a:p>
        </p:txBody>
      </p:sp>
      <p:sp>
        <p:nvSpPr>
          <p:cNvPr id="4" name="Footer Placeholder 3"/>
          <p:cNvSpPr>
            <a:spLocks noGrp="1"/>
          </p:cNvSpPr>
          <p:nvPr>
            <p:ph type="ftr" sz="quarter" idx="11"/>
          </p:nvPr>
        </p:nvSpPr>
        <p:spPr/>
        <p:txBody>
          <a:bodyPr/>
          <a:lstStyle/>
          <a:p>
            <a:r>
              <a:rPr lang="en-US" dirty="0"/>
              <a:t>(C) </a:t>
            </a:r>
            <a:r>
              <a:rPr lang="en-US" dirty="0" err="1"/>
              <a:t>Bộ</a:t>
            </a:r>
            <a:r>
              <a:rPr lang="en-US" dirty="0"/>
              <a:t> Thông tin </a:t>
            </a:r>
            <a:r>
              <a:rPr lang="en-US" dirty="0" err="1"/>
              <a:t>và</a:t>
            </a:r>
            <a:r>
              <a:rPr lang="en-US" dirty="0"/>
              <a:t> </a:t>
            </a:r>
            <a:r>
              <a:rPr lang="en-US" dirty="0" err="1"/>
              <a:t>Truyền</a:t>
            </a:r>
            <a:r>
              <a:rPr lang="en-US" dirty="0"/>
              <a:t> </a:t>
            </a:r>
            <a:r>
              <a:rPr lang="en-US" dirty="0" err="1"/>
              <a:t>thông</a:t>
            </a:r>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46586231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94B9AD9-4FC7-D24E-AE66-B47139389A1A}" type="datetime1">
              <a:rPr lang="en-US" smtClean="0"/>
              <a:t>10/27/2023</a:t>
            </a:fld>
            <a:endParaRPr lang="en-US" dirty="0"/>
          </a:p>
        </p:txBody>
      </p:sp>
      <p:sp>
        <p:nvSpPr>
          <p:cNvPr id="3" name="Footer Placeholder 2"/>
          <p:cNvSpPr>
            <a:spLocks noGrp="1"/>
          </p:cNvSpPr>
          <p:nvPr>
            <p:ph type="ftr" sz="quarter" idx="11"/>
          </p:nvPr>
        </p:nvSpPr>
        <p:spPr/>
        <p:txBody>
          <a:bodyPr/>
          <a:lstStyle/>
          <a:p>
            <a:r>
              <a:rPr lang="en-US" dirty="0"/>
              <a:t>(C) </a:t>
            </a:r>
            <a:r>
              <a:rPr lang="en-US" dirty="0" err="1"/>
              <a:t>Bộ</a:t>
            </a:r>
            <a:r>
              <a:rPr lang="en-US" dirty="0"/>
              <a:t> Thông tin </a:t>
            </a:r>
            <a:r>
              <a:rPr lang="en-US" dirty="0" err="1"/>
              <a:t>và</a:t>
            </a:r>
            <a:r>
              <a:rPr lang="en-US" dirty="0"/>
              <a:t> </a:t>
            </a:r>
            <a:r>
              <a:rPr lang="en-US" dirty="0" err="1"/>
              <a:t>Truyền</a:t>
            </a:r>
            <a:r>
              <a:rPr lang="en-US" dirty="0"/>
              <a:t> </a:t>
            </a:r>
            <a:r>
              <a:rPr lang="en-US" dirty="0" err="1"/>
              <a:t>thông</a:t>
            </a:r>
            <a:endParaRPr lang="en-US" dirty="0"/>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8638650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680BCEE-E466-D94D-A67A-81C7F5933C12}" type="datetime1">
              <a:rPr lang="en-US" smtClean="0"/>
              <a:t>10/27/2023</a:t>
            </a:fld>
            <a:endParaRPr lang="en-US" dirty="0"/>
          </a:p>
        </p:txBody>
      </p:sp>
      <p:sp>
        <p:nvSpPr>
          <p:cNvPr id="6" name="Footer Placeholder 5"/>
          <p:cNvSpPr>
            <a:spLocks noGrp="1"/>
          </p:cNvSpPr>
          <p:nvPr>
            <p:ph type="ftr" sz="quarter" idx="11"/>
          </p:nvPr>
        </p:nvSpPr>
        <p:spPr/>
        <p:txBody>
          <a:bodyPr/>
          <a:lstStyle/>
          <a:p>
            <a:r>
              <a:rPr lang="en-US" dirty="0"/>
              <a:t>(C) </a:t>
            </a:r>
            <a:r>
              <a:rPr lang="en-US" dirty="0" err="1"/>
              <a:t>Bộ</a:t>
            </a:r>
            <a:r>
              <a:rPr lang="en-US" dirty="0"/>
              <a:t> Thông tin </a:t>
            </a:r>
            <a:r>
              <a:rPr lang="en-US" dirty="0" err="1"/>
              <a:t>và</a:t>
            </a:r>
            <a:r>
              <a:rPr lang="en-US" dirty="0"/>
              <a:t> </a:t>
            </a:r>
            <a:r>
              <a:rPr lang="en-US" dirty="0" err="1"/>
              <a:t>Truyền</a:t>
            </a:r>
            <a:r>
              <a:rPr lang="en-US" dirty="0"/>
              <a:t> </a:t>
            </a:r>
            <a:r>
              <a:rPr lang="en-US" dirty="0" err="1"/>
              <a:t>thông</a:t>
            </a:r>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303195585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B74FB96-F8FD-9446-9200-2A70A73EE423}" type="datetime1">
              <a:rPr lang="en-US" smtClean="0"/>
              <a:t>10/27/2023</a:t>
            </a:fld>
            <a:endParaRPr lang="en-US" dirty="0"/>
          </a:p>
        </p:txBody>
      </p:sp>
      <p:sp>
        <p:nvSpPr>
          <p:cNvPr id="6" name="Footer Placeholder 5"/>
          <p:cNvSpPr>
            <a:spLocks noGrp="1"/>
          </p:cNvSpPr>
          <p:nvPr>
            <p:ph type="ftr" sz="quarter" idx="11"/>
          </p:nvPr>
        </p:nvSpPr>
        <p:spPr/>
        <p:txBody>
          <a:bodyPr/>
          <a:lstStyle/>
          <a:p>
            <a:pPr algn="l"/>
            <a:r>
              <a:rPr lang="en-US" dirty="0"/>
              <a:t>(C) </a:t>
            </a:r>
            <a:r>
              <a:rPr lang="en-US" dirty="0" err="1"/>
              <a:t>Bộ</a:t>
            </a:r>
            <a:r>
              <a:rPr lang="en-US" dirty="0"/>
              <a:t> Thông tin </a:t>
            </a:r>
            <a:r>
              <a:rPr lang="en-US" dirty="0" err="1"/>
              <a:t>và</a:t>
            </a:r>
            <a:r>
              <a:rPr lang="en-US" dirty="0"/>
              <a:t> </a:t>
            </a:r>
            <a:r>
              <a:rPr lang="en-US" dirty="0" err="1"/>
              <a:t>Truyền</a:t>
            </a:r>
            <a:r>
              <a:rPr lang="en-US" dirty="0"/>
              <a:t> </a:t>
            </a:r>
            <a:r>
              <a:rPr lang="en-US" dirty="0" err="1"/>
              <a:t>thông</a:t>
            </a:r>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08335285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C73275D-CCF3-574F-A7A5-ABBF28FDEED4}" type="datetime1">
              <a:rPr lang="en-US" smtClean="0"/>
              <a:t>10/27/2023</a:t>
            </a:fld>
            <a:endParaRPr lang="en-US" dirty="0"/>
          </a:p>
        </p:txBody>
      </p:sp>
      <p:sp>
        <p:nvSpPr>
          <p:cNvPr id="5" name="Footer Placeholder 4"/>
          <p:cNvSpPr>
            <a:spLocks noGrp="1"/>
          </p:cNvSpPr>
          <p:nvPr>
            <p:ph type="ftr" sz="quarter" idx="11"/>
          </p:nvPr>
        </p:nvSpPr>
        <p:spPr/>
        <p:txBody>
          <a:bodyPr/>
          <a:lstStyle/>
          <a:p>
            <a:r>
              <a:rPr lang="en-US" dirty="0"/>
              <a:t>(C) </a:t>
            </a:r>
            <a:r>
              <a:rPr lang="en-US" dirty="0" err="1"/>
              <a:t>Bộ</a:t>
            </a:r>
            <a:r>
              <a:rPr lang="en-US" dirty="0"/>
              <a:t> Thông tin </a:t>
            </a:r>
            <a:r>
              <a:rPr lang="en-US" dirty="0" err="1"/>
              <a:t>và</a:t>
            </a:r>
            <a:r>
              <a:rPr lang="en-US" dirty="0"/>
              <a:t> </a:t>
            </a:r>
            <a:r>
              <a:rPr lang="en-US" dirty="0" err="1"/>
              <a:t>Truyền</a:t>
            </a:r>
            <a:r>
              <a:rPr lang="en-US" dirty="0"/>
              <a:t> </a:t>
            </a:r>
            <a:r>
              <a:rPr lang="en-US" dirty="0" err="1"/>
              <a:t>thông</a:t>
            </a:r>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88381798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699BC09-9A50-9A4C-AB28-6102CF24AA77}" type="datetime1">
              <a:rPr lang="en-US" smtClean="0"/>
              <a:t>10/27/2023</a:t>
            </a:fld>
            <a:endParaRPr lang="en-US" dirty="0"/>
          </a:p>
        </p:txBody>
      </p:sp>
      <p:sp>
        <p:nvSpPr>
          <p:cNvPr id="5" name="Footer Placeholder 4"/>
          <p:cNvSpPr>
            <a:spLocks noGrp="1"/>
          </p:cNvSpPr>
          <p:nvPr>
            <p:ph type="ftr" sz="quarter" idx="11"/>
          </p:nvPr>
        </p:nvSpPr>
        <p:spPr/>
        <p:txBody>
          <a:bodyPr/>
          <a:lstStyle/>
          <a:p>
            <a:r>
              <a:rPr lang="en-US" dirty="0"/>
              <a:t>(C) </a:t>
            </a:r>
            <a:r>
              <a:rPr lang="en-US" dirty="0" err="1"/>
              <a:t>Bộ</a:t>
            </a:r>
            <a:r>
              <a:rPr lang="en-US" dirty="0"/>
              <a:t> Thông tin </a:t>
            </a:r>
            <a:r>
              <a:rPr lang="en-US" dirty="0" err="1"/>
              <a:t>và</a:t>
            </a:r>
            <a:r>
              <a:rPr lang="en-US" dirty="0"/>
              <a:t> </a:t>
            </a:r>
            <a:r>
              <a:rPr lang="en-US" dirty="0" err="1"/>
              <a:t>Truyền</a:t>
            </a:r>
            <a:r>
              <a:rPr lang="en-US" dirty="0"/>
              <a:t> </a:t>
            </a:r>
            <a:r>
              <a:rPr lang="en-US" dirty="0" err="1"/>
              <a:t>thông</a:t>
            </a:r>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46766757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_Contents slide layou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CF074AD-5A0D-40B4-813D-34862D7DF200}"/>
              </a:ext>
            </a:extLst>
          </p:cNvPr>
          <p:cNvSpPr/>
          <p:nvPr userDrawn="1"/>
        </p:nvSpPr>
        <p:spPr>
          <a:xfrm>
            <a:off x="0" y="-1"/>
            <a:ext cx="12192000" cy="9144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9"/>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4000" b="0" baseline="0">
                <a:solidFill>
                  <a:schemeClr val="tx1"/>
                </a:solidFill>
                <a:latin typeface="+mj-lt"/>
                <a:cs typeface="Arial" pitchFamily="34" charset="0"/>
              </a:defRPr>
            </a:lvl1pPr>
          </a:lstStyle>
          <a:p>
            <a:pPr lvl="0"/>
            <a:r>
              <a:rPr lang="en-US" altLang="ko-KR" dirty="0"/>
              <a:t>BASIC LAYOUT</a:t>
            </a:r>
          </a:p>
        </p:txBody>
      </p:sp>
      <p:sp>
        <p:nvSpPr>
          <p:cNvPr id="9" name="Rectangle 8">
            <a:extLst>
              <a:ext uri="{FF2B5EF4-FFF2-40B4-BE49-F238E27FC236}">
                <a16:creationId xmlns:a16="http://schemas.microsoft.com/office/drawing/2014/main" id="{136F6D66-F2F9-4BF4-99F9-B1BA1142497F}"/>
              </a:ext>
            </a:extLst>
          </p:cNvPr>
          <p:cNvSpPr/>
          <p:nvPr userDrawn="1"/>
        </p:nvSpPr>
        <p:spPr>
          <a:xfrm>
            <a:off x="0" y="6792686"/>
            <a:ext cx="12192000" cy="6531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889298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61050D-EDEC-ADF8-8CF5-552577820F7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CB0A37F-0052-AEF4-4AB1-9E0EC66510A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FB2AC9F-D6C5-336A-04A4-B592161A7BB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0C3F832-FCE4-C2F9-F361-06D1BDD3057E}"/>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F7FA6C2E-CBB2-E81E-A0E1-1F1AE9D1704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B5BB561-E599-23B2-8E71-A8BCD47FAFCC}"/>
              </a:ext>
            </a:extLst>
          </p:cNvPr>
          <p:cNvSpPr>
            <a:spLocks noGrp="1"/>
          </p:cNvSpPr>
          <p:nvPr>
            <p:ph type="sldNum" sz="quarter" idx="12"/>
          </p:nvPr>
        </p:nvSpPr>
        <p:spPr/>
        <p:txBody>
          <a:bodyPr/>
          <a:lstStyle/>
          <a:p>
            <a:fld id="{679B4B80-DACE-47DF-B575-DEEC72EC482E}" type="slidenum">
              <a:rPr lang="en-US" smtClean="0"/>
              <a:t>‹#›</a:t>
            </a:fld>
            <a:endParaRPr lang="en-US"/>
          </a:p>
        </p:txBody>
      </p:sp>
    </p:spTree>
    <p:extLst>
      <p:ext uri="{BB962C8B-B14F-4D97-AF65-F5344CB8AC3E}">
        <p14:creationId xmlns:p14="http://schemas.microsoft.com/office/powerpoint/2010/main" val="28719195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3F8D5F-4171-81AC-C600-C05313D9DF6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24BFE11-95E9-3E85-EE1D-56926DDB7B5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069E8D7-86CC-F463-7E97-F04207D0C92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FE03B4D-6BD7-E342-D76C-2327105FF59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37023D1-13C8-3D00-7AB4-F982D27AA64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D1F56C9-20CC-624B-8401-91224A55DE1D}"/>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149BA736-228D-3BAF-A408-ED9ADD103A9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881C209-9478-504A-BFE2-27ED2D9A21B3}"/>
              </a:ext>
            </a:extLst>
          </p:cNvPr>
          <p:cNvSpPr>
            <a:spLocks noGrp="1"/>
          </p:cNvSpPr>
          <p:nvPr>
            <p:ph type="sldNum" sz="quarter" idx="12"/>
          </p:nvPr>
        </p:nvSpPr>
        <p:spPr/>
        <p:txBody>
          <a:bodyPr/>
          <a:lstStyle/>
          <a:p>
            <a:fld id="{679B4B80-DACE-47DF-B575-DEEC72EC482E}" type="slidenum">
              <a:rPr lang="en-US" smtClean="0"/>
              <a:t>‹#›</a:t>
            </a:fld>
            <a:endParaRPr lang="en-US"/>
          </a:p>
        </p:txBody>
      </p:sp>
    </p:spTree>
    <p:extLst>
      <p:ext uri="{BB962C8B-B14F-4D97-AF65-F5344CB8AC3E}">
        <p14:creationId xmlns:p14="http://schemas.microsoft.com/office/powerpoint/2010/main" val="25309529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7DDF6A-50BD-72CA-C5A3-7B45F9D0ED8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70FDF1E-D641-7045-9373-1BD038F04AE2}"/>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46398A4D-8886-C9A1-24BB-9BFA47F8362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3A5AEB1-08E3-4F2E-F23E-17582BA58189}"/>
              </a:ext>
            </a:extLst>
          </p:cNvPr>
          <p:cNvSpPr>
            <a:spLocks noGrp="1"/>
          </p:cNvSpPr>
          <p:nvPr>
            <p:ph type="sldNum" sz="quarter" idx="12"/>
          </p:nvPr>
        </p:nvSpPr>
        <p:spPr/>
        <p:txBody>
          <a:bodyPr/>
          <a:lstStyle/>
          <a:p>
            <a:fld id="{679B4B80-DACE-47DF-B575-DEEC72EC482E}" type="slidenum">
              <a:rPr lang="en-US" smtClean="0"/>
              <a:t>‹#›</a:t>
            </a:fld>
            <a:endParaRPr lang="en-US"/>
          </a:p>
        </p:txBody>
      </p:sp>
    </p:spTree>
    <p:extLst>
      <p:ext uri="{BB962C8B-B14F-4D97-AF65-F5344CB8AC3E}">
        <p14:creationId xmlns:p14="http://schemas.microsoft.com/office/powerpoint/2010/main" val="23622574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CE3DF55-5795-5056-4EF8-5FC557F3CDA4}"/>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828ABAFB-C158-3519-9160-DFE77262FFB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60AF46D-62A5-459B-2756-EEA53DC37039}"/>
              </a:ext>
            </a:extLst>
          </p:cNvPr>
          <p:cNvSpPr>
            <a:spLocks noGrp="1"/>
          </p:cNvSpPr>
          <p:nvPr>
            <p:ph type="sldNum" sz="quarter" idx="12"/>
          </p:nvPr>
        </p:nvSpPr>
        <p:spPr/>
        <p:txBody>
          <a:bodyPr/>
          <a:lstStyle/>
          <a:p>
            <a:fld id="{679B4B80-DACE-47DF-B575-DEEC72EC482E}" type="slidenum">
              <a:rPr lang="en-US" smtClean="0"/>
              <a:t>‹#›</a:t>
            </a:fld>
            <a:endParaRPr lang="en-US"/>
          </a:p>
        </p:txBody>
      </p:sp>
    </p:spTree>
    <p:extLst>
      <p:ext uri="{BB962C8B-B14F-4D97-AF65-F5344CB8AC3E}">
        <p14:creationId xmlns:p14="http://schemas.microsoft.com/office/powerpoint/2010/main" val="4758957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6E8145-D823-AA84-EBF5-9030F996A5C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06EAFD8-A1C1-0488-500C-D1F21A23B49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B6119DA-840A-61D6-4B08-D437B2B24E2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9991743-A9A4-65E2-6678-C8952235227C}"/>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DEF257F3-8B39-0E23-108D-B00246E9782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355BBC-B4DD-C368-E360-9097AAF3E492}"/>
              </a:ext>
            </a:extLst>
          </p:cNvPr>
          <p:cNvSpPr>
            <a:spLocks noGrp="1"/>
          </p:cNvSpPr>
          <p:nvPr>
            <p:ph type="sldNum" sz="quarter" idx="12"/>
          </p:nvPr>
        </p:nvSpPr>
        <p:spPr/>
        <p:txBody>
          <a:bodyPr/>
          <a:lstStyle/>
          <a:p>
            <a:fld id="{679B4B80-DACE-47DF-B575-DEEC72EC482E}" type="slidenum">
              <a:rPr lang="en-US" smtClean="0"/>
              <a:t>‹#›</a:t>
            </a:fld>
            <a:endParaRPr lang="en-US"/>
          </a:p>
        </p:txBody>
      </p:sp>
    </p:spTree>
    <p:extLst>
      <p:ext uri="{BB962C8B-B14F-4D97-AF65-F5344CB8AC3E}">
        <p14:creationId xmlns:p14="http://schemas.microsoft.com/office/powerpoint/2010/main" val="1214359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7BC9B5-0D08-EB73-88CC-88B7491B920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54B3E69-DC21-E23A-1C74-B10D5EACAF7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463B39E-8029-3828-CA15-0F2863FDCA5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403E2C2-2A0A-3DC2-AA90-3A5DE80D1B6D}"/>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D6EB07C4-5940-9BE2-006E-D6ACA0008CA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350FD95-EB81-FE56-F28E-D41FF247B5B0}"/>
              </a:ext>
            </a:extLst>
          </p:cNvPr>
          <p:cNvSpPr>
            <a:spLocks noGrp="1"/>
          </p:cNvSpPr>
          <p:nvPr>
            <p:ph type="sldNum" sz="quarter" idx="12"/>
          </p:nvPr>
        </p:nvSpPr>
        <p:spPr/>
        <p:txBody>
          <a:bodyPr/>
          <a:lstStyle/>
          <a:p>
            <a:fld id="{679B4B80-DACE-47DF-B575-DEEC72EC482E}" type="slidenum">
              <a:rPr lang="en-US" smtClean="0"/>
              <a:t>‹#›</a:t>
            </a:fld>
            <a:endParaRPr lang="en-US"/>
          </a:p>
        </p:txBody>
      </p:sp>
    </p:spTree>
    <p:extLst>
      <p:ext uri="{BB962C8B-B14F-4D97-AF65-F5344CB8AC3E}">
        <p14:creationId xmlns:p14="http://schemas.microsoft.com/office/powerpoint/2010/main" val="24529419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heme" Target="../theme/theme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theme" Target="../theme/theme3.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9860D4A-BF6F-6153-AFE0-E176102B93A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628C50D-A94F-BFA1-F163-B54EB223041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0A8FB4-CE63-7AD8-BFD1-CEA6D7DD658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6109F0B8-F93F-22E4-4CDE-9DB5AEE8567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C1B02AA-D2D4-21DA-8682-26A07D52A67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79B4B80-DACE-47DF-B575-DEEC72EC482E}" type="slidenum">
              <a:rPr lang="en-US" smtClean="0"/>
              <a:t>‹#›</a:t>
            </a:fld>
            <a:endParaRPr lang="en-US"/>
          </a:p>
        </p:txBody>
      </p:sp>
    </p:spTree>
    <p:extLst>
      <p:ext uri="{BB962C8B-B14F-4D97-AF65-F5344CB8AC3E}">
        <p14:creationId xmlns:p14="http://schemas.microsoft.com/office/powerpoint/2010/main" val="858463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2" r:id="rId13"/>
    <p:sldLayoutId id="2147483663" r:id="rId14"/>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7" y="441064"/>
            <a:ext cx="10357463" cy="1118795"/>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024128" y="1796527"/>
            <a:ext cx="10357463" cy="4512833"/>
          </a:xfrm>
          <a:prstGeom prst="rect">
            <a:avLst/>
          </a:prstGeom>
        </p:spPr>
        <p:txBody>
          <a:bodyPr vert="horz" lIns="45720" tIns="45720" rIns="4572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024129"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1A44CFD7-97DF-43CB-B92C-EF17DB44191D}" type="datetimeFigureOut">
              <a:rPr lang="en-US" smtClean="0"/>
              <a:t>10/27/2023</a:t>
            </a:fld>
            <a:endParaRPr lang="en-US"/>
          </a:p>
        </p:txBody>
      </p:sp>
      <p:sp>
        <p:nvSpPr>
          <p:cNvPr id="5" name="Footer Placeholder 4"/>
          <p:cNvSpPr>
            <a:spLocks noGrp="1"/>
          </p:cNvSpPr>
          <p:nvPr>
            <p:ph type="ftr" sz="quarter" idx="3"/>
          </p:nvPr>
        </p:nvSpPr>
        <p:spPr>
          <a:xfrm>
            <a:off x="4842932"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endParaRPr lang="en-US"/>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800">
                <a:solidFill>
                  <a:schemeClr val="tx1">
                    <a:lumMod val="95000"/>
                    <a:lumOff val="5000"/>
                  </a:schemeClr>
                </a:solidFill>
                <a:latin typeface="Times New Roman" panose="02020603050405020304" pitchFamily="18" charset="0"/>
                <a:cs typeface="Times New Roman" panose="02020603050405020304" pitchFamily="18" charset="0"/>
              </a:defRPr>
            </a:lvl1pPr>
          </a:lstStyle>
          <a:p>
            <a:fld id="{F429E132-853F-47CB-B047-A519E7D0104B}" type="slidenum">
              <a:rPr lang="en-US" smtClean="0"/>
              <a:pPr/>
              <a:t>‹#›</a:t>
            </a:fld>
            <a:endParaRPr lang="en-US"/>
          </a:p>
        </p:txBody>
      </p:sp>
      <p:cxnSp>
        <p:nvCxnSpPr>
          <p:cNvPr id="7" name="Straight Connector 6"/>
          <p:cNvCxnSpPr/>
          <p:nvPr/>
        </p:nvCxnSpPr>
        <p:spPr>
          <a:xfrm flipV="1">
            <a:off x="762000" y="67571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51924910"/>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Lst>
  <p:hf hdr="0" ftr="0" dt="0"/>
  <p:txStyles>
    <p:titleStyle>
      <a:lvl1pPr algn="l" defTabSz="914400" rtl="0" eaLnBrk="1" latinLnBrk="0" hangingPunct="1">
        <a:lnSpc>
          <a:spcPct val="80000"/>
        </a:lnSpc>
        <a:spcBef>
          <a:spcPct val="0"/>
        </a:spcBef>
        <a:buNone/>
        <a:defRPr sz="4200" kern="1200" cap="all" spc="100" baseline="0">
          <a:solidFill>
            <a:schemeClr val="tx1">
              <a:lumMod val="95000"/>
              <a:lumOff val="5000"/>
            </a:schemeClr>
          </a:solidFill>
          <a:latin typeface="Times New Roman" panose="02020603050405020304" pitchFamily="18" charset="0"/>
          <a:ea typeface="+mj-ea"/>
          <a:cs typeface="Times New Roman" panose="02020603050405020304" pitchFamily="18" charset="0"/>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800" kern="1200">
          <a:solidFill>
            <a:schemeClr val="tx1"/>
          </a:solidFill>
          <a:latin typeface="Times New Roman" panose="02020603050405020304" pitchFamily="18" charset="0"/>
          <a:ea typeface="+mn-ea"/>
          <a:cs typeface="Times New Roman" panose="02020603050405020304" pitchFamily="18" charset="0"/>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2500" kern="1200">
          <a:solidFill>
            <a:schemeClr val="tx1"/>
          </a:solidFill>
          <a:latin typeface="Times New Roman" panose="02020603050405020304" pitchFamily="18" charset="0"/>
          <a:ea typeface="+mn-ea"/>
          <a:cs typeface="Times New Roman" panose="02020603050405020304" pitchFamily="18" charset="0"/>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2200" kern="1200">
          <a:solidFill>
            <a:schemeClr val="tx1"/>
          </a:solidFill>
          <a:latin typeface="Times New Roman" panose="02020603050405020304" pitchFamily="18" charset="0"/>
          <a:ea typeface="+mn-ea"/>
          <a:cs typeface="Times New Roman" panose="02020603050405020304" pitchFamily="18" charset="0"/>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900" kern="1200">
          <a:solidFill>
            <a:schemeClr val="tx1"/>
          </a:solidFill>
          <a:latin typeface="Times New Roman" panose="02020603050405020304" pitchFamily="18" charset="0"/>
          <a:ea typeface="+mn-ea"/>
          <a:cs typeface="Times New Roman" panose="02020603050405020304" pitchFamily="18" charset="0"/>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600" kern="1200">
          <a:solidFill>
            <a:schemeClr val="tx1"/>
          </a:solidFill>
          <a:latin typeface="Times New Roman" panose="02020603050405020304" pitchFamily="18" charset="0"/>
          <a:ea typeface="+mn-ea"/>
          <a:cs typeface="Times New Roman" panose="02020603050405020304" pitchFamily="18" charset="0"/>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A4B687C-613B-1E4C-A01C-BFBC4BD0FC6F}" type="datetime1">
              <a:rPr lang="en-US" smtClean="0"/>
              <a:t>10/27/2023</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(C) </a:t>
            </a:r>
            <a:r>
              <a:rPr lang="en-US" dirty="0" err="1"/>
              <a:t>Bộ</a:t>
            </a:r>
            <a:r>
              <a:rPr lang="en-US" dirty="0"/>
              <a:t> Thông tin </a:t>
            </a:r>
            <a:r>
              <a:rPr lang="en-US" dirty="0" err="1"/>
              <a:t>và</a:t>
            </a:r>
            <a:r>
              <a:rPr lang="en-US" dirty="0"/>
              <a:t> </a:t>
            </a:r>
            <a:r>
              <a:rPr lang="en-US" dirty="0" err="1"/>
              <a:t>Truyền</a:t>
            </a:r>
            <a:r>
              <a:rPr lang="en-US" dirty="0"/>
              <a:t> </a:t>
            </a:r>
            <a:r>
              <a:rPr lang="en-US" dirty="0" err="1"/>
              <a:t>thông</a:t>
            </a:r>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98EE3D-8CD1-4C3F-BD1C-C98C9596463C}" type="slidenum">
              <a:rPr lang="en-US" smtClean="0"/>
              <a:t>‹#›</a:t>
            </a:fld>
            <a:endParaRPr lang="en-US" dirty="0"/>
          </a:p>
        </p:txBody>
      </p:sp>
    </p:spTree>
    <p:extLst>
      <p:ext uri="{BB962C8B-B14F-4D97-AF65-F5344CB8AC3E}">
        <p14:creationId xmlns:p14="http://schemas.microsoft.com/office/powerpoint/2010/main" val="1726896284"/>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8.png"/><Relationship Id="rId3" Type="http://schemas.microsoft.com/office/2007/relationships/hdphoto" Target="../media/hdphoto1.wdp"/><Relationship Id="rId7" Type="http://schemas.microsoft.com/office/2007/relationships/hdphoto" Target="../media/hdphoto2.wdp"/><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28.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38.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38.xml"/><Relationship Id="rId5" Type="http://schemas.openxmlformats.org/officeDocument/2006/relationships/image" Target="../media/image29.png"/><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0.xml"/></Relationships>
</file>

<file path=ppt/slides/_rels/slide1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0.xml"/></Relationships>
</file>

<file path=ppt/slides/_rels/slide18.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hyperlink" Target="https://dbi.gov.vn/" TargetMode="External"/><Relationship Id="rId7" Type="http://schemas.openxmlformats.org/officeDocument/2006/relationships/diagramColors" Target="../diagrams/colors1.xml"/><Relationship Id="rId2" Type="http://schemas.openxmlformats.org/officeDocument/2006/relationships/notesSlide" Target="../notesSlides/notesSlide9.xml"/><Relationship Id="rId1" Type="http://schemas.openxmlformats.org/officeDocument/2006/relationships/slideLayout" Target="../slideLayouts/slideLayout28.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0.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28.xml"/></Relationships>
</file>

<file path=ppt/slides/_rels/slide22.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jpeg"/><Relationship Id="rId7" Type="http://schemas.openxmlformats.org/officeDocument/2006/relationships/image" Target="../media/image37.jpeg"/><Relationship Id="rId2" Type="http://schemas.openxmlformats.org/officeDocument/2006/relationships/image" Target="../media/image32.png"/><Relationship Id="rId1" Type="http://schemas.openxmlformats.org/officeDocument/2006/relationships/slideLayout" Target="../slideLayouts/slideLayout28.xml"/><Relationship Id="rId6" Type="http://schemas.openxmlformats.org/officeDocument/2006/relationships/image" Target="../media/image36.png"/><Relationship Id="rId11" Type="http://schemas.openxmlformats.org/officeDocument/2006/relationships/image" Target="../media/image41.png"/><Relationship Id="rId5" Type="http://schemas.openxmlformats.org/officeDocument/2006/relationships/image" Target="../media/image35.pn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png"/></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28.xml"/><Relationship Id="rId5" Type="http://schemas.openxmlformats.org/officeDocument/2006/relationships/image" Target="../media/image45.png"/><Relationship Id="rId4" Type="http://schemas.openxmlformats.org/officeDocument/2006/relationships/image" Target="../media/image44.png"/></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2.xml"/><Relationship Id="rId1" Type="http://schemas.openxmlformats.org/officeDocument/2006/relationships/slideLayout" Target="../slideLayouts/slideLayout30.xml"/><Relationship Id="rId4" Type="http://schemas.openxmlformats.org/officeDocument/2006/relationships/image" Target="../media/image4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3.xml"/><Relationship Id="rId1" Type="http://schemas.openxmlformats.org/officeDocument/2006/relationships/slideLayout" Target="../slideLayouts/slideLayout21.xml"/></Relationships>
</file>

<file path=ppt/slides/_rels/slide27.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hyperlink" Target="https://www.nextfarm.vn/may-cham-phan-dinh-duong-tu-dong" TargetMode="External"/><Relationship Id="rId7" Type="http://schemas.openxmlformats.org/officeDocument/2006/relationships/image" Target="../media/image49.png"/><Relationship Id="rId2" Type="http://schemas.openxmlformats.org/officeDocument/2006/relationships/notesSlide" Target="../notesSlides/notesSlide14.xml"/><Relationship Id="rId1" Type="http://schemas.openxmlformats.org/officeDocument/2006/relationships/slideLayout" Target="../slideLayouts/slideLayout21.xml"/><Relationship Id="rId6" Type="http://schemas.openxmlformats.org/officeDocument/2006/relationships/hyperlink" Target="https://nextcrm.vn/phan-mem-next-crm-cho-nong-nghiep" TargetMode="External"/><Relationship Id="rId5" Type="http://schemas.openxmlformats.org/officeDocument/2006/relationships/hyperlink" Target="https://www.nextfarm.vn/phan-mem-truy-xuat-nguon-goc-nong-nghiep" TargetMode="External"/><Relationship Id="rId4" Type="http://schemas.openxmlformats.org/officeDocument/2006/relationships/hyperlink" Target="https://www.nextfarm.vn/dieu-khien-va-thu-thap-du-lieu-cam-bien" TargetMode="External"/><Relationship Id="rId9" Type="http://schemas.openxmlformats.org/officeDocument/2006/relationships/image" Target="../media/image51.png"/></Relationships>
</file>

<file path=ppt/slides/_rels/slide2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5.xml"/><Relationship Id="rId1" Type="http://schemas.openxmlformats.org/officeDocument/2006/relationships/slideLayout" Target="../slideLayouts/slideLayout21.xml"/></Relationships>
</file>

<file path=ppt/slides/_rels/slide2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6.xml"/><Relationship Id="rId1" Type="http://schemas.openxmlformats.org/officeDocument/2006/relationships/slideLayout" Target="../slideLayouts/slideLayout21.xml"/><Relationship Id="rId4" Type="http://schemas.openxmlformats.org/officeDocument/2006/relationships/image" Target="../media/image54.jpeg"/></Relationships>
</file>

<file path=ppt/slides/_rels/slide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7.xml"/><Relationship Id="rId1" Type="http://schemas.openxmlformats.org/officeDocument/2006/relationships/slideLayout" Target="../slideLayouts/slideLayout21.xml"/><Relationship Id="rId5" Type="http://schemas.openxmlformats.org/officeDocument/2006/relationships/image" Target="../media/image57.jpeg"/><Relationship Id="rId4" Type="http://schemas.openxmlformats.org/officeDocument/2006/relationships/image" Target="../media/image56.jpeg"/></Relationships>
</file>

<file path=ppt/slides/_rels/slide3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8.xml"/><Relationship Id="rId1" Type="http://schemas.openxmlformats.org/officeDocument/2006/relationships/slideLayout" Target="../slideLayouts/slideLayout26.xml"/><Relationship Id="rId5" Type="http://schemas.openxmlformats.org/officeDocument/2006/relationships/image" Target="../media/image60.png"/><Relationship Id="rId4" Type="http://schemas.openxmlformats.org/officeDocument/2006/relationships/image" Target="../media/image59.jpeg"/></Relationships>
</file>

<file path=ppt/slides/_rels/slide32.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notesSlide" Target="../notesSlides/notesSlide19.xml"/><Relationship Id="rId1" Type="http://schemas.openxmlformats.org/officeDocument/2006/relationships/slideLayout" Target="../slideLayouts/slideLayout26.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6.xml"/></Relationships>
</file>

<file path=ppt/slides/_rels/slide3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21.xml"/><Relationship Id="rId1" Type="http://schemas.openxmlformats.org/officeDocument/2006/relationships/slideLayout" Target="../slideLayouts/slideLayout2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package" Target="../embeddings/Microsoft_Word_Document.docx"/><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3.emf"/></Relationships>
</file>

<file path=ppt/slides/_rels/slide6.xml.rels><?xml version="1.0" encoding="UTF-8" standalone="yes"?>
<Relationships xmlns="http://schemas.openxmlformats.org/package/2006/relationships"><Relationship Id="rId3" Type="http://schemas.openxmlformats.org/officeDocument/2006/relationships/chart" Target="../charts/chart2.xml"/><Relationship Id="rId7"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chart" Target="../charts/chart4.xml"/><Relationship Id="rId4" Type="http://schemas.openxmlformats.org/officeDocument/2006/relationships/chart" Target="../charts/char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D1185BB-B94B-4307-898E-8B59B3D3F82D}"/>
              </a:ext>
            </a:extLst>
          </p:cNvPr>
          <p:cNvSpPr/>
          <p:nvPr/>
        </p:nvSpPr>
        <p:spPr>
          <a:xfrm>
            <a:off x="0" y="-73348"/>
            <a:ext cx="12192000" cy="6858000"/>
          </a:xfrm>
          <a:prstGeom prst="rect">
            <a:avLst/>
          </a:prstGeom>
          <a:gradFill>
            <a:gsLst>
              <a:gs pos="0">
                <a:srgbClr val="2C7EB7">
                  <a:lumMod val="89000"/>
                  <a:alpha val="79000"/>
                </a:srgbClr>
              </a:gs>
              <a:gs pos="23000">
                <a:srgbClr val="2C7EB7">
                  <a:lumMod val="89000"/>
                  <a:alpha val="79000"/>
                </a:srgbClr>
              </a:gs>
              <a:gs pos="69000">
                <a:srgbClr val="2C7EB7">
                  <a:lumMod val="75000"/>
                  <a:alpha val="79000"/>
                </a:srgbClr>
              </a:gs>
              <a:gs pos="97000">
                <a:srgbClr val="2C7EB7">
                  <a:lumMod val="70000"/>
                  <a:alpha val="79000"/>
                </a:srgbClr>
              </a:gs>
            </a:gsLst>
            <a:path path="circle">
              <a:fillToRect l="50000" t="50000" r="50000" b="50000"/>
            </a:path>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41F4BE04-AD68-49AA-A322-0878B7C35EB1}"/>
              </a:ext>
            </a:extLst>
          </p:cNvPr>
          <p:cNvSpPr/>
          <p:nvPr/>
        </p:nvSpPr>
        <p:spPr>
          <a:xfrm>
            <a:off x="816602" y="971550"/>
            <a:ext cx="11096355" cy="4305300"/>
          </a:xfrm>
          <a:prstGeom prst="rect">
            <a:avLst/>
          </a:prstGeom>
          <a:noFill/>
          <a:ln w="28575"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nvGrpSpPr>
          <p:cNvPr id="6" name="Group 5">
            <a:extLst>
              <a:ext uri="{FF2B5EF4-FFF2-40B4-BE49-F238E27FC236}">
                <a16:creationId xmlns:a16="http://schemas.microsoft.com/office/drawing/2014/main" id="{50450B10-0DF7-4D6F-BA1D-83045B9CADAA}"/>
              </a:ext>
            </a:extLst>
          </p:cNvPr>
          <p:cNvGrpSpPr/>
          <p:nvPr/>
        </p:nvGrpSpPr>
        <p:grpSpPr>
          <a:xfrm>
            <a:off x="1046426" y="1320121"/>
            <a:ext cx="10634712" cy="3638818"/>
            <a:chOff x="914334" y="1819951"/>
            <a:chExt cx="12891947" cy="3638818"/>
          </a:xfrm>
        </p:grpSpPr>
        <p:sp>
          <p:nvSpPr>
            <p:cNvPr id="7" name="TextBox 6">
              <a:extLst>
                <a:ext uri="{FF2B5EF4-FFF2-40B4-BE49-F238E27FC236}">
                  <a16:creationId xmlns:a16="http://schemas.microsoft.com/office/drawing/2014/main" id="{A5C618C9-0DCD-4860-81DB-4335D577BFFC}"/>
                </a:ext>
              </a:extLst>
            </p:cNvPr>
            <p:cNvSpPr txBox="1"/>
            <p:nvPr/>
          </p:nvSpPr>
          <p:spPr>
            <a:xfrm>
              <a:off x="4403246" y="4627772"/>
              <a:ext cx="5492065" cy="830997"/>
            </a:xfrm>
            <a:prstGeom prst="rect">
              <a:avLst/>
            </a:prstGeom>
            <a:noFill/>
          </p:spPr>
          <p:txBody>
            <a:bodyPr wrap="square" lIns="0" tIns="0" rIns="0" bIns="0" rtlCol="0">
              <a:spAutoFit/>
            </a:bodyPr>
            <a:lstStyle/>
            <a:p>
              <a:pPr algn="ctr"/>
              <a:r>
                <a:rPr lang="en-US" b="1" dirty="0">
                  <a:solidFill>
                    <a:schemeClr val="bg1"/>
                  </a:solidFill>
                </a:rPr>
                <a:t>PGS.TS. </a:t>
              </a:r>
              <a:r>
                <a:rPr lang="en-US" b="1" dirty="0" err="1">
                  <a:solidFill>
                    <a:schemeClr val="bg1"/>
                  </a:solidFill>
                </a:rPr>
                <a:t>Trần</a:t>
              </a:r>
              <a:r>
                <a:rPr lang="en-US" b="1" dirty="0">
                  <a:solidFill>
                    <a:schemeClr val="bg1"/>
                  </a:solidFill>
                </a:rPr>
                <a:t> Minh </a:t>
              </a:r>
              <a:r>
                <a:rPr lang="en-US" b="1" dirty="0" err="1">
                  <a:solidFill>
                    <a:schemeClr val="bg1"/>
                  </a:solidFill>
                </a:rPr>
                <a:t>Tuấn</a:t>
              </a:r>
              <a:r>
                <a:rPr lang="en-US" b="1" dirty="0">
                  <a:solidFill>
                    <a:schemeClr val="bg1"/>
                  </a:solidFill>
                </a:rPr>
                <a:t>, </a:t>
              </a:r>
              <a:r>
                <a:rPr lang="en-US" b="1" dirty="0" err="1">
                  <a:solidFill>
                    <a:schemeClr val="bg1"/>
                  </a:solidFill>
                </a:rPr>
                <a:t>Vụ</a:t>
              </a:r>
              <a:r>
                <a:rPr lang="en-US" b="1" dirty="0">
                  <a:solidFill>
                    <a:schemeClr val="bg1"/>
                  </a:solidFill>
                </a:rPr>
                <a:t> </a:t>
              </a:r>
              <a:r>
                <a:rPr lang="en-US" b="1" dirty="0" err="1">
                  <a:solidFill>
                    <a:schemeClr val="bg1"/>
                  </a:solidFill>
                </a:rPr>
                <a:t>trưởng</a:t>
              </a:r>
              <a:endParaRPr lang="en-US" b="1" dirty="0">
                <a:solidFill>
                  <a:schemeClr val="bg1"/>
                </a:solidFill>
              </a:endParaRPr>
            </a:p>
            <a:p>
              <a:pPr algn="ctr"/>
              <a:r>
                <a:rPr lang="en-US" dirty="0" err="1">
                  <a:solidFill>
                    <a:schemeClr val="bg1"/>
                  </a:solidFill>
                </a:rPr>
                <a:t>Vụ</a:t>
              </a:r>
              <a:r>
                <a:rPr lang="en-US" dirty="0">
                  <a:solidFill>
                    <a:schemeClr val="bg1"/>
                  </a:solidFill>
                </a:rPr>
                <a:t> </a:t>
              </a:r>
              <a:r>
                <a:rPr lang="en-US" dirty="0" err="1">
                  <a:solidFill>
                    <a:schemeClr val="bg1"/>
                  </a:solidFill>
                </a:rPr>
                <a:t>Kinh</a:t>
              </a:r>
              <a:r>
                <a:rPr lang="en-US" dirty="0">
                  <a:solidFill>
                    <a:schemeClr val="bg1"/>
                  </a:solidFill>
                </a:rPr>
                <a:t> </a:t>
              </a:r>
              <a:r>
                <a:rPr lang="en-US" dirty="0" err="1">
                  <a:solidFill>
                    <a:schemeClr val="bg1"/>
                  </a:solidFill>
                </a:rPr>
                <a:t>tế</a:t>
              </a:r>
              <a:r>
                <a:rPr lang="en-US" dirty="0">
                  <a:solidFill>
                    <a:schemeClr val="bg1"/>
                  </a:solidFill>
                </a:rPr>
                <a:t> </a:t>
              </a:r>
              <a:r>
                <a:rPr lang="en-US" dirty="0" err="1">
                  <a:solidFill>
                    <a:schemeClr val="bg1"/>
                  </a:solidFill>
                </a:rPr>
                <a:t>số</a:t>
              </a:r>
              <a:r>
                <a:rPr lang="en-US" dirty="0">
                  <a:solidFill>
                    <a:schemeClr val="bg1"/>
                  </a:solidFill>
                </a:rPr>
                <a:t> </a:t>
              </a:r>
              <a:r>
                <a:rPr lang="en-US" dirty="0" err="1">
                  <a:solidFill>
                    <a:schemeClr val="bg1"/>
                  </a:solidFill>
                </a:rPr>
                <a:t>và</a:t>
              </a:r>
              <a:r>
                <a:rPr lang="en-US" dirty="0">
                  <a:solidFill>
                    <a:schemeClr val="bg1"/>
                  </a:solidFill>
                </a:rPr>
                <a:t> </a:t>
              </a:r>
              <a:r>
                <a:rPr lang="en-US" dirty="0" err="1">
                  <a:solidFill>
                    <a:schemeClr val="bg1"/>
                  </a:solidFill>
                </a:rPr>
                <a:t>Xã</a:t>
              </a:r>
              <a:r>
                <a:rPr lang="en-US" dirty="0">
                  <a:solidFill>
                    <a:schemeClr val="bg1"/>
                  </a:solidFill>
                </a:rPr>
                <a:t> </a:t>
              </a:r>
              <a:r>
                <a:rPr lang="en-US" dirty="0" err="1">
                  <a:solidFill>
                    <a:schemeClr val="bg1"/>
                  </a:solidFill>
                </a:rPr>
                <a:t>hội</a:t>
              </a:r>
              <a:r>
                <a:rPr lang="en-US" dirty="0">
                  <a:solidFill>
                    <a:schemeClr val="bg1"/>
                  </a:solidFill>
                </a:rPr>
                <a:t> </a:t>
              </a:r>
              <a:r>
                <a:rPr lang="en-US" dirty="0" err="1">
                  <a:solidFill>
                    <a:schemeClr val="bg1"/>
                  </a:solidFill>
                </a:rPr>
                <a:t>số</a:t>
              </a:r>
              <a:endParaRPr lang="en-US" dirty="0">
                <a:solidFill>
                  <a:schemeClr val="bg1"/>
                </a:solidFill>
              </a:endParaRPr>
            </a:p>
            <a:p>
              <a:pPr algn="ctr"/>
              <a:r>
                <a:rPr lang="en-US" dirty="0" err="1">
                  <a:solidFill>
                    <a:schemeClr val="bg1"/>
                  </a:solidFill>
                </a:rPr>
                <a:t>Bộ</a:t>
              </a:r>
              <a:r>
                <a:rPr lang="en-US" dirty="0">
                  <a:solidFill>
                    <a:schemeClr val="bg1"/>
                  </a:solidFill>
                </a:rPr>
                <a:t> </a:t>
              </a:r>
              <a:r>
                <a:rPr lang="en-US" dirty="0" err="1">
                  <a:solidFill>
                    <a:schemeClr val="bg1"/>
                  </a:solidFill>
                </a:rPr>
                <a:t>Thông</a:t>
              </a:r>
              <a:r>
                <a:rPr lang="en-US" dirty="0">
                  <a:solidFill>
                    <a:schemeClr val="bg1"/>
                  </a:solidFill>
                </a:rPr>
                <a:t> tin </a:t>
              </a:r>
              <a:r>
                <a:rPr lang="en-US" dirty="0" err="1">
                  <a:solidFill>
                    <a:schemeClr val="bg1"/>
                  </a:solidFill>
                </a:rPr>
                <a:t>và</a:t>
              </a:r>
              <a:r>
                <a:rPr lang="en-US" dirty="0">
                  <a:solidFill>
                    <a:schemeClr val="bg1"/>
                  </a:solidFill>
                </a:rPr>
                <a:t> </a:t>
              </a:r>
              <a:r>
                <a:rPr lang="en-US" dirty="0" err="1">
                  <a:solidFill>
                    <a:schemeClr val="bg1"/>
                  </a:solidFill>
                </a:rPr>
                <a:t>Truyền</a:t>
              </a:r>
              <a:r>
                <a:rPr lang="en-US" dirty="0">
                  <a:solidFill>
                    <a:schemeClr val="bg1"/>
                  </a:solidFill>
                </a:rPr>
                <a:t> </a:t>
              </a:r>
              <a:r>
                <a:rPr lang="en-US" dirty="0" err="1">
                  <a:solidFill>
                    <a:schemeClr val="bg1"/>
                  </a:solidFill>
                </a:rPr>
                <a:t>thông</a:t>
              </a:r>
              <a:endParaRPr lang="en-US" dirty="0">
                <a:solidFill>
                  <a:schemeClr val="bg1"/>
                </a:solidFill>
              </a:endParaRPr>
            </a:p>
          </p:txBody>
        </p:sp>
        <p:sp>
          <p:nvSpPr>
            <p:cNvPr id="8" name="Rectangle 7">
              <a:extLst>
                <a:ext uri="{FF2B5EF4-FFF2-40B4-BE49-F238E27FC236}">
                  <a16:creationId xmlns:a16="http://schemas.microsoft.com/office/drawing/2014/main" id="{82290335-0FD9-4E7B-A6B6-719B500EAFC5}"/>
                </a:ext>
              </a:extLst>
            </p:cNvPr>
            <p:cNvSpPr/>
            <p:nvPr/>
          </p:nvSpPr>
          <p:spPr>
            <a:xfrm>
              <a:off x="914334" y="1819951"/>
              <a:ext cx="12891947" cy="2362763"/>
            </a:xfrm>
            <a:prstGeom prst="rect">
              <a:avLst/>
            </a:prstGeom>
          </p:spPr>
          <p:txBody>
            <a:bodyPr wrap="square" lIns="0" tIns="0" rIns="0" bIns="0">
              <a:spAutoFit/>
            </a:bodyPr>
            <a:lstStyle/>
            <a:p>
              <a:pPr marL="0" marR="0" lvl="0" indent="0" algn="ctr" defTabSz="914400" eaLnBrk="1" fontAlgn="auto" latinLnBrk="0" hangingPunct="1">
                <a:lnSpc>
                  <a:spcPct val="120000"/>
                </a:lnSpc>
                <a:spcBef>
                  <a:spcPts val="0"/>
                </a:spcBef>
                <a:spcAft>
                  <a:spcPts val="0"/>
                </a:spcAft>
                <a:buClrTx/>
                <a:buSzTx/>
                <a:buFontTx/>
                <a:buNone/>
                <a:tabLst/>
                <a:defRPr/>
              </a:pPr>
              <a:r>
                <a:rPr kumimoji="0" lang="vi-VN" sz="4400" b="1" i="0" u="none" strike="noStrike" kern="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Định hướng, chính sách quản lý, </a:t>
              </a:r>
            </a:p>
            <a:p>
              <a:pPr marL="0" marR="0" lvl="0" indent="0" algn="ctr" defTabSz="914400" eaLnBrk="1" fontAlgn="auto" latinLnBrk="0" hangingPunct="1">
                <a:lnSpc>
                  <a:spcPct val="120000"/>
                </a:lnSpc>
                <a:spcBef>
                  <a:spcPts val="0"/>
                </a:spcBef>
                <a:spcAft>
                  <a:spcPts val="0"/>
                </a:spcAft>
                <a:buClrTx/>
                <a:buSzTx/>
                <a:buFontTx/>
                <a:buNone/>
                <a:tabLst/>
                <a:defRPr/>
              </a:pPr>
              <a:r>
                <a:rPr kumimoji="0" lang="vi-VN" sz="4400" b="1" i="0" u="none" strike="noStrike" kern="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mục tiêu, thúc đẩy phát triển kinh tế số</a:t>
              </a:r>
            </a:p>
            <a:p>
              <a:pPr marL="0" marR="0" lvl="0" indent="0" algn="ctr" defTabSz="914400" eaLnBrk="1" fontAlgn="auto" latinLnBrk="0" hangingPunct="1">
                <a:lnSpc>
                  <a:spcPct val="120000"/>
                </a:lnSpc>
                <a:spcBef>
                  <a:spcPts val="0"/>
                </a:spcBef>
                <a:spcAft>
                  <a:spcPts val="0"/>
                </a:spcAft>
                <a:buClrTx/>
                <a:buSzTx/>
                <a:buFontTx/>
                <a:buNone/>
                <a:tabLst/>
                <a:defRPr/>
              </a:pPr>
              <a:r>
                <a:rPr lang="vi-VN" sz="4400" b="1" kern="0" dirty="0">
                  <a:solidFill>
                    <a:prstClr val="white"/>
                  </a:solidFill>
                  <a:latin typeface="Cambria" panose="02040503050406030204" pitchFamily="18" charset="0"/>
                  <a:ea typeface="Cambria" panose="02040503050406030204" pitchFamily="18" charset="0"/>
                </a:rPr>
                <a:t>Thành phố Cần Thơ</a:t>
              </a:r>
              <a:endParaRPr kumimoji="0" lang="en-US" sz="4400" b="1" i="0" u="none" strike="noStrike" kern="0" cap="none" spc="0" normalizeH="0" baseline="0" noProof="0" dirty="0">
                <a:ln>
                  <a:noFill/>
                </a:ln>
                <a:solidFill>
                  <a:schemeClr val="accent3">
                    <a:lumMod val="60000"/>
                    <a:lumOff val="40000"/>
                  </a:schemeClr>
                </a:solidFill>
                <a:effectLst/>
                <a:uLnTx/>
                <a:uFillTx/>
                <a:latin typeface="Cambria" panose="02040503050406030204" pitchFamily="18" charset="0"/>
                <a:ea typeface="Cambria" panose="02040503050406030204" pitchFamily="18" charset="0"/>
              </a:endParaRPr>
            </a:p>
          </p:txBody>
        </p:sp>
        <p:cxnSp>
          <p:nvCxnSpPr>
            <p:cNvPr id="9" name="Straight Connector 8">
              <a:extLst>
                <a:ext uri="{FF2B5EF4-FFF2-40B4-BE49-F238E27FC236}">
                  <a16:creationId xmlns:a16="http://schemas.microsoft.com/office/drawing/2014/main" id="{0974DC4A-3F38-4428-A58C-A3AE2CAAE9F6}"/>
                </a:ext>
              </a:extLst>
            </p:cNvPr>
            <p:cNvCxnSpPr/>
            <p:nvPr/>
          </p:nvCxnSpPr>
          <p:spPr>
            <a:xfrm>
              <a:off x="5240471" y="4418868"/>
              <a:ext cx="3907873" cy="0"/>
            </a:xfrm>
            <a:prstGeom prst="line">
              <a:avLst/>
            </a:prstGeom>
            <a:noFill/>
            <a:ln w="12700" cap="flat" cmpd="sng" algn="ctr">
              <a:solidFill>
                <a:sysClr val="window" lastClr="FFFFFF"/>
              </a:solidFill>
              <a:prstDash val="solid"/>
              <a:miter lim="800000"/>
            </a:ln>
            <a:effectLst/>
          </p:spPr>
        </p:cxnSp>
      </p:grpSp>
      <p:grpSp>
        <p:nvGrpSpPr>
          <p:cNvPr id="10" name="Group 9">
            <a:extLst>
              <a:ext uri="{FF2B5EF4-FFF2-40B4-BE49-F238E27FC236}">
                <a16:creationId xmlns:a16="http://schemas.microsoft.com/office/drawing/2014/main" id="{5CD8D2D7-1584-4C30-8697-976123E7B4F3}"/>
              </a:ext>
            </a:extLst>
          </p:cNvPr>
          <p:cNvGrpSpPr/>
          <p:nvPr/>
        </p:nvGrpSpPr>
        <p:grpSpPr>
          <a:xfrm>
            <a:off x="4930252" y="6116110"/>
            <a:ext cx="1978379" cy="430886"/>
            <a:chOff x="4770194" y="4781550"/>
            <a:chExt cx="2609176" cy="430886"/>
          </a:xfrm>
        </p:grpSpPr>
        <p:sp>
          <p:nvSpPr>
            <p:cNvPr id="11" name="Rectangle: Rounded Corners 10">
              <a:extLst>
                <a:ext uri="{FF2B5EF4-FFF2-40B4-BE49-F238E27FC236}">
                  <a16:creationId xmlns:a16="http://schemas.microsoft.com/office/drawing/2014/main" id="{B96322D7-C7B9-45A0-8510-E1F26E93B5E6}"/>
                </a:ext>
              </a:extLst>
            </p:cNvPr>
            <p:cNvSpPr/>
            <p:nvPr/>
          </p:nvSpPr>
          <p:spPr>
            <a:xfrm>
              <a:off x="4770194" y="4781550"/>
              <a:ext cx="2609176" cy="430886"/>
            </a:xfrm>
            <a:prstGeom prst="roundRect">
              <a:avLst>
                <a:gd name="adj" fmla="val 50000"/>
              </a:avLst>
            </a:prstGeom>
            <a:solidFill>
              <a:sysClr val="window" lastClr="FFFFFF">
                <a:lumMod val="9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N"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5781B6BE-E586-46E8-83E1-321FAEEE0977}"/>
                </a:ext>
              </a:extLst>
            </p:cNvPr>
            <p:cNvSpPr txBox="1"/>
            <p:nvPr/>
          </p:nvSpPr>
          <p:spPr>
            <a:xfrm>
              <a:off x="5106600" y="4827716"/>
              <a:ext cx="2188530" cy="338554"/>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600" b="1" kern="0" dirty="0" err="1">
                  <a:solidFill>
                    <a:sysClr val="windowText" lastClr="000000"/>
                  </a:solidFill>
                  <a:latin typeface="Cambria" panose="02040503050406030204" pitchFamily="18" charset="0"/>
                  <a:ea typeface="Cambria" panose="02040503050406030204" pitchFamily="18" charset="0"/>
                </a:rPr>
                <a:t>Tháng</a:t>
              </a:r>
              <a:r>
                <a:rPr lang="en-US" sz="1600" b="1" kern="0" dirty="0">
                  <a:solidFill>
                    <a:sysClr val="windowText" lastClr="000000"/>
                  </a:solidFill>
                  <a:latin typeface="Cambria" panose="02040503050406030204" pitchFamily="18" charset="0"/>
                  <a:ea typeface="Cambria" panose="02040503050406030204" pitchFamily="18" charset="0"/>
                </a:rPr>
                <a:t> </a:t>
              </a:r>
              <a:r>
                <a:rPr lang="vi-VN" sz="1600" b="1" kern="0" dirty="0">
                  <a:solidFill>
                    <a:sysClr val="windowText" lastClr="000000"/>
                  </a:solidFill>
                  <a:latin typeface="Cambria" panose="02040503050406030204" pitchFamily="18" charset="0"/>
                  <a:ea typeface="Cambria" panose="02040503050406030204" pitchFamily="18" charset="0"/>
                </a:rPr>
                <a:t>10</a:t>
              </a:r>
              <a:r>
                <a:rPr lang="en-US" sz="1600" b="1" kern="0" dirty="0">
                  <a:solidFill>
                    <a:sysClr val="windowText" lastClr="000000"/>
                  </a:solidFill>
                  <a:latin typeface="Cambria" panose="02040503050406030204" pitchFamily="18" charset="0"/>
                  <a:ea typeface="Cambria" panose="02040503050406030204" pitchFamily="18" charset="0"/>
                </a:rPr>
                <a:t>/2023</a:t>
              </a:r>
              <a:endParaRPr kumimoji="0" lang="en-IN" sz="16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endParaRPr>
            </a:p>
          </p:txBody>
        </p:sp>
      </p:grpSp>
      <p:sp>
        <p:nvSpPr>
          <p:cNvPr id="2" name="Slide Number Placeholder 1">
            <a:extLst>
              <a:ext uri="{FF2B5EF4-FFF2-40B4-BE49-F238E27FC236}">
                <a16:creationId xmlns:a16="http://schemas.microsoft.com/office/drawing/2014/main" id="{EC8D1AF3-2583-4DFE-AEA6-A98ED3B996E4}"/>
              </a:ext>
            </a:extLst>
          </p:cNvPr>
          <p:cNvSpPr>
            <a:spLocks noGrp="1"/>
          </p:cNvSpPr>
          <p:nvPr>
            <p:ph type="sldNum" sz="quarter" idx="12"/>
          </p:nvPr>
        </p:nvSpPr>
        <p:spPr/>
        <p:txBody>
          <a:bodyPr/>
          <a:lstStyle/>
          <a:p>
            <a:fld id="{679B4B80-DACE-47DF-B575-DEEC72EC482E}" type="slidenum">
              <a:rPr lang="en-US" smtClean="0"/>
              <a:t>1</a:t>
            </a:fld>
            <a:endParaRPr lang="en-US" dirty="0"/>
          </a:p>
        </p:txBody>
      </p:sp>
    </p:spTree>
    <p:extLst>
      <p:ext uri="{BB962C8B-B14F-4D97-AF65-F5344CB8AC3E}">
        <p14:creationId xmlns:p14="http://schemas.microsoft.com/office/powerpoint/2010/main" val="17840453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9EE298-9CAE-07C7-DCA9-44F256861764}"/>
              </a:ext>
            </a:extLst>
          </p:cNvPr>
          <p:cNvSpPr txBox="1">
            <a:spLocks/>
          </p:cNvSpPr>
          <p:nvPr/>
        </p:nvSpPr>
        <p:spPr>
          <a:xfrm>
            <a:off x="0" y="228600"/>
            <a:ext cx="12039600" cy="661720"/>
          </a:xfrm>
          <a:prstGeom prst="rect">
            <a:avLst/>
          </a:prstGeom>
        </p:spPr>
        <p:txBody>
          <a:bodyPr/>
          <a:lstStyle>
            <a:lvl1pPr>
              <a:defRPr>
                <a:latin typeface="+mj-lt"/>
                <a:ea typeface="+mj-ea"/>
                <a:cs typeface="+mj-cs"/>
              </a:defRPr>
            </a:lvl1pPr>
          </a:lstStyle>
          <a:p>
            <a:pPr marL="12700" algn="ctr">
              <a:spcBef>
                <a:spcPts val="110"/>
              </a:spcBef>
            </a:pPr>
            <a:r>
              <a:rPr lang="vi-VN" sz="4000" b="1" kern="0" spc="15" dirty="0">
                <a:solidFill>
                  <a:sysClr val="windowText" lastClr="000000"/>
                </a:solidFill>
                <a:latin typeface="Calibri" panose="020F0502020204030204" pitchFamily="34" charset="0"/>
                <a:ea typeface="Calibri" panose="020F0502020204030204" pitchFamily="34" charset="0"/>
                <a:cs typeface="Calibri" panose="020F0502020204030204" pitchFamily="34" charset="0"/>
              </a:rPr>
              <a:t>GIẢI PHÁP</a:t>
            </a:r>
          </a:p>
        </p:txBody>
      </p:sp>
      <p:sp>
        <p:nvSpPr>
          <p:cNvPr id="3" name="Freeform: Shape 2">
            <a:extLst>
              <a:ext uri="{FF2B5EF4-FFF2-40B4-BE49-F238E27FC236}">
                <a16:creationId xmlns:a16="http://schemas.microsoft.com/office/drawing/2014/main" id="{A0057B11-A270-A1A7-B3E1-DE83D03E1CD8}"/>
              </a:ext>
            </a:extLst>
          </p:cNvPr>
          <p:cNvSpPr/>
          <p:nvPr/>
        </p:nvSpPr>
        <p:spPr>
          <a:xfrm>
            <a:off x="672776" y="3050894"/>
            <a:ext cx="1721279" cy="1721279"/>
          </a:xfrm>
          <a:custGeom>
            <a:avLst/>
            <a:gdLst>
              <a:gd name="connsiteX0" fmla="*/ 1306957 w 1304492"/>
              <a:gd name="connsiteY0" fmla="*/ 653479 h 1304492"/>
              <a:gd name="connsiteX1" fmla="*/ 653479 w 1304492"/>
              <a:gd name="connsiteY1" fmla="*/ 1306957 h 1304492"/>
              <a:gd name="connsiteX2" fmla="*/ 0 w 1304492"/>
              <a:gd name="connsiteY2" fmla="*/ 653479 h 1304492"/>
              <a:gd name="connsiteX3" fmla="*/ 653479 w 1304492"/>
              <a:gd name="connsiteY3" fmla="*/ 0 h 1304492"/>
              <a:gd name="connsiteX4" fmla="*/ 1306957 w 1304492"/>
              <a:gd name="connsiteY4" fmla="*/ 653479 h 1304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4492" h="1304492">
                <a:moveTo>
                  <a:pt x="1306957" y="653479"/>
                </a:moveTo>
                <a:cubicBezTo>
                  <a:pt x="1306957" y="1014385"/>
                  <a:pt x="1014385" y="1306957"/>
                  <a:pt x="653479" y="1306957"/>
                </a:cubicBezTo>
                <a:cubicBezTo>
                  <a:pt x="292572" y="1306957"/>
                  <a:pt x="0" y="1014385"/>
                  <a:pt x="0" y="653479"/>
                </a:cubicBezTo>
                <a:cubicBezTo>
                  <a:pt x="0" y="292572"/>
                  <a:pt x="292572" y="0"/>
                  <a:pt x="653479" y="0"/>
                </a:cubicBezTo>
                <a:cubicBezTo>
                  <a:pt x="1014385" y="0"/>
                  <a:pt x="1306957" y="292572"/>
                  <a:pt x="1306957" y="653479"/>
                </a:cubicBezTo>
                <a:close/>
              </a:path>
            </a:pathLst>
          </a:custGeom>
          <a:solidFill>
            <a:schemeClr val="accent1">
              <a:lumMod val="25000"/>
              <a:lumOff val="75000"/>
            </a:schemeClr>
          </a:solidFill>
          <a:ln w="3421" cap="flat">
            <a:noFill/>
            <a:prstDash val="solid"/>
            <a:miter/>
          </a:ln>
        </p:spPr>
        <p:txBody>
          <a:bodyPr rtlCol="0" anchor="ctr"/>
          <a:lstStyle/>
          <a:p>
            <a:endParaRPr lang="en-US"/>
          </a:p>
        </p:txBody>
      </p:sp>
      <p:sp>
        <p:nvSpPr>
          <p:cNvPr id="4" name="Freeform: Shape 3">
            <a:extLst>
              <a:ext uri="{FF2B5EF4-FFF2-40B4-BE49-F238E27FC236}">
                <a16:creationId xmlns:a16="http://schemas.microsoft.com/office/drawing/2014/main" id="{7114E747-ACB4-666A-1397-BC51E92495E0}"/>
              </a:ext>
            </a:extLst>
          </p:cNvPr>
          <p:cNvSpPr/>
          <p:nvPr/>
        </p:nvSpPr>
        <p:spPr>
          <a:xfrm>
            <a:off x="890442" y="3050939"/>
            <a:ext cx="1287571" cy="578278"/>
          </a:xfrm>
          <a:custGeom>
            <a:avLst/>
            <a:gdLst>
              <a:gd name="connsiteX0" fmla="*/ 488380 w 975801"/>
              <a:gd name="connsiteY0" fmla="*/ 438974 h 438254"/>
              <a:gd name="connsiteX1" fmla="*/ 977034 w 975801"/>
              <a:gd name="connsiteY1" fmla="*/ 219504 h 438254"/>
              <a:gd name="connsiteX2" fmla="*/ 54638 w 975801"/>
              <a:gd name="connsiteY2" fmla="*/ 164866 h 438254"/>
              <a:gd name="connsiteX3" fmla="*/ 0 w 975801"/>
              <a:gd name="connsiteY3" fmla="*/ 219504 h 438254"/>
              <a:gd name="connsiteX4" fmla="*/ 488380 w 975801"/>
              <a:gd name="connsiteY4" fmla="*/ 438974 h 4382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5801" h="438254">
                <a:moveTo>
                  <a:pt x="488380" y="438974"/>
                </a:moveTo>
                <a:cubicBezTo>
                  <a:pt x="675189" y="439227"/>
                  <a:pt x="853128" y="359311"/>
                  <a:pt x="977034" y="219504"/>
                </a:cubicBezTo>
                <a:cubicBezTo>
                  <a:pt x="737408" y="-50296"/>
                  <a:pt x="324439" y="-74760"/>
                  <a:pt x="54638" y="164866"/>
                </a:cubicBezTo>
                <a:cubicBezTo>
                  <a:pt x="35362" y="181986"/>
                  <a:pt x="17119" y="200231"/>
                  <a:pt x="0" y="219504"/>
                </a:cubicBezTo>
                <a:cubicBezTo>
                  <a:pt x="123848" y="359232"/>
                  <a:pt x="301666" y="439138"/>
                  <a:pt x="488380" y="438974"/>
                </a:cubicBezTo>
                <a:close/>
              </a:path>
            </a:pathLst>
          </a:custGeom>
          <a:solidFill>
            <a:schemeClr val="accent3">
              <a:lumMod val="75000"/>
            </a:schemeClr>
          </a:solidFill>
          <a:ln w="3421" cap="flat">
            <a:noFill/>
            <a:prstDash val="solid"/>
            <a:miter/>
          </a:ln>
        </p:spPr>
        <p:txBody>
          <a:bodyPr rtlCol="0" anchor="ctr"/>
          <a:lstStyle/>
          <a:p>
            <a:endParaRPr lang="en-US"/>
          </a:p>
        </p:txBody>
      </p:sp>
      <p:sp>
        <p:nvSpPr>
          <p:cNvPr id="5" name="Freeform: Shape 4">
            <a:extLst>
              <a:ext uri="{FF2B5EF4-FFF2-40B4-BE49-F238E27FC236}">
                <a16:creationId xmlns:a16="http://schemas.microsoft.com/office/drawing/2014/main" id="{45BA37F4-61FB-3CE6-8AF9-0AEEA815A222}"/>
              </a:ext>
            </a:extLst>
          </p:cNvPr>
          <p:cNvSpPr/>
          <p:nvPr/>
        </p:nvSpPr>
        <p:spPr>
          <a:xfrm>
            <a:off x="1067161" y="4505168"/>
            <a:ext cx="926148" cy="266550"/>
          </a:xfrm>
          <a:custGeom>
            <a:avLst/>
            <a:gdLst>
              <a:gd name="connsiteX0" fmla="*/ 0 w 701892"/>
              <a:gd name="connsiteY0" fmla="*/ 102444 h 202007"/>
              <a:gd name="connsiteX1" fmla="*/ 702714 w 701892"/>
              <a:gd name="connsiteY1" fmla="*/ 102444 h 202007"/>
              <a:gd name="connsiteX2" fmla="*/ 0 w 701892"/>
              <a:gd name="connsiteY2" fmla="*/ 102444 h 202007"/>
            </a:gdLst>
            <a:ahLst/>
            <a:cxnLst>
              <a:cxn ang="0">
                <a:pos x="connsiteX0" y="connsiteY0"/>
              </a:cxn>
              <a:cxn ang="0">
                <a:pos x="connsiteX1" y="connsiteY1"/>
              </a:cxn>
              <a:cxn ang="0">
                <a:pos x="connsiteX2" y="connsiteY2"/>
              </a:cxn>
            </a:cxnLst>
            <a:rect l="l" t="t" r="r" b="b"/>
            <a:pathLst>
              <a:path w="701892" h="202007">
                <a:moveTo>
                  <a:pt x="0" y="102444"/>
                </a:moveTo>
                <a:cubicBezTo>
                  <a:pt x="214334" y="238984"/>
                  <a:pt x="488380" y="238984"/>
                  <a:pt x="702714" y="102444"/>
                </a:cubicBezTo>
                <a:cubicBezTo>
                  <a:pt x="488380" y="-34148"/>
                  <a:pt x="214334" y="-34148"/>
                  <a:pt x="0" y="102444"/>
                </a:cubicBezTo>
                <a:close/>
              </a:path>
            </a:pathLst>
          </a:custGeom>
          <a:solidFill>
            <a:schemeClr val="accent3">
              <a:lumMod val="75000"/>
            </a:schemeClr>
          </a:solidFill>
          <a:ln w="3421" cap="flat">
            <a:noFill/>
            <a:prstDash val="solid"/>
            <a:miter/>
          </a:ln>
        </p:spPr>
        <p:txBody>
          <a:bodyPr rtlCol="0" anchor="ctr"/>
          <a:lstStyle/>
          <a:p>
            <a:endParaRPr lang="en-US" dirty="0"/>
          </a:p>
        </p:txBody>
      </p:sp>
      <p:pic>
        <p:nvPicPr>
          <p:cNvPr id="6" name="Picture 5">
            <a:extLst>
              <a:ext uri="{FF2B5EF4-FFF2-40B4-BE49-F238E27FC236}">
                <a16:creationId xmlns:a16="http://schemas.microsoft.com/office/drawing/2014/main" id="{A8EA7865-C7A9-28A5-7AC8-8C2667B91957}"/>
              </a:ext>
            </a:extLst>
          </p:cNvPr>
          <p:cNvPicPr>
            <a:picLocks noChangeAspect="1"/>
          </p:cNvPicPr>
          <p:nvPr/>
        </p:nvPicPr>
        <p:blipFill>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1067161" y="3611935"/>
            <a:ext cx="837895" cy="837895"/>
          </a:xfrm>
          <a:prstGeom prst="rect">
            <a:avLst/>
          </a:prstGeom>
        </p:spPr>
      </p:pic>
      <p:sp>
        <p:nvSpPr>
          <p:cNvPr id="7" name="TextBox 6">
            <a:extLst>
              <a:ext uri="{FF2B5EF4-FFF2-40B4-BE49-F238E27FC236}">
                <a16:creationId xmlns:a16="http://schemas.microsoft.com/office/drawing/2014/main" id="{E074E78B-3F81-2CA3-89CD-875C7756E5ED}"/>
              </a:ext>
            </a:extLst>
          </p:cNvPr>
          <p:cNvSpPr txBox="1"/>
          <p:nvPr/>
        </p:nvSpPr>
        <p:spPr>
          <a:xfrm>
            <a:off x="425335" y="2286000"/>
            <a:ext cx="2209800" cy="646331"/>
          </a:xfrm>
          <a:prstGeom prst="rect">
            <a:avLst/>
          </a:prstGeom>
          <a:noFill/>
        </p:spPr>
        <p:txBody>
          <a:bodyPr wrap="square" rtlCol="0">
            <a:spAutoFit/>
          </a:bodyPr>
          <a:lstStyle/>
          <a:p>
            <a:pPr algn="ctr"/>
            <a:r>
              <a:rPr lang="en-US" b="1" dirty="0" err="1"/>
              <a:t>Công</a:t>
            </a:r>
            <a:r>
              <a:rPr lang="en-US" b="1" dirty="0"/>
              <a:t> </a:t>
            </a:r>
            <a:r>
              <a:rPr lang="en-US" b="1" dirty="0" err="1"/>
              <a:t>nghiệp</a:t>
            </a:r>
            <a:r>
              <a:rPr lang="en-US" b="1" dirty="0"/>
              <a:t> </a:t>
            </a:r>
          </a:p>
          <a:p>
            <a:pPr algn="ctr"/>
            <a:r>
              <a:rPr lang="en-US" b="1" dirty="0" err="1"/>
              <a:t>chế</a:t>
            </a:r>
            <a:r>
              <a:rPr lang="en-US" b="1" dirty="0"/>
              <a:t> </a:t>
            </a:r>
            <a:r>
              <a:rPr lang="en-US" b="1" dirty="0" err="1"/>
              <a:t>biến</a:t>
            </a:r>
            <a:r>
              <a:rPr lang="en-US" b="1" dirty="0"/>
              <a:t>, </a:t>
            </a:r>
            <a:r>
              <a:rPr lang="en-US" b="1" dirty="0" err="1"/>
              <a:t>chế</a:t>
            </a:r>
            <a:r>
              <a:rPr lang="en-US" b="1" dirty="0"/>
              <a:t> </a:t>
            </a:r>
            <a:r>
              <a:rPr lang="en-US" b="1" dirty="0" err="1"/>
              <a:t>tạo</a:t>
            </a:r>
            <a:endParaRPr lang="vi-VN" b="1" dirty="0"/>
          </a:p>
        </p:txBody>
      </p:sp>
      <p:grpSp>
        <p:nvGrpSpPr>
          <p:cNvPr id="8" name="Group 7">
            <a:extLst>
              <a:ext uri="{FF2B5EF4-FFF2-40B4-BE49-F238E27FC236}">
                <a16:creationId xmlns:a16="http://schemas.microsoft.com/office/drawing/2014/main" id="{57590C81-EA80-4F61-8CD7-704C7C49DCE9}"/>
              </a:ext>
            </a:extLst>
          </p:cNvPr>
          <p:cNvGrpSpPr/>
          <p:nvPr/>
        </p:nvGrpSpPr>
        <p:grpSpPr>
          <a:xfrm>
            <a:off x="9692756" y="2330683"/>
            <a:ext cx="2209800" cy="2479403"/>
            <a:chOff x="2658796" y="1639757"/>
            <a:chExt cx="2209800" cy="2479403"/>
          </a:xfrm>
        </p:grpSpPr>
        <p:sp>
          <p:nvSpPr>
            <p:cNvPr id="9" name="Freeform: Shape 8">
              <a:extLst>
                <a:ext uri="{FF2B5EF4-FFF2-40B4-BE49-F238E27FC236}">
                  <a16:creationId xmlns:a16="http://schemas.microsoft.com/office/drawing/2014/main" id="{EDD40A8A-84B8-185B-2DFA-2ED71D049AF3}"/>
                </a:ext>
              </a:extLst>
            </p:cNvPr>
            <p:cNvSpPr/>
            <p:nvPr/>
          </p:nvSpPr>
          <p:spPr>
            <a:xfrm>
              <a:off x="2963596" y="2397881"/>
              <a:ext cx="1721279" cy="1721279"/>
            </a:xfrm>
            <a:custGeom>
              <a:avLst/>
              <a:gdLst>
                <a:gd name="connsiteX0" fmla="*/ 1306957 w 1304492"/>
                <a:gd name="connsiteY0" fmla="*/ 653479 h 1304492"/>
                <a:gd name="connsiteX1" fmla="*/ 653479 w 1304492"/>
                <a:gd name="connsiteY1" fmla="*/ 1306957 h 1304492"/>
                <a:gd name="connsiteX2" fmla="*/ 0 w 1304492"/>
                <a:gd name="connsiteY2" fmla="*/ 653479 h 1304492"/>
                <a:gd name="connsiteX3" fmla="*/ 653479 w 1304492"/>
                <a:gd name="connsiteY3" fmla="*/ 0 h 1304492"/>
                <a:gd name="connsiteX4" fmla="*/ 1306957 w 1304492"/>
                <a:gd name="connsiteY4" fmla="*/ 653479 h 1304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4492" h="1304492">
                  <a:moveTo>
                    <a:pt x="1306957" y="653479"/>
                  </a:moveTo>
                  <a:cubicBezTo>
                    <a:pt x="1306957" y="1014385"/>
                    <a:pt x="1014385" y="1306957"/>
                    <a:pt x="653479" y="1306957"/>
                  </a:cubicBezTo>
                  <a:cubicBezTo>
                    <a:pt x="292572" y="1306957"/>
                    <a:pt x="0" y="1014385"/>
                    <a:pt x="0" y="653479"/>
                  </a:cubicBezTo>
                  <a:cubicBezTo>
                    <a:pt x="0" y="292572"/>
                    <a:pt x="292572" y="0"/>
                    <a:pt x="653479" y="0"/>
                  </a:cubicBezTo>
                  <a:cubicBezTo>
                    <a:pt x="1014385" y="0"/>
                    <a:pt x="1306957" y="292572"/>
                    <a:pt x="1306957" y="653479"/>
                  </a:cubicBezTo>
                  <a:close/>
                </a:path>
              </a:pathLst>
            </a:custGeom>
            <a:solidFill>
              <a:schemeClr val="accent1">
                <a:lumMod val="25000"/>
                <a:lumOff val="75000"/>
              </a:schemeClr>
            </a:solidFill>
            <a:ln w="3421"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D91FEE14-32E8-EB97-9B6F-CE75E555784E}"/>
                </a:ext>
              </a:extLst>
            </p:cNvPr>
            <p:cNvSpPr/>
            <p:nvPr/>
          </p:nvSpPr>
          <p:spPr>
            <a:xfrm>
              <a:off x="3187626" y="2424276"/>
              <a:ext cx="1287571" cy="578278"/>
            </a:xfrm>
            <a:custGeom>
              <a:avLst/>
              <a:gdLst>
                <a:gd name="connsiteX0" fmla="*/ 488517 w 975801"/>
                <a:gd name="connsiteY0" fmla="*/ 438974 h 438254"/>
                <a:gd name="connsiteX1" fmla="*/ 977034 w 975801"/>
                <a:gd name="connsiteY1" fmla="*/ 219504 h 438254"/>
                <a:gd name="connsiteX2" fmla="*/ 54638 w 975801"/>
                <a:gd name="connsiteY2" fmla="*/ 164866 h 438254"/>
                <a:gd name="connsiteX3" fmla="*/ 0 w 975801"/>
                <a:gd name="connsiteY3" fmla="*/ 219504 h 438254"/>
                <a:gd name="connsiteX4" fmla="*/ 488517 w 975801"/>
                <a:gd name="connsiteY4" fmla="*/ 438974 h 4382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5801" h="438254">
                  <a:moveTo>
                    <a:pt x="488517" y="438974"/>
                  </a:moveTo>
                  <a:cubicBezTo>
                    <a:pt x="675278" y="439186"/>
                    <a:pt x="853158" y="359273"/>
                    <a:pt x="977034" y="219504"/>
                  </a:cubicBezTo>
                  <a:cubicBezTo>
                    <a:pt x="737408" y="-50296"/>
                    <a:pt x="324439" y="-74760"/>
                    <a:pt x="54638" y="164866"/>
                  </a:cubicBezTo>
                  <a:cubicBezTo>
                    <a:pt x="35362" y="181986"/>
                    <a:pt x="17119" y="200231"/>
                    <a:pt x="0" y="219504"/>
                  </a:cubicBezTo>
                  <a:cubicBezTo>
                    <a:pt x="123879" y="359267"/>
                    <a:pt x="301755" y="439179"/>
                    <a:pt x="488517" y="438974"/>
                  </a:cubicBezTo>
                  <a:close/>
                </a:path>
              </a:pathLst>
            </a:custGeom>
            <a:solidFill>
              <a:schemeClr val="accent6"/>
            </a:solidFill>
            <a:ln w="3421"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61765E13-A248-C048-1E79-3FFDBA906D36}"/>
                </a:ext>
              </a:extLst>
            </p:cNvPr>
            <p:cNvSpPr/>
            <p:nvPr/>
          </p:nvSpPr>
          <p:spPr>
            <a:xfrm>
              <a:off x="3368338" y="3852155"/>
              <a:ext cx="926148" cy="266550"/>
            </a:xfrm>
            <a:custGeom>
              <a:avLst/>
              <a:gdLst>
                <a:gd name="connsiteX0" fmla="*/ 0 w 701892"/>
                <a:gd name="connsiteY0" fmla="*/ 102444 h 202007"/>
                <a:gd name="connsiteX1" fmla="*/ 702714 w 701892"/>
                <a:gd name="connsiteY1" fmla="*/ 102444 h 202007"/>
                <a:gd name="connsiteX2" fmla="*/ 0 w 701892"/>
                <a:gd name="connsiteY2" fmla="*/ 102444 h 202007"/>
              </a:gdLst>
              <a:ahLst/>
              <a:cxnLst>
                <a:cxn ang="0">
                  <a:pos x="connsiteX0" y="connsiteY0"/>
                </a:cxn>
                <a:cxn ang="0">
                  <a:pos x="connsiteX1" y="connsiteY1"/>
                </a:cxn>
                <a:cxn ang="0">
                  <a:pos x="connsiteX2" y="connsiteY2"/>
                </a:cxn>
              </a:cxnLst>
              <a:rect l="l" t="t" r="r" b="b"/>
              <a:pathLst>
                <a:path w="701892" h="202007">
                  <a:moveTo>
                    <a:pt x="0" y="102444"/>
                  </a:moveTo>
                  <a:cubicBezTo>
                    <a:pt x="214334" y="238984"/>
                    <a:pt x="488380" y="238984"/>
                    <a:pt x="702714" y="102444"/>
                  </a:cubicBezTo>
                  <a:cubicBezTo>
                    <a:pt x="488380" y="-34148"/>
                    <a:pt x="214334" y="-34148"/>
                    <a:pt x="0" y="102444"/>
                  </a:cubicBezTo>
                  <a:close/>
                </a:path>
              </a:pathLst>
            </a:custGeom>
            <a:solidFill>
              <a:schemeClr val="accent6"/>
            </a:solidFill>
            <a:ln w="3421" cap="flat">
              <a:noFill/>
              <a:prstDash val="solid"/>
              <a:miter/>
            </a:ln>
          </p:spPr>
          <p:txBody>
            <a:bodyPr rtlCol="0" anchor="ctr"/>
            <a:lstStyle/>
            <a:p>
              <a:endParaRPr lang="en-US" dirty="0"/>
            </a:p>
          </p:txBody>
        </p:sp>
        <p:pic>
          <p:nvPicPr>
            <p:cNvPr id="17" name="Picture 16">
              <a:extLst>
                <a:ext uri="{FF2B5EF4-FFF2-40B4-BE49-F238E27FC236}">
                  <a16:creationId xmlns:a16="http://schemas.microsoft.com/office/drawing/2014/main" id="{ED872210-A644-F99B-F8CC-AD3DAAC5DB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02966" y="2976204"/>
              <a:ext cx="822943" cy="815969"/>
            </a:xfrm>
            <a:prstGeom prst="rect">
              <a:avLst/>
            </a:prstGeom>
          </p:spPr>
        </p:pic>
        <p:sp>
          <p:nvSpPr>
            <p:cNvPr id="19" name="TextBox 18">
              <a:extLst>
                <a:ext uri="{FF2B5EF4-FFF2-40B4-BE49-F238E27FC236}">
                  <a16:creationId xmlns:a16="http://schemas.microsoft.com/office/drawing/2014/main" id="{C8D112D2-3E4A-CF5F-7F7E-C6439C08E7EF}"/>
                </a:ext>
              </a:extLst>
            </p:cNvPr>
            <p:cNvSpPr txBox="1"/>
            <p:nvPr/>
          </p:nvSpPr>
          <p:spPr>
            <a:xfrm>
              <a:off x="2658796" y="1639757"/>
              <a:ext cx="2209800" cy="369332"/>
            </a:xfrm>
            <a:prstGeom prst="rect">
              <a:avLst/>
            </a:prstGeom>
            <a:noFill/>
          </p:spPr>
          <p:txBody>
            <a:bodyPr wrap="square" rtlCol="0">
              <a:spAutoFit/>
            </a:bodyPr>
            <a:lstStyle/>
            <a:p>
              <a:pPr algn="ctr"/>
              <a:r>
                <a:rPr lang="en-US" b="1" dirty="0"/>
                <a:t>Du </a:t>
              </a:r>
              <a:r>
                <a:rPr lang="en-US" b="1" dirty="0" err="1"/>
                <a:t>lịch</a:t>
              </a:r>
              <a:endParaRPr lang="vi-VN" b="1" dirty="0"/>
            </a:p>
          </p:txBody>
        </p:sp>
      </p:grpSp>
      <p:grpSp>
        <p:nvGrpSpPr>
          <p:cNvPr id="20" name="Group 19">
            <a:extLst>
              <a:ext uri="{FF2B5EF4-FFF2-40B4-BE49-F238E27FC236}">
                <a16:creationId xmlns:a16="http://schemas.microsoft.com/office/drawing/2014/main" id="{CC2A7E98-2442-7142-6984-BEF0E4ADCD4F}"/>
              </a:ext>
            </a:extLst>
          </p:cNvPr>
          <p:cNvGrpSpPr/>
          <p:nvPr/>
        </p:nvGrpSpPr>
        <p:grpSpPr>
          <a:xfrm>
            <a:off x="5034510" y="2290221"/>
            <a:ext cx="2209800" cy="2488535"/>
            <a:chOff x="7455468" y="1671189"/>
            <a:chExt cx="2209800" cy="2488535"/>
          </a:xfrm>
        </p:grpSpPr>
        <p:sp>
          <p:nvSpPr>
            <p:cNvPr id="22" name="TextBox 21">
              <a:extLst>
                <a:ext uri="{FF2B5EF4-FFF2-40B4-BE49-F238E27FC236}">
                  <a16:creationId xmlns:a16="http://schemas.microsoft.com/office/drawing/2014/main" id="{79EACFD5-F4EB-7AE4-E221-3300C36C696D}"/>
                </a:ext>
              </a:extLst>
            </p:cNvPr>
            <p:cNvSpPr txBox="1"/>
            <p:nvPr/>
          </p:nvSpPr>
          <p:spPr>
            <a:xfrm>
              <a:off x="7455468" y="1671189"/>
              <a:ext cx="2209800" cy="369332"/>
            </a:xfrm>
            <a:prstGeom prst="rect">
              <a:avLst/>
            </a:prstGeom>
            <a:noFill/>
          </p:spPr>
          <p:txBody>
            <a:bodyPr wrap="square" rtlCol="0">
              <a:spAutoFit/>
            </a:bodyPr>
            <a:lstStyle/>
            <a:p>
              <a:pPr algn="ctr"/>
              <a:r>
                <a:rPr lang="en-US" b="1" dirty="0"/>
                <a:t>Logistics</a:t>
              </a:r>
              <a:endParaRPr lang="vi-VN" b="1" dirty="0"/>
            </a:p>
          </p:txBody>
        </p:sp>
        <p:sp>
          <p:nvSpPr>
            <p:cNvPr id="23" name="Freeform: Shape 22">
              <a:extLst>
                <a:ext uri="{FF2B5EF4-FFF2-40B4-BE49-F238E27FC236}">
                  <a16:creationId xmlns:a16="http://schemas.microsoft.com/office/drawing/2014/main" id="{343E4457-251D-7782-19E8-65FD8B69B7A1}"/>
                </a:ext>
              </a:extLst>
            </p:cNvPr>
            <p:cNvSpPr/>
            <p:nvPr/>
          </p:nvSpPr>
          <p:spPr>
            <a:xfrm>
              <a:off x="7725522" y="2438445"/>
              <a:ext cx="1721279" cy="1721279"/>
            </a:xfrm>
            <a:custGeom>
              <a:avLst/>
              <a:gdLst>
                <a:gd name="connsiteX0" fmla="*/ 1306957 w 1304492"/>
                <a:gd name="connsiteY0" fmla="*/ 653479 h 1304492"/>
                <a:gd name="connsiteX1" fmla="*/ 653479 w 1304492"/>
                <a:gd name="connsiteY1" fmla="*/ 1306957 h 1304492"/>
                <a:gd name="connsiteX2" fmla="*/ 0 w 1304492"/>
                <a:gd name="connsiteY2" fmla="*/ 653479 h 1304492"/>
                <a:gd name="connsiteX3" fmla="*/ 653479 w 1304492"/>
                <a:gd name="connsiteY3" fmla="*/ 0 h 1304492"/>
                <a:gd name="connsiteX4" fmla="*/ 1306957 w 1304492"/>
                <a:gd name="connsiteY4" fmla="*/ 653479 h 1304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4492" h="1304492">
                  <a:moveTo>
                    <a:pt x="1306957" y="653479"/>
                  </a:moveTo>
                  <a:cubicBezTo>
                    <a:pt x="1306957" y="1014385"/>
                    <a:pt x="1014385" y="1306957"/>
                    <a:pt x="653479" y="1306957"/>
                  </a:cubicBezTo>
                  <a:cubicBezTo>
                    <a:pt x="292572" y="1306957"/>
                    <a:pt x="0" y="1014385"/>
                    <a:pt x="0" y="653479"/>
                  </a:cubicBezTo>
                  <a:cubicBezTo>
                    <a:pt x="0" y="292572"/>
                    <a:pt x="292572" y="0"/>
                    <a:pt x="653479" y="0"/>
                  </a:cubicBezTo>
                  <a:cubicBezTo>
                    <a:pt x="1014385" y="0"/>
                    <a:pt x="1306957" y="292572"/>
                    <a:pt x="1306957" y="653479"/>
                  </a:cubicBezTo>
                  <a:close/>
                </a:path>
              </a:pathLst>
            </a:custGeom>
            <a:solidFill>
              <a:schemeClr val="accent1">
                <a:lumMod val="25000"/>
                <a:lumOff val="75000"/>
              </a:schemeClr>
            </a:solidFill>
            <a:ln w="3421"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F7B59EC4-EED1-D633-93D5-D5B2E1DB0ADC}"/>
                </a:ext>
              </a:extLst>
            </p:cNvPr>
            <p:cNvSpPr/>
            <p:nvPr/>
          </p:nvSpPr>
          <p:spPr>
            <a:xfrm>
              <a:off x="7943190" y="2438490"/>
              <a:ext cx="1287571" cy="578278"/>
            </a:xfrm>
            <a:custGeom>
              <a:avLst/>
              <a:gdLst>
                <a:gd name="connsiteX0" fmla="*/ 488517 w 975801"/>
                <a:gd name="connsiteY0" fmla="*/ 438974 h 438254"/>
                <a:gd name="connsiteX1" fmla="*/ 977034 w 975801"/>
                <a:gd name="connsiteY1" fmla="*/ 219504 h 438254"/>
                <a:gd name="connsiteX2" fmla="*/ 54638 w 975801"/>
                <a:gd name="connsiteY2" fmla="*/ 164866 h 438254"/>
                <a:gd name="connsiteX3" fmla="*/ 0 w 975801"/>
                <a:gd name="connsiteY3" fmla="*/ 219504 h 438254"/>
                <a:gd name="connsiteX4" fmla="*/ 488517 w 975801"/>
                <a:gd name="connsiteY4" fmla="*/ 438974 h 4382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5801" h="438254">
                  <a:moveTo>
                    <a:pt x="488517" y="438974"/>
                  </a:moveTo>
                  <a:cubicBezTo>
                    <a:pt x="675278" y="439186"/>
                    <a:pt x="853158" y="359273"/>
                    <a:pt x="977034" y="219504"/>
                  </a:cubicBezTo>
                  <a:cubicBezTo>
                    <a:pt x="737408" y="-50296"/>
                    <a:pt x="324439" y="-74760"/>
                    <a:pt x="54638" y="164866"/>
                  </a:cubicBezTo>
                  <a:cubicBezTo>
                    <a:pt x="35362" y="181986"/>
                    <a:pt x="17119" y="200231"/>
                    <a:pt x="0" y="219504"/>
                  </a:cubicBezTo>
                  <a:cubicBezTo>
                    <a:pt x="123879" y="359267"/>
                    <a:pt x="301755" y="439179"/>
                    <a:pt x="488517" y="438974"/>
                  </a:cubicBezTo>
                  <a:close/>
                </a:path>
              </a:pathLst>
            </a:custGeom>
            <a:solidFill>
              <a:schemeClr val="accent5"/>
            </a:solidFill>
            <a:ln w="3421"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D07F35B3-E032-EE5C-CE22-C7501C62417C}"/>
                </a:ext>
              </a:extLst>
            </p:cNvPr>
            <p:cNvSpPr/>
            <p:nvPr/>
          </p:nvSpPr>
          <p:spPr>
            <a:xfrm>
              <a:off x="8130264" y="3892719"/>
              <a:ext cx="926148" cy="266550"/>
            </a:xfrm>
            <a:custGeom>
              <a:avLst/>
              <a:gdLst>
                <a:gd name="connsiteX0" fmla="*/ 0 w 701892"/>
                <a:gd name="connsiteY0" fmla="*/ 102444 h 202007"/>
                <a:gd name="connsiteX1" fmla="*/ 702714 w 701892"/>
                <a:gd name="connsiteY1" fmla="*/ 102444 h 202007"/>
                <a:gd name="connsiteX2" fmla="*/ 0 w 701892"/>
                <a:gd name="connsiteY2" fmla="*/ 102444 h 202007"/>
              </a:gdLst>
              <a:ahLst/>
              <a:cxnLst>
                <a:cxn ang="0">
                  <a:pos x="connsiteX0" y="connsiteY0"/>
                </a:cxn>
                <a:cxn ang="0">
                  <a:pos x="connsiteX1" y="connsiteY1"/>
                </a:cxn>
                <a:cxn ang="0">
                  <a:pos x="connsiteX2" y="connsiteY2"/>
                </a:cxn>
              </a:cxnLst>
              <a:rect l="l" t="t" r="r" b="b"/>
              <a:pathLst>
                <a:path w="701892" h="202007">
                  <a:moveTo>
                    <a:pt x="0" y="102444"/>
                  </a:moveTo>
                  <a:cubicBezTo>
                    <a:pt x="214334" y="238984"/>
                    <a:pt x="488380" y="238984"/>
                    <a:pt x="702714" y="102444"/>
                  </a:cubicBezTo>
                  <a:cubicBezTo>
                    <a:pt x="488380" y="-34148"/>
                    <a:pt x="214334" y="-34148"/>
                    <a:pt x="0" y="102444"/>
                  </a:cubicBezTo>
                  <a:close/>
                </a:path>
              </a:pathLst>
            </a:custGeom>
            <a:solidFill>
              <a:schemeClr val="accent5"/>
            </a:solidFill>
            <a:ln w="3421" cap="flat">
              <a:noFill/>
              <a:prstDash val="solid"/>
              <a:miter/>
            </a:ln>
          </p:spPr>
          <p:txBody>
            <a:bodyPr rtlCol="0" anchor="ctr"/>
            <a:lstStyle/>
            <a:p>
              <a:endParaRPr lang="en-US" dirty="0"/>
            </a:p>
          </p:txBody>
        </p:sp>
        <p:pic>
          <p:nvPicPr>
            <p:cNvPr id="26" name="Picture 25">
              <a:extLst>
                <a:ext uri="{FF2B5EF4-FFF2-40B4-BE49-F238E27FC236}">
                  <a16:creationId xmlns:a16="http://schemas.microsoft.com/office/drawing/2014/main" id="{30949484-9058-504F-CB53-FA4BBABA73F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43190" y="2953878"/>
              <a:ext cx="1351032" cy="907409"/>
            </a:xfrm>
            <a:prstGeom prst="rect">
              <a:avLst/>
            </a:prstGeom>
          </p:spPr>
        </p:pic>
      </p:grpSp>
      <p:grpSp>
        <p:nvGrpSpPr>
          <p:cNvPr id="27" name="Group 26">
            <a:extLst>
              <a:ext uri="{FF2B5EF4-FFF2-40B4-BE49-F238E27FC236}">
                <a16:creationId xmlns:a16="http://schemas.microsoft.com/office/drawing/2014/main" id="{8427A51F-DDFD-C237-C054-24B3F8807AE3}"/>
              </a:ext>
            </a:extLst>
          </p:cNvPr>
          <p:cNvGrpSpPr/>
          <p:nvPr/>
        </p:nvGrpSpPr>
        <p:grpSpPr>
          <a:xfrm>
            <a:off x="7701958" y="2316962"/>
            <a:ext cx="2209800" cy="2482090"/>
            <a:chOff x="5249596" y="1639757"/>
            <a:chExt cx="2209800" cy="2482090"/>
          </a:xfrm>
          <a:solidFill>
            <a:schemeClr val="accent1">
              <a:lumMod val="25000"/>
              <a:lumOff val="75000"/>
            </a:schemeClr>
          </a:solidFill>
        </p:grpSpPr>
        <p:sp>
          <p:nvSpPr>
            <p:cNvPr id="28" name="Freeform: Shape 27">
              <a:extLst>
                <a:ext uri="{FF2B5EF4-FFF2-40B4-BE49-F238E27FC236}">
                  <a16:creationId xmlns:a16="http://schemas.microsoft.com/office/drawing/2014/main" id="{7C0919CD-55DE-2039-466A-7598D6D0684A}"/>
                </a:ext>
              </a:extLst>
            </p:cNvPr>
            <p:cNvSpPr/>
            <p:nvPr/>
          </p:nvSpPr>
          <p:spPr>
            <a:xfrm>
              <a:off x="5344559" y="2400568"/>
              <a:ext cx="1721279" cy="1721279"/>
            </a:xfrm>
            <a:custGeom>
              <a:avLst/>
              <a:gdLst>
                <a:gd name="connsiteX0" fmla="*/ 1306957 w 1304492"/>
                <a:gd name="connsiteY0" fmla="*/ 653479 h 1304492"/>
                <a:gd name="connsiteX1" fmla="*/ 653479 w 1304492"/>
                <a:gd name="connsiteY1" fmla="*/ 1306957 h 1304492"/>
                <a:gd name="connsiteX2" fmla="*/ 0 w 1304492"/>
                <a:gd name="connsiteY2" fmla="*/ 653479 h 1304492"/>
                <a:gd name="connsiteX3" fmla="*/ 653479 w 1304492"/>
                <a:gd name="connsiteY3" fmla="*/ 0 h 1304492"/>
                <a:gd name="connsiteX4" fmla="*/ 1306957 w 1304492"/>
                <a:gd name="connsiteY4" fmla="*/ 653479 h 1304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4492" h="1304492">
                  <a:moveTo>
                    <a:pt x="1306957" y="653479"/>
                  </a:moveTo>
                  <a:cubicBezTo>
                    <a:pt x="1306957" y="1014385"/>
                    <a:pt x="1014385" y="1306957"/>
                    <a:pt x="653479" y="1306957"/>
                  </a:cubicBezTo>
                  <a:cubicBezTo>
                    <a:pt x="292572" y="1306957"/>
                    <a:pt x="0" y="1014385"/>
                    <a:pt x="0" y="653479"/>
                  </a:cubicBezTo>
                  <a:cubicBezTo>
                    <a:pt x="0" y="292572"/>
                    <a:pt x="292572" y="0"/>
                    <a:pt x="653479" y="0"/>
                  </a:cubicBezTo>
                  <a:cubicBezTo>
                    <a:pt x="1014385" y="0"/>
                    <a:pt x="1306957" y="292572"/>
                    <a:pt x="1306957" y="653479"/>
                  </a:cubicBezTo>
                  <a:close/>
                </a:path>
              </a:pathLst>
            </a:custGeom>
            <a:grpFill/>
            <a:ln w="3421"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B60AC761-679C-A5D9-D6C5-920B1ED90B33}"/>
                </a:ext>
              </a:extLst>
            </p:cNvPr>
            <p:cNvSpPr/>
            <p:nvPr/>
          </p:nvSpPr>
          <p:spPr>
            <a:xfrm>
              <a:off x="5562227" y="2400613"/>
              <a:ext cx="1287571" cy="578278"/>
            </a:xfrm>
            <a:custGeom>
              <a:avLst/>
              <a:gdLst>
                <a:gd name="connsiteX0" fmla="*/ 488517 w 975801"/>
                <a:gd name="connsiteY0" fmla="*/ 438974 h 438254"/>
                <a:gd name="connsiteX1" fmla="*/ 977034 w 975801"/>
                <a:gd name="connsiteY1" fmla="*/ 219504 h 438254"/>
                <a:gd name="connsiteX2" fmla="*/ 54638 w 975801"/>
                <a:gd name="connsiteY2" fmla="*/ 164866 h 438254"/>
                <a:gd name="connsiteX3" fmla="*/ 0 w 975801"/>
                <a:gd name="connsiteY3" fmla="*/ 219504 h 438254"/>
                <a:gd name="connsiteX4" fmla="*/ 488517 w 975801"/>
                <a:gd name="connsiteY4" fmla="*/ 438974 h 4382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5801" h="438254">
                  <a:moveTo>
                    <a:pt x="488517" y="438974"/>
                  </a:moveTo>
                  <a:cubicBezTo>
                    <a:pt x="675278" y="439186"/>
                    <a:pt x="853158" y="359273"/>
                    <a:pt x="977034" y="219504"/>
                  </a:cubicBezTo>
                  <a:cubicBezTo>
                    <a:pt x="737408" y="-50296"/>
                    <a:pt x="324439" y="-74760"/>
                    <a:pt x="54638" y="164866"/>
                  </a:cubicBezTo>
                  <a:cubicBezTo>
                    <a:pt x="35362" y="181986"/>
                    <a:pt x="17119" y="200231"/>
                    <a:pt x="0" y="219504"/>
                  </a:cubicBezTo>
                  <a:cubicBezTo>
                    <a:pt x="123879" y="359267"/>
                    <a:pt x="301755" y="439179"/>
                    <a:pt x="488517" y="438974"/>
                  </a:cubicBezTo>
                  <a:close/>
                </a:path>
              </a:pathLst>
            </a:custGeom>
            <a:solidFill>
              <a:schemeClr val="accent6"/>
            </a:solidFill>
            <a:ln w="3421"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C2C9AD5F-3E92-A94D-3F2B-E122CF96E5C5}"/>
                </a:ext>
              </a:extLst>
            </p:cNvPr>
            <p:cNvSpPr/>
            <p:nvPr/>
          </p:nvSpPr>
          <p:spPr>
            <a:xfrm>
              <a:off x="5749301" y="3854842"/>
              <a:ext cx="926148" cy="266550"/>
            </a:xfrm>
            <a:custGeom>
              <a:avLst/>
              <a:gdLst>
                <a:gd name="connsiteX0" fmla="*/ 0 w 701892"/>
                <a:gd name="connsiteY0" fmla="*/ 102444 h 202007"/>
                <a:gd name="connsiteX1" fmla="*/ 702714 w 701892"/>
                <a:gd name="connsiteY1" fmla="*/ 102444 h 202007"/>
                <a:gd name="connsiteX2" fmla="*/ 0 w 701892"/>
                <a:gd name="connsiteY2" fmla="*/ 102444 h 202007"/>
              </a:gdLst>
              <a:ahLst/>
              <a:cxnLst>
                <a:cxn ang="0">
                  <a:pos x="connsiteX0" y="connsiteY0"/>
                </a:cxn>
                <a:cxn ang="0">
                  <a:pos x="connsiteX1" y="connsiteY1"/>
                </a:cxn>
                <a:cxn ang="0">
                  <a:pos x="connsiteX2" y="connsiteY2"/>
                </a:cxn>
              </a:cxnLst>
              <a:rect l="l" t="t" r="r" b="b"/>
              <a:pathLst>
                <a:path w="701892" h="202007">
                  <a:moveTo>
                    <a:pt x="0" y="102444"/>
                  </a:moveTo>
                  <a:cubicBezTo>
                    <a:pt x="214334" y="238984"/>
                    <a:pt x="488380" y="238984"/>
                    <a:pt x="702714" y="102444"/>
                  </a:cubicBezTo>
                  <a:cubicBezTo>
                    <a:pt x="488380" y="-34148"/>
                    <a:pt x="214334" y="-34148"/>
                    <a:pt x="0" y="102444"/>
                  </a:cubicBezTo>
                  <a:close/>
                </a:path>
              </a:pathLst>
            </a:custGeom>
            <a:solidFill>
              <a:schemeClr val="accent6"/>
            </a:solidFill>
            <a:ln w="3421" cap="flat">
              <a:noFill/>
              <a:prstDash val="solid"/>
              <a:miter/>
            </a:ln>
          </p:spPr>
          <p:txBody>
            <a:bodyPr rtlCol="0" anchor="ctr"/>
            <a:lstStyle/>
            <a:p>
              <a:endParaRPr lang="en-US" dirty="0"/>
            </a:p>
          </p:txBody>
        </p:sp>
        <p:pic>
          <p:nvPicPr>
            <p:cNvPr id="31" name="Picture 30">
              <a:extLst>
                <a:ext uri="{FF2B5EF4-FFF2-40B4-BE49-F238E27FC236}">
                  <a16:creationId xmlns:a16="http://schemas.microsoft.com/office/drawing/2014/main" id="{0A5CCCDC-9E4A-1D13-710C-5F7F9707E4EF}"/>
                </a:ext>
              </a:extLst>
            </p:cNvPr>
            <p:cNvPicPr>
              <a:picLocks noChangeAspect="1"/>
            </p:cNvPicPr>
            <p:nvPr/>
          </p:nvPicPr>
          <p:blipFill>
            <a:blip r:embed="rId6" cstate="print">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tretch>
              <a:fillRect/>
            </a:stretch>
          </p:blipFill>
          <p:spPr>
            <a:xfrm>
              <a:off x="5714899" y="2968291"/>
              <a:ext cx="1024870" cy="723886"/>
            </a:xfrm>
            <a:prstGeom prst="rect">
              <a:avLst/>
            </a:prstGeom>
            <a:grpFill/>
          </p:spPr>
        </p:pic>
        <p:sp>
          <p:nvSpPr>
            <p:cNvPr id="32" name="TextBox 31">
              <a:extLst>
                <a:ext uri="{FF2B5EF4-FFF2-40B4-BE49-F238E27FC236}">
                  <a16:creationId xmlns:a16="http://schemas.microsoft.com/office/drawing/2014/main" id="{E726A2A6-AA3E-2F76-0F10-A6EDE1F6509D}"/>
                </a:ext>
              </a:extLst>
            </p:cNvPr>
            <p:cNvSpPr txBox="1"/>
            <p:nvPr/>
          </p:nvSpPr>
          <p:spPr>
            <a:xfrm>
              <a:off x="5249596" y="1639757"/>
              <a:ext cx="2209800" cy="369332"/>
            </a:xfrm>
            <a:prstGeom prst="rect">
              <a:avLst/>
            </a:prstGeom>
            <a:noFill/>
          </p:spPr>
          <p:txBody>
            <a:bodyPr wrap="square" rtlCol="0">
              <a:spAutoFit/>
            </a:bodyPr>
            <a:lstStyle/>
            <a:p>
              <a:pPr algn="ctr"/>
              <a:r>
                <a:rPr lang="en-US" b="1" dirty="0" err="1"/>
                <a:t>Nông</a:t>
              </a:r>
              <a:r>
                <a:rPr lang="en-US" b="1" dirty="0"/>
                <a:t> </a:t>
              </a:r>
              <a:r>
                <a:rPr lang="en-US" b="1" dirty="0" err="1"/>
                <a:t>nghiệp</a:t>
              </a:r>
              <a:endParaRPr lang="vi-VN" b="1" dirty="0"/>
            </a:p>
          </p:txBody>
        </p:sp>
      </p:grpSp>
      <p:grpSp>
        <p:nvGrpSpPr>
          <p:cNvPr id="33" name="Group 32">
            <a:extLst>
              <a:ext uri="{FF2B5EF4-FFF2-40B4-BE49-F238E27FC236}">
                <a16:creationId xmlns:a16="http://schemas.microsoft.com/office/drawing/2014/main" id="{13B08F02-CB8F-B6C6-B9FA-C60A10AFAC07}"/>
              </a:ext>
            </a:extLst>
          </p:cNvPr>
          <p:cNvGrpSpPr/>
          <p:nvPr/>
        </p:nvGrpSpPr>
        <p:grpSpPr>
          <a:xfrm>
            <a:off x="2715425" y="2314267"/>
            <a:ext cx="2209800" cy="2409750"/>
            <a:chOff x="9815053" y="1735805"/>
            <a:chExt cx="2209800" cy="2409750"/>
          </a:xfrm>
        </p:grpSpPr>
        <p:sp>
          <p:nvSpPr>
            <p:cNvPr id="34" name="Freeform: Shape 33">
              <a:extLst>
                <a:ext uri="{FF2B5EF4-FFF2-40B4-BE49-F238E27FC236}">
                  <a16:creationId xmlns:a16="http://schemas.microsoft.com/office/drawing/2014/main" id="{39E661E9-738E-A094-07E0-FCF40E8C2BDA}"/>
                </a:ext>
              </a:extLst>
            </p:cNvPr>
            <p:cNvSpPr/>
            <p:nvPr/>
          </p:nvSpPr>
          <p:spPr>
            <a:xfrm>
              <a:off x="10027756" y="2424276"/>
              <a:ext cx="1721279" cy="1721279"/>
            </a:xfrm>
            <a:custGeom>
              <a:avLst/>
              <a:gdLst>
                <a:gd name="connsiteX0" fmla="*/ 1306957 w 1304492"/>
                <a:gd name="connsiteY0" fmla="*/ 653479 h 1304492"/>
                <a:gd name="connsiteX1" fmla="*/ 653479 w 1304492"/>
                <a:gd name="connsiteY1" fmla="*/ 1306957 h 1304492"/>
                <a:gd name="connsiteX2" fmla="*/ 0 w 1304492"/>
                <a:gd name="connsiteY2" fmla="*/ 653479 h 1304492"/>
                <a:gd name="connsiteX3" fmla="*/ 653479 w 1304492"/>
                <a:gd name="connsiteY3" fmla="*/ 0 h 1304492"/>
                <a:gd name="connsiteX4" fmla="*/ 1306957 w 1304492"/>
                <a:gd name="connsiteY4" fmla="*/ 653479 h 1304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4492" h="1304492">
                  <a:moveTo>
                    <a:pt x="1306957" y="653479"/>
                  </a:moveTo>
                  <a:cubicBezTo>
                    <a:pt x="1306957" y="1014385"/>
                    <a:pt x="1014385" y="1306957"/>
                    <a:pt x="653479" y="1306957"/>
                  </a:cubicBezTo>
                  <a:cubicBezTo>
                    <a:pt x="292572" y="1306957"/>
                    <a:pt x="0" y="1014385"/>
                    <a:pt x="0" y="653479"/>
                  </a:cubicBezTo>
                  <a:cubicBezTo>
                    <a:pt x="0" y="292572"/>
                    <a:pt x="292572" y="0"/>
                    <a:pt x="653479" y="0"/>
                  </a:cubicBezTo>
                  <a:cubicBezTo>
                    <a:pt x="1014385" y="0"/>
                    <a:pt x="1306957" y="292572"/>
                    <a:pt x="1306957" y="653479"/>
                  </a:cubicBezTo>
                  <a:close/>
                </a:path>
              </a:pathLst>
            </a:custGeom>
            <a:solidFill>
              <a:schemeClr val="accent1">
                <a:lumMod val="25000"/>
                <a:lumOff val="75000"/>
              </a:schemeClr>
            </a:solidFill>
            <a:ln w="3421" cap="flat">
              <a:noFill/>
              <a:prstDash val="solid"/>
              <a:miter/>
            </a:ln>
          </p:spPr>
          <p:txBody>
            <a:bodyPr rtlCol="0" anchor="ctr"/>
            <a:lstStyle/>
            <a:p>
              <a:endParaRPr lang="en-US"/>
            </a:p>
          </p:txBody>
        </p:sp>
        <p:grpSp>
          <p:nvGrpSpPr>
            <p:cNvPr id="35" name="Group 34">
              <a:extLst>
                <a:ext uri="{FF2B5EF4-FFF2-40B4-BE49-F238E27FC236}">
                  <a16:creationId xmlns:a16="http://schemas.microsoft.com/office/drawing/2014/main" id="{03DA6D92-ECB4-F7E4-8FF3-E4E1FFFADEEF}"/>
                </a:ext>
              </a:extLst>
            </p:cNvPr>
            <p:cNvGrpSpPr/>
            <p:nvPr/>
          </p:nvGrpSpPr>
          <p:grpSpPr>
            <a:xfrm>
              <a:off x="9815053" y="1735805"/>
              <a:ext cx="2209800" cy="2409295"/>
              <a:chOff x="9815053" y="1735805"/>
              <a:chExt cx="2209800" cy="2409295"/>
            </a:xfrm>
          </p:grpSpPr>
          <p:sp>
            <p:nvSpPr>
              <p:cNvPr id="36" name="Freeform: Shape 35">
                <a:extLst>
                  <a:ext uri="{FF2B5EF4-FFF2-40B4-BE49-F238E27FC236}">
                    <a16:creationId xmlns:a16="http://schemas.microsoft.com/office/drawing/2014/main" id="{3A32A755-CE3F-AF1E-4B8C-5A757DBDA9FD}"/>
                  </a:ext>
                </a:extLst>
              </p:cNvPr>
              <p:cNvSpPr/>
              <p:nvPr/>
            </p:nvSpPr>
            <p:spPr>
              <a:xfrm>
                <a:off x="10245424" y="2424321"/>
                <a:ext cx="1287571" cy="578278"/>
              </a:xfrm>
              <a:custGeom>
                <a:avLst/>
                <a:gdLst>
                  <a:gd name="connsiteX0" fmla="*/ 488517 w 975801"/>
                  <a:gd name="connsiteY0" fmla="*/ 438974 h 438254"/>
                  <a:gd name="connsiteX1" fmla="*/ 977034 w 975801"/>
                  <a:gd name="connsiteY1" fmla="*/ 219504 h 438254"/>
                  <a:gd name="connsiteX2" fmla="*/ 54638 w 975801"/>
                  <a:gd name="connsiteY2" fmla="*/ 164866 h 438254"/>
                  <a:gd name="connsiteX3" fmla="*/ 0 w 975801"/>
                  <a:gd name="connsiteY3" fmla="*/ 219504 h 438254"/>
                  <a:gd name="connsiteX4" fmla="*/ 488517 w 975801"/>
                  <a:gd name="connsiteY4" fmla="*/ 438974 h 4382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5801" h="438254">
                    <a:moveTo>
                      <a:pt x="488517" y="438974"/>
                    </a:moveTo>
                    <a:cubicBezTo>
                      <a:pt x="675278" y="439186"/>
                      <a:pt x="853158" y="359273"/>
                      <a:pt x="977034" y="219504"/>
                    </a:cubicBezTo>
                    <a:cubicBezTo>
                      <a:pt x="737408" y="-50296"/>
                      <a:pt x="324439" y="-74760"/>
                      <a:pt x="54638" y="164866"/>
                    </a:cubicBezTo>
                    <a:cubicBezTo>
                      <a:pt x="35362" y="181986"/>
                      <a:pt x="17119" y="200231"/>
                      <a:pt x="0" y="219504"/>
                    </a:cubicBezTo>
                    <a:cubicBezTo>
                      <a:pt x="123879" y="359267"/>
                      <a:pt x="301755" y="439179"/>
                      <a:pt x="488517" y="438974"/>
                    </a:cubicBezTo>
                    <a:close/>
                  </a:path>
                </a:pathLst>
              </a:custGeom>
              <a:solidFill>
                <a:schemeClr val="accent4">
                  <a:lumMod val="75000"/>
                </a:schemeClr>
              </a:solidFill>
              <a:ln w="3421"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86227DC3-466B-2F22-3C08-E9A6875C4602}"/>
                  </a:ext>
                </a:extLst>
              </p:cNvPr>
              <p:cNvSpPr/>
              <p:nvPr/>
            </p:nvSpPr>
            <p:spPr>
              <a:xfrm>
                <a:off x="10432498" y="3878550"/>
                <a:ext cx="926148" cy="266550"/>
              </a:xfrm>
              <a:custGeom>
                <a:avLst/>
                <a:gdLst>
                  <a:gd name="connsiteX0" fmla="*/ 0 w 701892"/>
                  <a:gd name="connsiteY0" fmla="*/ 102444 h 202007"/>
                  <a:gd name="connsiteX1" fmla="*/ 702714 w 701892"/>
                  <a:gd name="connsiteY1" fmla="*/ 102444 h 202007"/>
                  <a:gd name="connsiteX2" fmla="*/ 0 w 701892"/>
                  <a:gd name="connsiteY2" fmla="*/ 102444 h 202007"/>
                </a:gdLst>
                <a:ahLst/>
                <a:cxnLst>
                  <a:cxn ang="0">
                    <a:pos x="connsiteX0" y="connsiteY0"/>
                  </a:cxn>
                  <a:cxn ang="0">
                    <a:pos x="connsiteX1" y="connsiteY1"/>
                  </a:cxn>
                  <a:cxn ang="0">
                    <a:pos x="connsiteX2" y="connsiteY2"/>
                  </a:cxn>
                </a:cxnLst>
                <a:rect l="l" t="t" r="r" b="b"/>
                <a:pathLst>
                  <a:path w="701892" h="202007">
                    <a:moveTo>
                      <a:pt x="0" y="102444"/>
                    </a:moveTo>
                    <a:cubicBezTo>
                      <a:pt x="214334" y="238984"/>
                      <a:pt x="488380" y="238984"/>
                      <a:pt x="702714" y="102444"/>
                    </a:cubicBezTo>
                    <a:cubicBezTo>
                      <a:pt x="488380" y="-34148"/>
                      <a:pt x="214334" y="-34148"/>
                      <a:pt x="0" y="102444"/>
                    </a:cubicBezTo>
                    <a:close/>
                  </a:path>
                </a:pathLst>
              </a:custGeom>
              <a:solidFill>
                <a:schemeClr val="accent4">
                  <a:lumMod val="75000"/>
                </a:schemeClr>
              </a:solidFill>
              <a:ln w="3421" cap="flat">
                <a:noFill/>
                <a:prstDash val="solid"/>
                <a:miter/>
              </a:ln>
            </p:spPr>
            <p:txBody>
              <a:bodyPr rtlCol="0" anchor="ctr"/>
              <a:lstStyle/>
              <a:p>
                <a:endParaRPr lang="en-US" dirty="0"/>
              </a:p>
            </p:txBody>
          </p:sp>
          <p:sp>
            <p:nvSpPr>
              <p:cNvPr id="38" name="TextBox 37">
                <a:extLst>
                  <a:ext uri="{FF2B5EF4-FFF2-40B4-BE49-F238E27FC236}">
                    <a16:creationId xmlns:a16="http://schemas.microsoft.com/office/drawing/2014/main" id="{AA5FE138-BCBD-0A8E-27FB-814243167B81}"/>
                  </a:ext>
                </a:extLst>
              </p:cNvPr>
              <p:cNvSpPr txBox="1"/>
              <p:nvPr/>
            </p:nvSpPr>
            <p:spPr>
              <a:xfrm>
                <a:off x="9815053" y="1735805"/>
                <a:ext cx="2209800" cy="369332"/>
              </a:xfrm>
              <a:prstGeom prst="rect">
                <a:avLst/>
              </a:prstGeom>
              <a:noFill/>
            </p:spPr>
            <p:txBody>
              <a:bodyPr wrap="square" rtlCol="0">
                <a:spAutoFit/>
              </a:bodyPr>
              <a:lstStyle/>
              <a:p>
                <a:pPr algn="ctr"/>
                <a:r>
                  <a:rPr lang="en-US" b="1" dirty="0" err="1"/>
                  <a:t>Dệt</a:t>
                </a:r>
                <a:r>
                  <a:rPr lang="en-US" b="1" dirty="0"/>
                  <a:t> may</a:t>
                </a:r>
                <a:endParaRPr lang="vi-VN" b="1" dirty="0"/>
              </a:p>
            </p:txBody>
          </p:sp>
          <p:pic>
            <p:nvPicPr>
              <p:cNvPr id="39" name="Picture 38">
                <a:extLst>
                  <a:ext uri="{FF2B5EF4-FFF2-40B4-BE49-F238E27FC236}">
                    <a16:creationId xmlns:a16="http://schemas.microsoft.com/office/drawing/2014/main" id="{2CB6281A-0E17-EF22-5CE0-36DA3914D0F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582543" y="3031906"/>
                <a:ext cx="690646" cy="690646"/>
              </a:xfrm>
              <a:prstGeom prst="rect">
                <a:avLst/>
              </a:prstGeom>
            </p:spPr>
          </p:pic>
        </p:grpSp>
      </p:grpSp>
      <p:sp>
        <p:nvSpPr>
          <p:cNvPr id="41" name="TextBox 40">
            <a:extLst>
              <a:ext uri="{FF2B5EF4-FFF2-40B4-BE49-F238E27FC236}">
                <a16:creationId xmlns:a16="http://schemas.microsoft.com/office/drawing/2014/main" id="{D40FC663-B510-1FA5-46FA-E0054BFD05BA}"/>
              </a:ext>
            </a:extLst>
          </p:cNvPr>
          <p:cNvSpPr txBox="1"/>
          <p:nvPr/>
        </p:nvSpPr>
        <p:spPr>
          <a:xfrm>
            <a:off x="472748" y="1231649"/>
            <a:ext cx="11384910" cy="400110"/>
          </a:xfrm>
          <a:prstGeom prst="rect">
            <a:avLst/>
          </a:prstGeom>
          <a:noFill/>
        </p:spPr>
        <p:txBody>
          <a:bodyPr wrap="square" rtlCol="0">
            <a:spAutoFit/>
          </a:bodyPr>
          <a:lstStyle/>
          <a:p>
            <a:pPr algn="ctr"/>
            <a:r>
              <a:rPr lang="vi-VN" sz="2000" b="1" dirty="0"/>
              <a:t>Các ngành, lĩnh vực cần đột phá về </a:t>
            </a:r>
            <a:r>
              <a:rPr lang="vi-VN" sz="2000" b="1" dirty="0" err="1"/>
              <a:t>CĐS</a:t>
            </a:r>
            <a:endParaRPr lang="vi-VN" sz="2000" b="1" dirty="0"/>
          </a:p>
        </p:txBody>
      </p:sp>
    </p:spTree>
    <p:extLst>
      <p:ext uri="{BB962C8B-B14F-4D97-AF65-F5344CB8AC3E}">
        <p14:creationId xmlns:p14="http://schemas.microsoft.com/office/powerpoint/2010/main" val="27707727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9EE298-9CAE-07C7-DCA9-44F256861764}"/>
              </a:ext>
            </a:extLst>
          </p:cNvPr>
          <p:cNvSpPr txBox="1">
            <a:spLocks/>
          </p:cNvSpPr>
          <p:nvPr/>
        </p:nvSpPr>
        <p:spPr>
          <a:xfrm>
            <a:off x="22167" y="371431"/>
            <a:ext cx="12039600" cy="661720"/>
          </a:xfrm>
          <a:prstGeom prst="rect">
            <a:avLst/>
          </a:prstGeom>
        </p:spPr>
        <p:txBody>
          <a:bodyPr/>
          <a:lstStyle>
            <a:lvl1pPr>
              <a:defRPr>
                <a:latin typeface="+mj-lt"/>
                <a:ea typeface="+mj-ea"/>
                <a:cs typeface="+mj-cs"/>
              </a:defRPr>
            </a:lvl1pPr>
          </a:lstStyle>
          <a:p>
            <a:pPr marL="12700" algn="ctr">
              <a:spcBef>
                <a:spcPts val="110"/>
              </a:spcBef>
            </a:pPr>
            <a:r>
              <a:rPr lang="vi-VN" sz="4000" b="1" kern="0" spc="15" dirty="0">
                <a:solidFill>
                  <a:sysClr val="windowText" lastClr="000000"/>
                </a:solidFill>
                <a:latin typeface="Calibri" panose="020F0502020204030204" pitchFamily="34" charset="0"/>
                <a:ea typeface="Calibri" panose="020F0502020204030204" pitchFamily="34" charset="0"/>
                <a:cs typeface="Calibri" panose="020F0502020204030204" pitchFamily="34" charset="0"/>
              </a:rPr>
              <a:t>GIẢI PHÁP</a:t>
            </a:r>
          </a:p>
        </p:txBody>
      </p:sp>
      <p:sp>
        <p:nvSpPr>
          <p:cNvPr id="41" name="TextBox 40">
            <a:extLst>
              <a:ext uri="{FF2B5EF4-FFF2-40B4-BE49-F238E27FC236}">
                <a16:creationId xmlns:a16="http://schemas.microsoft.com/office/drawing/2014/main" id="{D40FC663-B510-1FA5-46FA-E0054BFD05BA}"/>
              </a:ext>
            </a:extLst>
          </p:cNvPr>
          <p:cNvSpPr txBox="1"/>
          <p:nvPr/>
        </p:nvSpPr>
        <p:spPr>
          <a:xfrm>
            <a:off x="487680" y="1485884"/>
            <a:ext cx="11384910" cy="369332"/>
          </a:xfrm>
          <a:prstGeom prst="rect">
            <a:avLst/>
          </a:prstGeom>
          <a:noFill/>
        </p:spPr>
        <p:txBody>
          <a:bodyPr wrap="square" rtlCol="0">
            <a:spAutoFit/>
          </a:bodyPr>
          <a:lstStyle/>
          <a:p>
            <a:pPr algn="ctr"/>
            <a:r>
              <a:rPr lang="vi-VN" b="1" dirty="0"/>
              <a:t>Tiếp cận hệ sinh thái đối với nền tảng số ngành, lĩnh vực</a:t>
            </a:r>
          </a:p>
        </p:txBody>
      </p:sp>
      <p:sp>
        <p:nvSpPr>
          <p:cNvPr id="12" name="TextBox 11">
            <a:extLst>
              <a:ext uri="{FF2B5EF4-FFF2-40B4-BE49-F238E27FC236}">
                <a16:creationId xmlns:a16="http://schemas.microsoft.com/office/drawing/2014/main" id="{CF6AA87F-8384-325F-0258-E559D140B6A9}"/>
              </a:ext>
            </a:extLst>
          </p:cNvPr>
          <p:cNvSpPr txBox="1"/>
          <p:nvPr/>
        </p:nvSpPr>
        <p:spPr>
          <a:xfrm>
            <a:off x="1079395" y="2633652"/>
            <a:ext cx="6096000" cy="2862322"/>
          </a:xfrm>
          <a:prstGeom prst="rect">
            <a:avLst/>
          </a:prstGeom>
          <a:noFill/>
        </p:spPr>
        <p:txBody>
          <a:bodyPr wrap="square">
            <a:spAutoFit/>
          </a:bodyPr>
          <a:lstStyle/>
          <a:p>
            <a:pPr algn="just"/>
            <a:r>
              <a:rPr lang="en-US" sz="2000" kern="100" dirty="0">
                <a:effectLst/>
                <a:latin typeface="Calibri" panose="020F0502020204030204" pitchFamily="34" charset="0"/>
                <a:ea typeface="Calibri" panose="020F0502020204030204" pitchFamily="34" charset="0"/>
                <a:cs typeface="Calibri" panose="020F0502020204030204" pitchFamily="34" charset="0"/>
              </a:rPr>
              <a:t>(1) </a:t>
            </a:r>
            <a:r>
              <a:rPr lang="en-US" sz="2000" kern="100" dirty="0" err="1">
                <a:effectLst/>
                <a:latin typeface="Calibri" panose="020F0502020204030204" pitchFamily="34" charset="0"/>
                <a:ea typeface="Calibri" panose="020F0502020204030204" pitchFamily="34" charset="0"/>
                <a:cs typeface="Calibri" panose="020F0502020204030204" pitchFamily="34" charset="0"/>
              </a:rPr>
              <a:t>Nền</a:t>
            </a:r>
            <a:r>
              <a:rPr lang="en-US" sz="2000" kern="100" dirty="0">
                <a:effectLst/>
                <a:latin typeface="Calibri" panose="020F0502020204030204" pitchFamily="34" charset="0"/>
                <a:ea typeface="Calibri" panose="020F0502020204030204" pitchFamily="34" charset="0"/>
                <a:cs typeface="Calibri" panose="020F0502020204030204" pitchFamily="34" charset="0"/>
              </a:rPr>
              <a:t> </a:t>
            </a:r>
            <a:r>
              <a:rPr lang="en-US" sz="2000" kern="100" dirty="0" err="1">
                <a:effectLst/>
                <a:latin typeface="Calibri" panose="020F0502020204030204" pitchFamily="34" charset="0"/>
                <a:ea typeface="Calibri" panose="020F0502020204030204" pitchFamily="34" charset="0"/>
                <a:cs typeface="Calibri" panose="020F0502020204030204" pitchFamily="34" charset="0"/>
              </a:rPr>
              <a:t>tảng</a:t>
            </a:r>
            <a:r>
              <a:rPr lang="en-US" sz="2000" kern="100" dirty="0">
                <a:effectLst/>
                <a:latin typeface="Calibri" panose="020F0502020204030204" pitchFamily="34" charset="0"/>
                <a:ea typeface="Calibri" panose="020F0502020204030204" pitchFamily="34" charset="0"/>
                <a:cs typeface="Calibri" panose="020F0502020204030204" pitchFamily="34" charset="0"/>
              </a:rPr>
              <a:t> </a:t>
            </a:r>
            <a:r>
              <a:rPr lang="en-US" sz="2000" kern="100" dirty="0" err="1">
                <a:effectLst/>
                <a:latin typeface="Calibri" panose="020F0502020204030204" pitchFamily="34" charset="0"/>
                <a:ea typeface="Calibri" panose="020F0502020204030204" pitchFamily="34" charset="0"/>
                <a:cs typeface="Calibri" panose="020F0502020204030204" pitchFamily="34" charset="0"/>
              </a:rPr>
              <a:t>quản</a:t>
            </a:r>
            <a:r>
              <a:rPr lang="en-US" sz="2000" kern="100" dirty="0">
                <a:effectLst/>
                <a:latin typeface="Calibri" panose="020F0502020204030204" pitchFamily="34" charset="0"/>
                <a:ea typeface="Calibri" panose="020F0502020204030204" pitchFamily="34" charset="0"/>
                <a:cs typeface="Calibri" panose="020F0502020204030204" pitchFamily="34" charset="0"/>
              </a:rPr>
              <a:t> </a:t>
            </a:r>
            <a:r>
              <a:rPr lang="en-US" sz="2000" kern="100" dirty="0" err="1">
                <a:effectLst/>
                <a:latin typeface="Calibri" panose="020F0502020204030204" pitchFamily="34" charset="0"/>
                <a:ea typeface="Calibri" panose="020F0502020204030204" pitchFamily="34" charset="0"/>
                <a:cs typeface="Calibri" panose="020F0502020204030204" pitchFamily="34" charset="0"/>
              </a:rPr>
              <a:t>trị</a:t>
            </a:r>
            <a:r>
              <a:rPr lang="en-US" sz="2000" kern="100" dirty="0">
                <a:effectLst/>
                <a:latin typeface="Calibri" panose="020F0502020204030204" pitchFamily="34" charset="0"/>
                <a:ea typeface="Calibri" panose="020F0502020204030204" pitchFamily="34" charset="0"/>
                <a:cs typeface="Calibri" panose="020F0502020204030204" pitchFamily="34" charset="0"/>
              </a:rPr>
              <a:t> </a:t>
            </a:r>
            <a:r>
              <a:rPr lang="en-US" sz="2000" kern="100" dirty="0" err="1">
                <a:effectLst/>
                <a:latin typeface="Calibri" panose="020F0502020204030204" pitchFamily="34" charset="0"/>
                <a:ea typeface="Calibri" panose="020F0502020204030204" pitchFamily="34" charset="0"/>
                <a:cs typeface="Calibri" panose="020F0502020204030204" pitchFamily="34" charset="0"/>
              </a:rPr>
              <a:t>và</a:t>
            </a:r>
            <a:r>
              <a:rPr lang="en-US" sz="2000" kern="100" dirty="0">
                <a:effectLst/>
                <a:latin typeface="Calibri" panose="020F0502020204030204" pitchFamily="34" charset="0"/>
                <a:ea typeface="Calibri" panose="020F0502020204030204" pitchFamily="34" charset="0"/>
                <a:cs typeface="Calibri" panose="020F0502020204030204" pitchFamily="34" charset="0"/>
              </a:rPr>
              <a:t> </a:t>
            </a:r>
            <a:r>
              <a:rPr lang="en-US" sz="2000" kern="100" dirty="0" err="1">
                <a:effectLst/>
                <a:latin typeface="Calibri" panose="020F0502020204030204" pitchFamily="34" charset="0"/>
                <a:ea typeface="Calibri" panose="020F0502020204030204" pitchFamily="34" charset="0"/>
                <a:cs typeface="Calibri" panose="020F0502020204030204" pitchFamily="34" charset="0"/>
              </a:rPr>
              <a:t>kinh</a:t>
            </a:r>
            <a:r>
              <a:rPr lang="en-US" sz="2000" kern="100" dirty="0">
                <a:effectLst/>
                <a:latin typeface="Calibri" panose="020F0502020204030204" pitchFamily="34" charset="0"/>
                <a:ea typeface="Calibri" panose="020F0502020204030204" pitchFamily="34" charset="0"/>
                <a:cs typeface="Calibri" panose="020F0502020204030204" pitchFamily="34" charset="0"/>
              </a:rPr>
              <a:t> </a:t>
            </a:r>
            <a:r>
              <a:rPr lang="en-US" sz="2000" kern="100" dirty="0" err="1">
                <a:effectLst/>
                <a:latin typeface="Calibri" panose="020F0502020204030204" pitchFamily="34" charset="0"/>
                <a:ea typeface="Calibri" panose="020F0502020204030204" pitchFamily="34" charset="0"/>
                <a:cs typeface="Calibri" panose="020F0502020204030204" pitchFamily="34" charset="0"/>
              </a:rPr>
              <a:t>doanh</a:t>
            </a:r>
            <a:r>
              <a:rPr lang="en-US" sz="2000" kern="100" dirty="0">
                <a:effectLst/>
                <a:latin typeface="Calibri" panose="020F0502020204030204" pitchFamily="34" charset="0"/>
                <a:ea typeface="Calibri" panose="020F0502020204030204" pitchFamily="34" charset="0"/>
                <a:cs typeface="Calibri" panose="020F0502020204030204" pitchFamily="34" charset="0"/>
              </a:rPr>
              <a:t> du </a:t>
            </a:r>
            <a:r>
              <a:rPr lang="en-US" sz="2000" kern="100" dirty="0" err="1">
                <a:effectLst/>
                <a:latin typeface="Calibri" panose="020F0502020204030204" pitchFamily="34" charset="0"/>
                <a:ea typeface="Calibri" panose="020F0502020204030204" pitchFamily="34" charset="0"/>
                <a:cs typeface="Calibri" panose="020F0502020204030204" pitchFamily="34" charset="0"/>
              </a:rPr>
              <a:t>lịch</a:t>
            </a:r>
            <a:endParaRPr lang="vi-VN" sz="2000" kern="100" dirty="0">
              <a:effectLst/>
              <a:latin typeface="Calibri" panose="020F0502020204030204" pitchFamily="34" charset="0"/>
              <a:ea typeface="Calibri" panose="020F0502020204030204" pitchFamily="34" charset="0"/>
              <a:cs typeface="Calibri" panose="020F0502020204030204" pitchFamily="34" charset="0"/>
            </a:endParaRPr>
          </a:p>
          <a:p>
            <a:pPr algn="just"/>
            <a:r>
              <a:rPr lang="en-US" sz="2000" kern="100" dirty="0">
                <a:effectLst/>
                <a:latin typeface="Calibri" panose="020F0502020204030204" pitchFamily="34" charset="0"/>
                <a:ea typeface="Calibri" panose="020F0502020204030204" pitchFamily="34" charset="0"/>
                <a:cs typeface="Calibri" panose="020F0502020204030204" pitchFamily="34" charset="0"/>
              </a:rPr>
              <a:t> </a:t>
            </a:r>
            <a:endParaRPr lang="vi-VN" sz="2000" kern="100" dirty="0">
              <a:effectLst/>
              <a:latin typeface="Calibri" panose="020F0502020204030204" pitchFamily="34" charset="0"/>
              <a:ea typeface="Calibri" panose="020F0502020204030204" pitchFamily="34" charset="0"/>
              <a:cs typeface="Calibri" panose="020F0502020204030204" pitchFamily="34" charset="0"/>
            </a:endParaRPr>
          </a:p>
          <a:p>
            <a:pPr algn="just"/>
            <a:r>
              <a:rPr lang="en-US" sz="2000" kern="100" dirty="0">
                <a:latin typeface="Calibri" panose="020F0502020204030204" pitchFamily="34" charset="0"/>
                <a:ea typeface="Calibri" panose="020F0502020204030204" pitchFamily="34" charset="0"/>
                <a:cs typeface="Calibri" panose="020F0502020204030204" pitchFamily="34" charset="0"/>
              </a:rPr>
              <a:t>(2) </a:t>
            </a:r>
            <a:r>
              <a:rPr lang="vi-VN" sz="2000" kern="100" dirty="0">
                <a:latin typeface="Calibri" panose="020F0502020204030204" pitchFamily="34" charset="0"/>
                <a:ea typeface="Calibri" panose="020F0502020204030204" pitchFamily="34" charset="0"/>
                <a:cs typeface="Calibri" panose="020F0502020204030204" pitchFamily="34" charset="0"/>
              </a:rPr>
              <a:t>Nền tảng du lịch Việt Nam</a:t>
            </a:r>
            <a:endParaRPr lang="en-US" sz="2000" kern="100" dirty="0">
              <a:latin typeface="Calibri" panose="020F0502020204030204" pitchFamily="34" charset="0"/>
              <a:ea typeface="Calibri" panose="020F0502020204030204" pitchFamily="34" charset="0"/>
              <a:cs typeface="Calibri" panose="020F0502020204030204" pitchFamily="34" charset="0"/>
            </a:endParaRPr>
          </a:p>
          <a:p>
            <a:pPr algn="just"/>
            <a:r>
              <a:rPr lang="en-US" sz="2000" kern="100" dirty="0">
                <a:latin typeface="Calibri" panose="020F0502020204030204" pitchFamily="34" charset="0"/>
                <a:ea typeface="Calibri" panose="020F0502020204030204" pitchFamily="34" charset="0"/>
                <a:cs typeface="Calibri" panose="020F0502020204030204" pitchFamily="34" charset="0"/>
              </a:rPr>
              <a:t> </a:t>
            </a:r>
            <a:endParaRPr lang="vi-VN" sz="2000" kern="100" dirty="0">
              <a:latin typeface="Calibri" panose="020F0502020204030204" pitchFamily="34" charset="0"/>
              <a:ea typeface="Calibri" panose="020F0502020204030204" pitchFamily="34" charset="0"/>
              <a:cs typeface="Calibri" panose="020F0502020204030204" pitchFamily="34" charset="0"/>
            </a:endParaRPr>
          </a:p>
          <a:p>
            <a:pPr algn="just"/>
            <a:r>
              <a:rPr lang="en-US" sz="2000" kern="100" dirty="0">
                <a:effectLst/>
                <a:latin typeface="Calibri" panose="020F0502020204030204" pitchFamily="34" charset="0"/>
                <a:ea typeface="Calibri" panose="020F0502020204030204" pitchFamily="34" charset="0"/>
                <a:cs typeface="Calibri" panose="020F0502020204030204" pitchFamily="34" charset="0"/>
              </a:rPr>
              <a:t>(3) </a:t>
            </a:r>
            <a:r>
              <a:rPr lang="en-US" sz="2000" kern="100" dirty="0" err="1">
                <a:effectLst/>
                <a:latin typeface="Calibri" panose="020F0502020204030204" pitchFamily="34" charset="0"/>
                <a:ea typeface="Calibri" panose="020F0502020204030204" pitchFamily="34" charset="0"/>
                <a:cs typeface="Calibri" panose="020F0502020204030204" pitchFamily="34" charset="0"/>
              </a:rPr>
              <a:t>Nền</a:t>
            </a:r>
            <a:r>
              <a:rPr lang="en-US" sz="2000" kern="100" dirty="0">
                <a:effectLst/>
                <a:latin typeface="Calibri" panose="020F0502020204030204" pitchFamily="34" charset="0"/>
                <a:ea typeface="Calibri" panose="020F0502020204030204" pitchFamily="34" charset="0"/>
                <a:cs typeface="Calibri" panose="020F0502020204030204" pitchFamily="34" charset="0"/>
              </a:rPr>
              <a:t> </a:t>
            </a:r>
            <a:r>
              <a:rPr lang="en-US" sz="2000" kern="100" dirty="0" err="1">
                <a:effectLst/>
                <a:latin typeface="Calibri" panose="020F0502020204030204" pitchFamily="34" charset="0"/>
                <a:ea typeface="Calibri" panose="020F0502020204030204" pitchFamily="34" charset="0"/>
                <a:cs typeface="Calibri" panose="020F0502020204030204" pitchFamily="34" charset="0"/>
              </a:rPr>
              <a:t>tảng</a:t>
            </a:r>
            <a:r>
              <a:rPr lang="en-US" sz="2000" kern="100" dirty="0">
                <a:effectLst/>
                <a:latin typeface="Calibri" panose="020F0502020204030204" pitchFamily="34" charset="0"/>
                <a:ea typeface="Calibri" panose="020F0502020204030204" pitchFamily="34" charset="0"/>
                <a:cs typeface="Calibri" panose="020F0502020204030204" pitchFamily="34" charset="0"/>
              </a:rPr>
              <a:t> </a:t>
            </a:r>
            <a:r>
              <a:rPr lang="en-US" sz="2000" kern="100" dirty="0" err="1">
                <a:latin typeface="Calibri" panose="020F0502020204030204" pitchFamily="34" charset="0"/>
                <a:ea typeface="Calibri" panose="020F0502020204030204" pitchFamily="34" charset="0"/>
                <a:cs typeface="Calibri" panose="020F0502020204030204" pitchFamily="34" charset="0"/>
              </a:rPr>
              <a:t>sàn</a:t>
            </a:r>
            <a:r>
              <a:rPr lang="en-US" sz="2000" kern="100" dirty="0">
                <a:latin typeface="Calibri" panose="020F0502020204030204" pitchFamily="34" charset="0"/>
                <a:ea typeface="Calibri" panose="020F0502020204030204" pitchFamily="34" charset="0"/>
                <a:cs typeface="Calibri" panose="020F0502020204030204" pitchFamily="34" charset="0"/>
              </a:rPr>
              <a:t> </a:t>
            </a:r>
            <a:r>
              <a:rPr lang="en-US" sz="2000" kern="100" dirty="0" err="1">
                <a:latin typeface="Calibri" panose="020F0502020204030204" pitchFamily="34" charset="0"/>
                <a:ea typeface="Calibri" panose="020F0502020204030204" pitchFamily="34" charset="0"/>
                <a:cs typeface="Calibri" panose="020F0502020204030204" pitchFamily="34" charset="0"/>
              </a:rPr>
              <a:t>giao</a:t>
            </a:r>
            <a:r>
              <a:rPr lang="en-US" sz="2000" kern="100" dirty="0">
                <a:latin typeface="Calibri" panose="020F0502020204030204" pitchFamily="34" charset="0"/>
                <a:ea typeface="Calibri" panose="020F0502020204030204" pitchFamily="34" charset="0"/>
                <a:cs typeface="Calibri" panose="020F0502020204030204" pitchFamily="34" charset="0"/>
              </a:rPr>
              <a:t> </a:t>
            </a:r>
            <a:r>
              <a:rPr lang="en-US" sz="2000" kern="100" dirty="0" err="1">
                <a:latin typeface="Calibri" panose="020F0502020204030204" pitchFamily="34" charset="0"/>
                <a:ea typeface="Calibri" panose="020F0502020204030204" pitchFamily="34" charset="0"/>
                <a:cs typeface="Calibri" panose="020F0502020204030204" pitchFamily="34" charset="0"/>
              </a:rPr>
              <a:t>dịch</a:t>
            </a:r>
            <a:r>
              <a:rPr lang="en-US" sz="2000" kern="100" dirty="0">
                <a:latin typeface="Calibri" panose="020F0502020204030204" pitchFamily="34" charset="0"/>
                <a:ea typeface="Calibri" panose="020F0502020204030204" pitchFamily="34" charset="0"/>
                <a:cs typeface="Calibri" panose="020F0502020204030204" pitchFamily="34" charset="0"/>
              </a:rPr>
              <a:t> </a:t>
            </a:r>
            <a:r>
              <a:rPr lang="en-US" sz="2000" kern="100" dirty="0" err="1">
                <a:latin typeface="Calibri" panose="020F0502020204030204" pitchFamily="34" charset="0"/>
                <a:ea typeface="Calibri" panose="020F0502020204030204" pitchFamily="34" charset="0"/>
                <a:cs typeface="Calibri" panose="020F0502020204030204" pitchFamily="34" charset="0"/>
              </a:rPr>
              <a:t>nông</a:t>
            </a:r>
            <a:r>
              <a:rPr lang="en-US" sz="2000" kern="100" dirty="0">
                <a:latin typeface="Calibri" panose="020F0502020204030204" pitchFamily="34" charset="0"/>
                <a:ea typeface="Calibri" panose="020F0502020204030204" pitchFamily="34" charset="0"/>
                <a:cs typeface="Calibri" panose="020F0502020204030204" pitchFamily="34" charset="0"/>
              </a:rPr>
              <a:t> </a:t>
            </a:r>
            <a:r>
              <a:rPr lang="en-US" sz="2000" kern="100" dirty="0" err="1">
                <a:latin typeface="Calibri" panose="020F0502020204030204" pitchFamily="34" charset="0"/>
                <a:ea typeface="Calibri" panose="020F0502020204030204" pitchFamily="34" charset="0"/>
                <a:cs typeface="Calibri" panose="020F0502020204030204" pitchFamily="34" charset="0"/>
              </a:rPr>
              <a:t>sản</a:t>
            </a:r>
            <a:endParaRPr lang="vi-VN" sz="2000" kern="100" dirty="0">
              <a:effectLst/>
              <a:latin typeface="Calibri" panose="020F0502020204030204" pitchFamily="34" charset="0"/>
              <a:ea typeface="Calibri" panose="020F0502020204030204" pitchFamily="34" charset="0"/>
              <a:cs typeface="Calibri" panose="020F0502020204030204" pitchFamily="34" charset="0"/>
            </a:endParaRPr>
          </a:p>
          <a:p>
            <a:pPr algn="just"/>
            <a:r>
              <a:rPr lang="en-US" sz="2000" kern="100" dirty="0">
                <a:effectLst/>
                <a:latin typeface="Calibri" panose="020F0502020204030204" pitchFamily="34" charset="0"/>
                <a:ea typeface="Calibri" panose="020F0502020204030204" pitchFamily="34" charset="0"/>
                <a:cs typeface="Calibri" panose="020F0502020204030204" pitchFamily="34" charset="0"/>
              </a:rPr>
              <a:t> </a:t>
            </a:r>
            <a:endParaRPr lang="vi-VN" sz="2000" kern="100" dirty="0">
              <a:effectLst/>
              <a:latin typeface="Calibri" panose="020F0502020204030204" pitchFamily="34" charset="0"/>
              <a:ea typeface="Calibri" panose="020F0502020204030204" pitchFamily="34" charset="0"/>
              <a:cs typeface="Calibri" panose="020F0502020204030204" pitchFamily="34" charset="0"/>
            </a:endParaRPr>
          </a:p>
          <a:p>
            <a:pPr algn="just"/>
            <a:r>
              <a:rPr lang="en-US" sz="2000" kern="100" dirty="0">
                <a:effectLst/>
                <a:latin typeface="Calibri" panose="020F0502020204030204" pitchFamily="34" charset="0"/>
                <a:ea typeface="Calibri" panose="020F0502020204030204" pitchFamily="34" charset="0"/>
                <a:cs typeface="Calibri" panose="020F0502020204030204" pitchFamily="34" charset="0"/>
              </a:rPr>
              <a:t>(4) </a:t>
            </a:r>
            <a:r>
              <a:rPr lang="en-US" sz="2000" kern="100" dirty="0" err="1">
                <a:effectLst/>
                <a:latin typeface="Calibri" panose="020F0502020204030204" pitchFamily="34" charset="0"/>
                <a:ea typeface="Calibri" panose="020F0502020204030204" pitchFamily="34" charset="0"/>
                <a:cs typeface="Calibri" panose="020F0502020204030204" pitchFamily="34" charset="0"/>
              </a:rPr>
              <a:t>Nền</a:t>
            </a:r>
            <a:r>
              <a:rPr lang="en-US" sz="2000" kern="100" dirty="0">
                <a:effectLst/>
                <a:latin typeface="Calibri" panose="020F0502020204030204" pitchFamily="34" charset="0"/>
                <a:ea typeface="Calibri" panose="020F0502020204030204" pitchFamily="34" charset="0"/>
                <a:cs typeface="Calibri" panose="020F0502020204030204" pitchFamily="34" charset="0"/>
              </a:rPr>
              <a:t> </a:t>
            </a:r>
            <a:r>
              <a:rPr lang="en-US" sz="2000" kern="100" dirty="0" err="1">
                <a:effectLst/>
                <a:latin typeface="Calibri" panose="020F0502020204030204" pitchFamily="34" charset="0"/>
                <a:ea typeface="Calibri" panose="020F0502020204030204" pitchFamily="34" charset="0"/>
                <a:cs typeface="Calibri" panose="020F0502020204030204" pitchFamily="34" charset="0"/>
              </a:rPr>
              <a:t>tảng</a:t>
            </a:r>
            <a:r>
              <a:rPr lang="en-US" sz="2000" kern="100" dirty="0">
                <a:effectLst/>
                <a:latin typeface="Calibri" panose="020F0502020204030204" pitchFamily="34" charset="0"/>
                <a:ea typeface="Calibri" panose="020F0502020204030204" pitchFamily="34" charset="0"/>
                <a:cs typeface="Calibri" panose="020F0502020204030204" pitchFamily="34" charset="0"/>
              </a:rPr>
              <a:t> </a:t>
            </a:r>
            <a:r>
              <a:rPr lang="en-US" sz="2000" kern="100" dirty="0" err="1">
                <a:effectLst/>
                <a:latin typeface="Calibri" panose="020F0502020204030204" pitchFamily="34" charset="0"/>
                <a:ea typeface="Calibri" panose="020F0502020204030204" pitchFamily="34" charset="0"/>
                <a:cs typeface="Calibri" panose="020F0502020204030204" pitchFamily="34" charset="0"/>
              </a:rPr>
              <a:t>dữ</a:t>
            </a:r>
            <a:r>
              <a:rPr lang="en-US" sz="2000" kern="100" dirty="0">
                <a:effectLst/>
                <a:latin typeface="Calibri" panose="020F0502020204030204" pitchFamily="34" charset="0"/>
                <a:ea typeface="Calibri" panose="020F0502020204030204" pitchFamily="34" charset="0"/>
                <a:cs typeface="Calibri" panose="020F0502020204030204" pitchFamily="34" charset="0"/>
              </a:rPr>
              <a:t> </a:t>
            </a:r>
            <a:r>
              <a:rPr lang="en-US" sz="2000" kern="100" dirty="0" err="1">
                <a:effectLst/>
                <a:latin typeface="Calibri" panose="020F0502020204030204" pitchFamily="34" charset="0"/>
                <a:ea typeface="Calibri" panose="020F0502020204030204" pitchFamily="34" charset="0"/>
                <a:cs typeface="Calibri" panose="020F0502020204030204" pitchFamily="34" charset="0"/>
              </a:rPr>
              <a:t>liệu</a:t>
            </a:r>
            <a:r>
              <a:rPr lang="en-US" sz="2000" kern="100" dirty="0">
                <a:effectLst/>
                <a:latin typeface="Calibri" panose="020F0502020204030204" pitchFamily="34" charset="0"/>
                <a:ea typeface="Calibri" panose="020F0502020204030204" pitchFamily="34" charset="0"/>
                <a:cs typeface="Calibri" panose="020F0502020204030204" pitchFamily="34" charset="0"/>
              </a:rPr>
              <a:t> </a:t>
            </a:r>
            <a:r>
              <a:rPr lang="en-US" sz="2000" kern="100" dirty="0" err="1">
                <a:effectLst/>
                <a:latin typeface="Calibri" panose="020F0502020204030204" pitchFamily="34" charset="0"/>
                <a:ea typeface="Calibri" panose="020F0502020204030204" pitchFamily="34" charset="0"/>
                <a:cs typeface="Calibri" panose="020F0502020204030204" pitchFamily="34" charset="0"/>
              </a:rPr>
              <a:t>số</a:t>
            </a:r>
            <a:r>
              <a:rPr lang="en-US" sz="2000" kern="100" dirty="0">
                <a:effectLst/>
                <a:latin typeface="Calibri" panose="020F0502020204030204" pitchFamily="34" charset="0"/>
                <a:ea typeface="Calibri" panose="020F0502020204030204" pitchFamily="34" charset="0"/>
                <a:cs typeface="Calibri" panose="020F0502020204030204" pitchFamily="34" charset="0"/>
              </a:rPr>
              <a:t> </a:t>
            </a:r>
            <a:r>
              <a:rPr lang="en-US" sz="2000" kern="100" dirty="0" err="1">
                <a:effectLst/>
                <a:latin typeface="Calibri" panose="020F0502020204030204" pitchFamily="34" charset="0"/>
                <a:ea typeface="Calibri" panose="020F0502020204030204" pitchFamily="34" charset="0"/>
                <a:cs typeface="Calibri" panose="020F0502020204030204" pitchFamily="34" charset="0"/>
              </a:rPr>
              <a:t>nông</a:t>
            </a:r>
            <a:r>
              <a:rPr lang="en-US" sz="2000" kern="100" dirty="0">
                <a:effectLst/>
                <a:latin typeface="Calibri" panose="020F0502020204030204" pitchFamily="34" charset="0"/>
                <a:ea typeface="Calibri" panose="020F0502020204030204" pitchFamily="34" charset="0"/>
                <a:cs typeface="Calibri" panose="020F0502020204030204" pitchFamily="34" charset="0"/>
              </a:rPr>
              <a:t> </a:t>
            </a:r>
            <a:r>
              <a:rPr lang="en-US" sz="2000" kern="100" dirty="0" err="1">
                <a:effectLst/>
                <a:latin typeface="Calibri" panose="020F0502020204030204" pitchFamily="34" charset="0"/>
                <a:ea typeface="Calibri" panose="020F0502020204030204" pitchFamily="34" charset="0"/>
                <a:cs typeface="Calibri" panose="020F0502020204030204" pitchFamily="34" charset="0"/>
              </a:rPr>
              <a:t>nghiệp</a:t>
            </a:r>
            <a:r>
              <a:rPr lang="en-US" sz="2000" kern="100" dirty="0">
                <a:effectLst/>
                <a:latin typeface="Calibri" panose="020F0502020204030204" pitchFamily="34" charset="0"/>
                <a:ea typeface="Calibri" panose="020F0502020204030204" pitchFamily="34" charset="0"/>
                <a:cs typeface="Calibri" panose="020F0502020204030204" pitchFamily="34" charset="0"/>
              </a:rPr>
              <a:t> </a:t>
            </a:r>
            <a:endParaRPr lang="vi-VN" sz="2000" kern="100" dirty="0">
              <a:effectLst/>
              <a:latin typeface="Calibri" panose="020F0502020204030204" pitchFamily="34" charset="0"/>
              <a:ea typeface="Calibri" panose="020F0502020204030204" pitchFamily="34" charset="0"/>
              <a:cs typeface="Calibri" panose="020F0502020204030204" pitchFamily="34" charset="0"/>
            </a:endParaRPr>
          </a:p>
          <a:p>
            <a:pPr algn="just"/>
            <a:r>
              <a:rPr lang="en-US" sz="2000" kern="100" dirty="0">
                <a:effectLst/>
                <a:latin typeface="Calibri" panose="020F0502020204030204" pitchFamily="34" charset="0"/>
                <a:ea typeface="Calibri" panose="020F0502020204030204" pitchFamily="34" charset="0"/>
                <a:cs typeface="Calibri" panose="020F0502020204030204" pitchFamily="34" charset="0"/>
              </a:rPr>
              <a:t> </a:t>
            </a:r>
            <a:endParaRPr lang="vi-VN" sz="2000" kern="100" dirty="0">
              <a:effectLst/>
              <a:latin typeface="Calibri" panose="020F0502020204030204" pitchFamily="34" charset="0"/>
              <a:ea typeface="Calibri" panose="020F0502020204030204" pitchFamily="34" charset="0"/>
              <a:cs typeface="Calibri" panose="020F0502020204030204" pitchFamily="34" charset="0"/>
            </a:endParaRPr>
          </a:p>
          <a:p>
            <a:pPr algn="just"/>
            <a:r>
              <a:rPr lang="en-US" sz="2000" kern="100" dirty="0">
                <a:effectLst/>
                <a:latin typeface="Calibri" panose="020F0502020204030204" pitchFamily="34" charset="0"/>
                <a:ea typeface="Calibri" panose="020F0502020204030204" pitchFamily="34" charset="0"/>
                <a:cs typeface="Calibri" panose="020F0502020204030204" pitchFamily="34" charset="0"/>
              </a:rPr>
              <a:t>(5) </a:t>
            </a:r>
            <a:r>
              <a:rPr lang="en-US" sz="2000" kern="100" dirty="0" err="1">
                <a:effectLst/>
                <a:latin typeface="Calibri" panose="020F0502020204030204" pitchFamily="34" charset="0"/>
                <a:ea typeface="Calibri" panose="020F0502020204030204" pitchFamily="34" charset="0"/>
                <a:cs typeface="Calibri" panose="020F0502020204030204" pitchFamily="34" charset="0"/>
              </a:rPr>
              <a:t>Nền</a:t>
            </a:r>
            <a:r>
              <a:rPr lang="en-US" sz="2000" kern="100" dirty="0">
                <a:effectLst/>
                <a:latin typeface="Calibri" panose="020F0502020204030204" pitchFamily="34" charset="0"/>
                <a:ea typeface="Calibri" panose="020F0502020204030204" pitchFamily="34" charset="0"/>
                <a:cs typeface="Calibri" panose="020F0502020204030204" pitchFamily="34" charset="0"/>
              </a:rPr>
              <a:t> </a:t>
            </a:r>
            <a:r>
              <a:rPr lang="en-US" sz="2000" kern="100" dirty="0" err="1">
                <a:effectLst/>
                <a:latin typeface="Calibri" panose="020F0502020204030204" pitchFamily="34" charset="0"/>
                <a:ea typeface="Calibri" panose="020F0502020204030204" pitchFamily="34" charset="0"/>
                <a:cs typeface="Calibri" panose="020F0502020204030204" pitchFamily="34" charset="0"/>
              </a:rPr>
              <a:t>tảng</a:t>
            </a:r>
            <a:r>
              <a:rPr lang="en-US" sz="2000" kern="100" dirty="0">
                <a:effectLst/>
                <a:latin typeface="Calibri" panose="020F0502020204030204" pitchFamily="34" charset="0"/>
                <a:ea typeface="Calibri" panose="020F0502020204030204" pitchFamily="34" charset="0"/>
                <a:cs typeface="Calibri" panose="020F0502020204030204" pitchFamily="34" charset="0"/>
              </a:rPr>
              <a:t> </a:t>
            </a:r>
            <a:r>
              <a:rPr lang="en-US" sz="2000" kern="100" dirty="0" err="1">
                <a:effectLst/>
                <a:latin typeface="Calibri" panose="020F0502020204030204" pitchFamily="34" charset="0"/>
                <a:ea typeface="Calibri" panose="020F0502020204030204" pitchFamily="34" charset="0"/>
                <a:cs typeface="Calibri" panose="020F0502020204030204" pitchFamily="34" charset="0"/>
              </a:rPr>
              <a:t>cảng</a:t>
            </a:r>
            <a:r>
              <a:rPr lang="en-US" sz="2000" kern="100" dirty="0">
                <a:effectLst/>
                <a:latin typeface="Calibri" panose="020F0502020204030204" pitchFamily="34" charset="0"/>
                <a:ea typeface="Calibri" panose="020F0502020204030204" pitchFamily="34" charset="0"/>
                <a:cs typeface="Calibri" panose="020F0502020204030204" pitchFamily="34" charset="0"/>
              </a:rPr>
              <a:t> </a:t>
            </a:r>
            <a:r>
              <a:rPr lang="en-US" sz="2000" kern="100" dirty="0" err="1">
                <a:effectLst/>
                <a:latin typeface="Calibri" panose="020F0502020204030204" pitchFamily="34" charset="0"/>
                <a:ea typeface="Calibri" panose="020F0502020204030204" pitchFamily="34" charset="0"/>
                <a:cs typeface="Calibri" panose="020F0502020204030204" pitchFamily="34" charset="0"/>
              </a:rPr>
              <a:t>biển</a:t>
            </a:r>
            <a:r>
              <a:rPr lang="en-US" sz="2000" kern="100" dirty="0">
                <a:effectLst/>
                <a:latin typeface="Calibri" panose="020F0502020204030204" pitchFamily="34" charset="0"/>
                <a:ea typeface="Calibri" panose="020F0502020204030204" pitchFamily="34" charset="0"/>
                <a:cs typeface="Calibri" panose="020F0502020204030204" pitchFamily="34" charset="0"/>
              </a:rPr>
              <a:t> </a:t>
            </a:r>
            <a:r>
              <a:rPr lang="en-US" sz="2000" kern="100" dirty="0" err="1">
                <a:effectLst/>
                <a:latin typeface="Calibri" panose="020F0502020204030204" pitchFamily="34" charset="0"/>
                <a:ea typeface="Calibri" panose="020F0502020204030204" pitchFamily="34" charset="0"/>
                <a:cs typeface="Calibri" panose="020F0502020204030204" pitchFamily="34" charset="0"/>
              </a:rPr>
              <a:t>số</a:t>
            </a:r>
            <a:endParaRPr lang="vi-VN" sz="2000" kern="10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14" name="TextBox 13">
            <a:extLst>
              <a:ext uri="{FF2B5EF4-FFF2-40B4-BE49-F238E27FC236}">
                <a16:creationId xmlns:a16="http://schemas.microsoft.com/office/drawing/2014/main" id="{AA80BD77-9C7E-8354-2055-011213579DFF}"/>
              </a:ext>
            </a:extLst>
          </p:cNvPr>
          <p:cNvSpPr txBox="1"/>
          <p:nvPr/>
        </p:nvSpPr>
        <p:spPr>
          <a:xfrm>
            <a:off x="6285901" y="2633652"/>
            <a:ext cx="6096000" cy="3170099"/>
          </a:xfrm>
          <a:prstGeom prst="rect">
            <a:avLst/>
          </a:prstGeom>
          <a:noFill/>
        </p:spPr>
        <p:txBody>
          <a:bodyPr wrap="square">
            <a:spAutoFit/>
          </a:bodyPr>
          <a:lstStyle/>
          <a:p>
            <a:pPr algn="just"/>
            <a:r>
              <a:rPr lang="en-US" sz="2000" kern="100" dirty="0">
                <a:effectLst/>
                <a:latin typeface="Calibri" panose="020F0502020204030204" pitchFamily="34" charset="0"/>
                <a:ea typeface="Calibri" panose="020F0502020204030204" pitchFamily="34" charset="0"/>
                <a:cs typeface="Calibri" panose="020F0502020204030204" pitchFamily="34" charset="0"/>
              </a:rPr>
              <a:t>(6) </a:t>
            </a:r>
            <a:r>
              <a:rPr lang="en-US" sz="2000" kern="100" dirty="0" err="1">
                <a:effectLst/>
                <a:latin typeface="Calibri" panose="020F0502020204030204" pitchFamily="34" charset="0"/>
                <a:ea typeface="Calibri" panose="020F0502020204030204" pitchFamily="34" charset="0"/>
                <a:cs typeface="Calibri" panose="020F0502020204030204" pitchFamily="34" charset="0"/>
              </a:rPr>
              <a:t>Nền</a:t>
            </a:r>
            <a:r>
              <a:rPr lang="en-US" sz="2000" kern="100" dirty="0">
                <a:effectLst/>
                <a:latin typeface="Calibri" panose="020F0502020204030204" pitchFamily="34" charset="0"/>
                <a:ea typeface="Calibri" panose="020F0502020204030204" pitchFamily="34" charset="0"/>
                <a:cs typeface="Calibri" panose="020F0502020204030204" pitchFamily="34" charset="0"/>
              </a:rPr>
              <a:t> </a:t>
            </a:r>
            <a:r>
              <a:rPr lang="en-US" sz="2000" kern="100" dirty="0" err="1">
                <a:effectLst/>
                <a:latin typeface="Calibri" panose="020F0502020204030204" pitchFamily="34" charset="0"/>
                <a:ea typeface="Calibri" panose="020F0502020204030204" pitchFamily="34" charset="0"/>
                <a:cs typeface="Calibri" panose="020F0502020204030204" pitchFamily="34" charset="0"/>
              </a:rPr>
              <a:t>tảng</a:t>
            </a:r>
            <a:r>
              <a:rPr lang="en-US" sz="2000" kern="100" dirty="0">
                <a:effectLst/>
                <a:latin typeface="Calibri" panose="020F0502020204030204" pitchFamily="34" charset="0"/>
                <a:ea typeface="Calibri" panose="020F0502020204030204" pitchFamily="34" charset="0"/>
                <a:cs typeface="Calibri" panose="020F0502020204030204" pitchFamily="34" charset="0"/>
              </a:rPr>
              <a:t> </a:t>
            </a:r>
            <a:r>
              <a:rPr lang="en-US" sz="2000" kern="100" dirty="0" err="1">
                <a:effectLst/>
                <a:latin typeface="Calibri" panose="020F0502020204030204" pitchFamily="34" charset="0"/>
                <a:ea typeface="Calibri" panose="020F0502020204030204" pitchFamily="34" charset="0"/>
                <a:cs typeface="Calibri" panose="020F0502020204030204" pitchFamily="34" charset="0"/>
              </a:rPr>
              <a:t>cửa</a:t>
            </a:r>
            <a:r>
              <a:rPr lang="en-US" sz="2000" kern="100" dirty="0">
                <a:effectLst/>
                <a:latin typeface="Calibri" panose="020F0502020204030204" pitchFamily="34" charset="0"/>
                <a:ea typeface="Calibri" panose="020F0502020204030204" pitchFamily="34" charset="0"/>
                <a:cs typeface="Calibri" panose="020F0502020204030204" pitchFamily="34" charset="0"/>
              </a:rPr>
              <a:t> </a:t>
            </a:r>
            <a:r>
              <a:rPr lang="en-US" sz="2000" kern="100" dirty="0" err="1">
                <a:effectLst/>
                <a:latin typeface="Calibri" panose="020F0502020204030204" pitchFamily="34" charset="0"/>
                <a:ea typeface="Calibri" panose="020F0502020204030204" pitchFamily="34" charset="0"/>
                <a:cs typeface="Calibri" panose="020F0502020204030204" pitchFamily="34" charset="0"/>
              </a:rPr>
              <a:t>khẩu</a:t>
            </a:r>
            <a:r>
              <a:rPr lang="en-US" sz="2000" kern="100" dirty="0">
                <a:effectLst/>
                <a:latin typeface="Calibri" panose="020F0502020204030204" pitchFamily="34" charset="0"/>
                <a:ea typeface="Calibri" panose="020F0502020204030204" pitchFamily="34" charset="0"/>
                <a:cs typeface="Calibri" panose="020F0502020204030204" pitchFamily="34" charset="0"/>
              </a:rPr>
              <a:t> </a:t>
            </a:r>
            <a:r>
              <a:rPr lang="en-US" sz="2000" kern="100" dirty="0" err="1">
                <a:effectLst/>
                <a:latin typeface="Calibri" panose="020F0502020204030204" pitchFamily="34" charset="0"/>
                <a:ea typeface="Calibri" panose="020F0502020204030204" pitchFamily="34" charset="0"/>
                <a:cs typeface="Calibri" panose="020F0502020204030204" pitchFamily="34" charset="0"/>
              </a:rPr>
              <a:t>số</a:t>
            </a:r>
            <a:r>
              <a:rPr lang="en-US" sz="2000" kern="100" dirty="0">
                <a:effectLst/>
                <a:latin typeface="Calibri" panose="020F0502020204030204" pitchFamily="34" charset="0"/>
                <a:ea typeface="Calibri" panose="020F0502020204030204" pitchFamily="34" charset="0"/>
                <a:cs typeface="Calibri" panose="020F0502020204030204" pitchFamily="34" charset="0"/>
              </a:rPr>
              <a:t> </a:t>
            </a:r>
            <a:endParaRPr lang="vi-VN" sz="2000" kern="100" dirty="0">
              <a:effectLst/>
              <a:latin typeface="Calibri" panose="020F0502020204030204" pitchFamily="34" charset="0"/>
              <a:ea typeface="Calibri" panose="020F0502020204030204" pitchFamily="34" charset="0"/>
              <a:cs typeface="Calibri" panose="020F0502020204030204" pitchFamily="34" charset="0"/>
            </a:endParaRPr>
          </a:p>
          <a:p>
            <a:pPr algn="just"/>
            <a:r>
              <a:rPr lang="en-US" sz="2000" kern="100" dirty="0">
                <a:effectLst/>
                <a:latin typeface="Calibri" panose="020F0502020204030204" pitchFamily="34" charset="0"/>
                <a:ea typeface="Calibri" panose="020F0502020204030204" pitchFamily="34" charset="0"/>
                <a:cs typeface="Calibri" panose="020F0502020204030204" pitchFamily="34" charset="0"/>
              </a:rPr>
              <a:t> </a:t>
            </a:r>
            <a:endParaRPr lang="vi-VN" sz="2000" kern="100" dirty="0">
              <a:effectLst/>
              <a:latin typeface="Calibri" panose="020F0502020204030204" pitchFamily="34" charset="0"/>
              <a:ea typeface="Calibri" panose="020F0502020204030204" pitchFamily="34" charset="0"/>
              <a:cs typeface="Calibri" panose="020F0502020204030204" pitchFamily="34" charset="0"/>
            </a:endParaRPr>
          </a:p>
          <a:p>
            <a:pPr algn="just"/>
            <a:r>
              <a:rPr lang="en-US" sz="2000" kern="100" dirty="0">
                <a:effectLst/>
                <a:latin typeface="Calibri" panose="020F0502020204030204" pitchFamily="34" charset="0"/>
                <a:ea typeface="Calibri" panose="020F0502020204030204" pitchFamily="34" charset="0"/>
                <a:cs typeface="Calibri" panose="020F0502020204030204" pitchFamily="34" charset="0"/>
              </a:rPr>
              <a:t>(7) </a:t>
            </a:r>
            <a:r>
              <a:rPr lang="en-US" sz="2000" kern="100" dirty="0" err="1">
                <a:effectLst/>
                <a:latin typeface="Calibri" panose="020F0502020204030204" pitchFamily="34" charset="0"/>
                <a:ea typeface="Calibri" panose="020F0502020204030204" pitchFamily="34" charset="0"/>
                <a:cs typeface="Calibri" panose="020F0502020204030204" pitchFamily="34" charset="0"/>
              </a:rPr>
              <a:t>Nền</a:t>
            </a:r>
            <a:r>
              <a:rPr lang="en-US" sz="2000" kern="100" dirty="0">
                <a:effectLst/>
                <a:latin typeface="Calibri" panose="020F0502020204030204" pitchFamily="34" charset="0"/>
                <a:ea typeface="Calibri" panose="020F0502020204030204" pitchFamily="34" charset="0"/>
                <a:cs typeface="Calibri" panose="020F0502020204030204" pitchFamily="34" charset="0"/>
              </a:rPr>
              <a:t> </a:t>
            </a:r>
            <a:r>
              <a:rPr lang="en-US" sz="2000" kern="100" dirty="0" err="1">
                <a:effectLst/>
                <a:latin typeface="Calibri" panose="020F0502020204030204" pitchFamily="34" charset="0"/>
                <a:ea typeface="Calibri" panose="020F0502020204030204" pitchFamily="34" charset="0"/>
                <a:cs typeface="Calibri" panose="020F0502020204030204" pitchFamily="34" charset="0"/>
              </a:rPr>
              <a:t>tảng</a:t>
            </a:r>
            <a:r>
              <a:rPr lang="en-US" sz="2000" kern="100" dirty="0">
                <a:effectLst/>
                <a:latin typeface="Calibri" panose="020F0502020204030204" pitchFamily="34" charset="0"/>
                <a:ea typeface="Calibri" panose="020F0502020204030204" pitchFamily="34" charset="0"/>
                <a:cs typeface="Calibri" panose="020F0502020204030204" pitchFamily="34" charset="0"/>
              </a:rPr>
              <a:t> </a:t>
            </a:r>
            <a:r>
              <a:rPr lang="en-US" sz="2000" kern="100" dirty="0" err="1">
                <a:effectLst/>
                <a:latin typeface="Calibri" panose="020F0502020204030204" pitchFamily="34" charset="0"/>
                <a:ea typeface="Calibri" panose="020F0502020204030204" pitchFamily="34" charset="0"/>
                <a:cs typeface="Calibri" panose="020F0502020204030204" pitchFamily="34" charset="0"/>
              </a:rPr>
              <a:t>quản</a:t>
            </a:r>
            <a:r>
              <a:rPr lang="en-US" sz="2000" kern="100" dirty="0">
                <a:effectLst/>
                <a:latin typeface="Calibri" panose="020F0502020204030204" pitchFamily="34" charset="0"/>
                <a:ea typeface="Calibri" panose="020F0502020204030204" pitchFamily="34" charset="0"/>
                <a:cs typeface="Calibri" panose="020F0502020204030204" pitchFamily="34" charset="0"/>
              </a:rPr>
              <a:t> </a:t>
            </a:r>
            <a:r>
              <a:rPr lang="en-US" sz="2000" kern="100" dirty="0" err="1">
                <a:effectLst/>
                <a:latin typeface="Calibri" panose="020F0502020204030204" pitchFamily="34" charset="0"/>
                <a:ea typeface="Calibri" panose="020F0502020204030204" pitchFamily="34" charset="0"/>
                <a:cs typeface="Calibri" panose="020F0502020204030204" pitchFamily="34" charset="0"/>
              </a:rPr>
              <a:t>trị</a:t>
            </a:r>
            <a:r>
              <a:rPr lang="en-US" sz="2000" kern="100" dirty="0">
                <a:effectLst/>
                <a:latin typeface="Calibri" panose="020F0502020204030204" pitchFamily="34" charset="0"/>
                <a:ea typeface="Calibri" panose="020F0502020204030204" pitchFamily="34" charset="0"/>
                <a:cs typeface="Calibri" panose="020F0502020204030204" pitchFamily="34" charset="0"/>
              </a:rPr>
              <a:t> </a:t>
            </a:r>
            <a:r>
              <a:rPr lang="en-US" sz="2000" kern="100" dirty="0" err="1">
                <a:effectLst/>
                <a:latin typeface="Calibri" panose="020F0502020204030204" pitchFamily="34" charset="0"/>
                <a:ea typeface="Calibri" panose="020F0502020204030204" pitchFamily="34" charset="0"/>
                <a:cs typeface="Calibri" panose="020F0502020204030204" pitchFamily="34" charset="0"/>
              </a:rPr>
              <a:t>và</a:t>
            </a:r>
            <a:r>
              <a:rPr lang="en-US" sz="2000" kern="100" dirty="0">
                <a:effectLst/>
                <a:latin typeface="Calibri" panose="020F0502020204030204" pitchFamily="34" charset="0"/>
                <a:ea typeface="Calibri" panose="020F0502020204030204" pitchFamily="34" charset="0"/>
                <a:cs typeface="Calibri" panose="020F0502020204030204" pitchFamily="34" charset="0"/>
              </a:rPr>
              <a:t> </a:t>
            </a:r>
            <a:r>
              <a:rPr lang="en-US" sz="2000" kern="100" dirty="0" err="1">
                <a:effectLst/>
                <a:latin typeface="Calibri" panose="020F0502020204030204" pitchFamily="34" charset="0"/>
                <a:ea typeface="Calibri" panose="020F0502020204030204" pitchFamily="34" charset="0"/>
                <a:cs typeface="Calibri" panose="020F0502020204030204" pitchFamily="34" charset="0"/>
              </a:rPr>
              <a:t>kinh</a:t>
            </a:r>
            <a:r>
              <a:rPr lang="en-US" sz="2000" kern="100" dirty="0">
                <a:effectLst/>
                <a:latin typeface="Calibri" panose="020F0502020204030204" pitchFamily="34" charset="0"/>
                <a:ea typeface="Calibri" panose="020F0502020204030204" pitchFamily="34" charset="0"/>
                <a:cs typeface="Calibri" panose="020F0502020204030204" pitchFamily="34" charset="0"/>
              </a:rPr>
              <a:t> </a:t>
            </a:r>
            <a:r>
              <a:rPr lang="en-US" sz="2000" kern="100" dirty="0" err="1">
                <a:effectLst/>
                <a:latin typeface="Calibri" panose="020F0502020204030204" pitchFamily="34" charset="0"/>
                <a:ea typeface="Calibri" panose="020F0502020204030204" pitchFamily="34" charset="0"/>
                <a:cs typeface="Calibri" panose="020F0502020204030204" pitchFamily="34" charset="0"/>
              </a:rPr>
              <a:t>doanh</a:t>
            </a:r>
            <a:r>
              <a:rPr lang="en-US" sz="2000" kern="100" dirty="0">
                <a:effectLst/>
                <a:latin typeface="Calibri" panose="020F0502020204030204" pitchFamily="34" charset="0"/>
                <a:ea typeface="Calibri" panose="020F0502020204030204" pitchFamily="34" charset="0"/>
                <a:cs typeface="Calibri" panose="020F0502020204030204" pitchFamily="34" charset="0"/>
              </a:rPr>
              <a:t> </a:t>
            </a:r>
            <a:r>
              <a:rPr lang="en-US" sz="2000" kern="100" dirty="0" err="1">
                <a:effectLst/>
                <a:latin typeface="Calibri" panose="020F0502020204030204" pitchFamily="34" charset="0"/>
                <a:ea typeface="Calibri" panose="020F0502020204030204" pitchFamily="34" charset="0"/>
                <a:cs typeface="Calibri" panose="020F0502020204030204" pitchFamily="34" charset="0"/>
              </a:rPr>
              <a:t>vận</a:t>
            </a:r>
            <a:r>
              <a:rPr lang="en-US" sz="2000" kern="100" dirty="0">
                <a:effectLst/>
                <a:latin typeface="Calibri" panose="020F0502020204030204" pitchFamily="34" charset="0"/>
                <a:ea typeface="Calibri" panose="020F0502020204030204" pitchFamily="34" charset="0"/>
                <a:cs typeface="Calibri" panose="020F0502020204030204" pitchFamily="34" charset="0"/>
              </a:rPr>
              <a:t> </a:t>
            </a:r>
            <a:r>
              <a:rPr lang="en-US" sz="2000" kern="100" dirty="0" err="1">
                <a:effectLst/>
                <a:latin typeface="Calibri" panose="020F0502020204030204" pitchFamily="34" charset="0"/>
                <a:ea typeface="Calibri" panose="020F0502020204030204" pitchFamily="34" charset="0"/>
                <a:cs typeface="Calibri" panose="020F0502020204030204" pitchFamily="34" charset="0"/>
              </a:rPr>
              <a:t>tải</a:t>
            </a:r>
            <a:r>
              <a:rPr lang="en-US" sz="2000" kern="100" dirty="0">
                <a:effectLst/>
                <a:latin typeface="Calibri" panose="020F0502020204030204" pitchFamily="34" charset="0"/>
                <a:ea typeface="Calibri" panose="020F0502020204030204" pitchFamily="34" charset="0"/>
                <a:cs typeface="Calibri" panose="020F0502020204030204" pitchFamily="34" charset="0"/>
              </a:rPr>
              <a:t> </a:t>
            </a:r>
          </a:p>
          <a:p>
            <a:pPr algn="just"/>
            <a:r>
              <a:rPr lang="en-US" sz="2000" kern="100" dirty="0">
                <a:effectLst/>
                <a:latin typeface="Calibri" panose="020F0502020204030204" pitchFamily="34" charset="0"/>
                <a:ea typeface="Calibri" panose="020F0502020204030204" pitchFamily="34" charset="0"/>
                <a:cs typeface="Calibri" panose="020F0502020204030204" pitchFamily="34" charset="0"/>
              </a:rPr>
              <a:t> </a:t>
            </a:r>
            <a:endParaRPr lang="vi-VN" sz="2000" kern="100" dirty="0">
              <a:effectLst/>
              <a:latin typeface="Calibri" panose="020F0502020204030204" pitchFamily="34" charset="0"/>
              <a:ea typeface="Calibri" panose="020F0502020204030204" pitchFamily="34" charset="0"/>
              <a:cs typeface="Calibri" panose="020F0502020204030204" pitchFamily="34" charset="0"/>
            </a:endParaRPr>
          </a:p>
          <a:p>
            <a:pPr algn="just"/>
            <a:r>
              <a:rPr lang="en-US" sz="2000" kern="100" dirty="0">
                <a:effectLst/>
                <a:latin typeface="Calibri" panose="020F0502020204030204" pitchFamily="34" charset="0"/>
                <a:ea typeface="Calibri" panose="020F0502020204030204" pitchFamily="34" charset="0"/>
                <a:cs typeface="Calibri" panose="020F0502020204030204" pitchFamily="34" charset="0"/>
              </a:rPr>
              <a:t>(8) </a:t>
            </a:r>
            <a:r>
              <a:rPr lang="en-US" sz="2000" kern="100" dirty="0" err="1">
                <a:effectLst/>
                <a:latin typeface="Calibri" panose="020F0502020204030204" pitchFamily="34" charset="0"/>
                <a:ea typeface="Calibri" panose="020F0502020204030204" pitchFamily="34" charset="0"/>
                <a:cs typeface="Calibri" panose="020F0502020204030204" pitchFamily="34" charset="0"/>
              </a:rPr>
              <a:t>Nền</a:t>
            </a:r>
            <a:r>
              <a:rPr lang="en-US" sz="2000" kern="100" dirty="0">
                <a:effectLst/>
                <a:latin typeface="Calibri" panose="020F0502020204030204" pitchFamily="34" charset="0"/>
                <a:ea typeface="Calibri" panose="020F0502020204030204" pitchFamily="34" charset="0"/>
                <a:cs typeface="Calibri" panose="020F0502020204030204" pitchFamily="34" charset="0"/>
              </a:rPr>
              <a:t> </a:t>
            </a:r>
            <a:r>
              <a:rPr lang="en-US" sz="2000" kern="100" dirty="0" err="1">
                <a:effectLst/>
                <a:latin typeface="Calibri" panose="020F0502020204030204" pitchFamily="34" charset="0"/>
                <a:ea typeface="Calibri" panose="020F0502020204030204" pitchFamily="34" charset="0"/>
                <a:cs typeface="Calibri" panose="020F0502020204030204" pitchFamily="34" charset="0"/>
              </a:rPr>
              <a:t>tảng</a:t>
            </a:r>
            <a:r>
              <a:rPr lang="en-US" sz="2000" kern="100" dirty="0">
                <a:effectLst/>
                <a:latin typeface="Calibri" panose="020F0502020204030204" pitchFamily="34" charset="0"/>
                <a:ea typeface="Calibri" panose="020F0502020204030204" pitchFamily="34" charset="0"/>
                <a:cs typeface="Calibri" panose="020F0502020204030204" pitchFamily="34" charset="0"/>
              </a:rPr>
              <a:t> </a:t>
            </a:r>
            <a:r>
              <a:rPr lang="en-US" sz="2000" kern="100" dirty="0" err="1">
                <a:effectLst/>
                <a:latin typeface="Calibri" panose="020F0502020204030204" pitchFamily="34" charset="0"/>
                <a:ea typeface="Calibri" panose="020F0502020204030204" pitchFamily="34" charset="0"/>
                <a:cs typeface="Calibri" panose="020F0502020204030204" pitchFamily="34" charset="0"/>
              </a:rPr>
              <a:t>giao</a:t>
            </a:r>
            <a:r>
              <a:rPr lang="en-US" sz="2000" kern="100" dirty="0">
                <a:effectLst/>
                <a:latin typeface="Calibri" panose="020F0502020204030204" pitchFamily="34" charset="0"/>
                <a:ea typeface="Calibri" panose="020F0502020204030204" pitchFamily="34" charset="0"/>
                <a:cs typeface="Calibri" panose="020F0502020204030204" pitchFamily="34" charset="0"/>
              </a:rPr>
              <a:t> </a:t>
            </a:r>
            <a:r>
              <a:rPr lang="en-US" sz="2000" kern="100" dirty="0" err="1">
                <a:effectLst/>
                <a:latin typeface="Calibri" panose="020F0502020204030204" pitchFamily="34" charset="0"/>
                <a:ea typeface="Calibri" panose="020F0502020204030204" pitchFamily="34" charset="0"/>
                <a:cs typeface="Calibri" panose="020F0502020204030204" pitchFamily="34" charset="0"/>
              </a:rPr>
              <a:t>hàng</a:t>
            </a:r>
            <a:r>
              <a:rPr lang="en-US" sz="2000" kern="100" dirty="0">
                <a:effectLst/>
                <a:latin typeface="Calibri" panose="020F0502020204030204" pitchFamily="34" charset="0"/>
                <a:ea typeface="Calibri" panose="020F0502020204030204" pitchFamily="34" charset="0"/>
                <a:cs typeface="Calibri" panose="020F0502020204030204" pitchFamily="34" charset="0"/>
              </a:rPr>
              <a:t> </a:t>
            </a:r>
            <a:r>
              <a:rPr lang="en-US" sz="2000" kern="100" dirty="0" err="1">
                <a:effectLst/>
                <a:latin typeface="Calibri" panose="020F0502020204030204" pitchFamily="34" charset="0"/>
                <a:ea typeface="Calibri" panose="020F0502020204030204" pitchFamily="34" charset="0"/>
                <a:cs typeface="Calibri" panose="020F0502020204030204" pitchFamily="34" charset="0"/>
              </a:rPr>
              <a:t>chặng</a:t>
            </a:r>
            <a:r>
              <a:rPr lang="en-US" sz="2000" kern="100" dirty="0">
                <a:effectLst/>
                <a:latin typeface="Calibri" panose="020F0502020204030204" pitchFamily="34" charset="0"/>
                <a:ea typeface="Calibri" panose="020F0502020204030204" pitchFamily="34" charset="0"/>
                <a:cs typeface="Calibri" panose="020F0502020204030204" pitchFamily="34" charset="0"/>
              </a:rPr>
              <a:t> </a:t>
            </a:r>
            <a:r>
              <a:rPr lang="en-US" sz="2000" kern="100" dirty="0" err="1">
                <a:effectLst/>
                <a:latin typeface="Calibri" panose="020F0502020204030204" pitchFamily="34" charset="0"/>
                <a:ea typeface="Calibri" panose="020F0502020204030204" pitchFamily="34" charset="0"/>
                <a:cs typeface="Calibri" panose="020F0502020204030204" pitchFamily="34" charset="0"/>
              </a:rPr>
              <a:t>cuối</a:t>
            </a:r>
            <a:r>
              <a:rPr lang="en-US" sz="2000" kern="100" dirty="0">
                <a:effectLst/>
                <a:latin typeface="Calibri" panose="020F0502020204030204" pitchFamily="34" charset="0"/>
                <a:ea typeface="Calibri" panose="020F0502020204030204" pitchFamily="34" charset="0"/>
                <a:cs typeface="Calibri" panose="020F0502020204030204" pitchFamily="34" charset="0"/>
              </a:rPr>
              <a:t> (last miles) </a:t>
            </a:r>
          </a:p>
          <a:p>
            <a:pPr algn="just"/>
            <a:r>
              <a:rPr lang="en-US" sz="2000" kern="100" dirty="0">
                <a:effectLst/>
                <a:latin typeface="Calibri" panose="020F0502020204030204" pitchFamily="34" charset="0"/>
                <a:ea typeface="Calibri" panose="020F0502020204030204" pitchFamily="34" charset="0"/>
                <a:cs typeface="Calibri" panose="020F0502020204030204" pitchFamily="34" charset="0"/>
              </a:rPr>
              <a:t> </a:t>
            </a:r>
            <a:endParaRPr lang="vi-VN" sz="2000" kern="100" dirty="0">
              <a:effectLst/>
              <a:latin typeface="Calibri" panose="020F0502020204030204" pitchFamily="34" charset="0"/>
              <a:ea typeface="Calibri" panose="020F0502020204030204" pitchFamily="34" charset="0"/>
              <a:cs typeface="Calibri" panose="020F0502020204030204" pitchFamily="34" charset="0"/>
            </a:endParaRPr>
          </a:p>
          <a:p>
            <a:pPr algn="just"/>
            <a:r>
              <a:rPr lang="en-US" sz="2000" kern="100" dirty="0">
                <a:effectLst/>
                <a:latin typeface="Calibri" panose="020F0502020204030204" pitchFamily="34" charset="0"/>
                <a:ea typeface="Calibri" panose="020F0502020204030204" pitchFamily="34" charset="0"/>
                <a:cs typeface="Calibri" panose="020F0502020204030204" pitchFamily="34" charset="0"/>
              </a:rPr>
              <a:t>(9) </a:t>
            </a:r>
            <a:r>
              <a:rPr lang="en-US" sz="2000" kern="100" dirty="0" err="1">
                <a:effectLst/>
                <a:latin typeface="Calibri" panose="020F0502020204030204" pitchFamily="34" charset="0"/>
                <a:ea typeface="Calibri" panose="020F0502020204030204" pitchFamily="34" charset="0"/>
                <a:cs typeface="Calibri" panose="020F0502020204030204" pitchFamily="34" charset="0"/>
              </a:rPr>
              <a:t>Nền</a:t>
            </a:r>
            <a:r>
              <a:rPr lang="en-US" sz="2000" kern="100" dirty="0">
                <a:effectLst/>
                <a:latin typeface="Calibri" panose="020F0502020204030204" pitchFamily="34" charset="0"/>
                <a:ea typeface="Calibri" panose="020F0502020204030204" pitchFamily="34" charset="0"/>
                <a:cs typeface="Calibri" panose="020F0502020204030204" pitchFamily="34" charset="0"/>
              </a:rPr>
              <a:t> </a:t>
            </a:r>
            <a:r>
              <a:rPr lang="en-US" sz="2000" kern="100" dirty="0" err="1">
                <a:effectLst/>
                <a:latin typeface="Calibri" panose="020F0502020204030204" pitchFamily="34" charset="0"/>
                <a:ea typeface="Calibri" panose="020F0502020204030204" pitchFamily="34" charset="0"/>
                <a:cs typeface="Calibri" panose="020F0502020204030204" pitchFamily="34" charset="0"/>
              </a:rPr>
              <a:t>tảng</a:t>
            </a:r>
            <a:r>
              <a:rPr lang="en-US" sz="2000" kern="100" dirty="0">
                <a:effectLst/>
                <a:latin typeface="Calibri" panose="020F0502020204030204" pitchFamily="34" charset="0"/>
                <a:ea typeface="Calibri" panose="020F0502020204030204" pitchFamily="34" charset="0"/>
                <a:cs typeface="Calibri" panose="020F0502020204030204" pitchFamily="34" charset="0"/>
              </a:rPr>
              <a:t> </a:t>
            </a:r>
            <a:r>
              <a:rPr lang="en-US" sz="2000" kern="100" dirty="0" err="1">
                <a:effectLst/>
                <a:latin typeface="Calibri" panose="020F0502020204030204" pitchFamily="34" charset="0"/>
                <a:ea typeface="Calibri" panose="020F0502020204030204" pitchFamily="34" charset="0"/>
                <a:cs typeface="Calibri" panose="020F0502020204030204" pitchFamily="34" charset="0"/>
              </a:rPr>
              <a:t>bản</a:t>
            </a:r>
            <a:r>
              <a:rPr lang="en-US" sz="2000" kern="100" dirty="0">
                <a:effectLst/>
                <a:latin typeface="Calibri" panose="020F0502020204030204" pitchFamily="34" charset="0"/>
                <a:ea typeface="Calibri" panose="020F0502020204030204" pitchFamily="34" charset="0"/>
                <a:cs typeface="Calibri" panose="020F0502020204030204" pitchFamily="34" charset="0"/>
              </a:rPr>
              <a:t> </a:t>
            </a:r>
            <a:r>
              <a:rPr lang="en-US" sz="2000" kern="100" dirty="0" err="1">
                <a:effectLst/>
                <a:latin typeface="Calibri" panose="020F0502020204030204" pitchFamily="34" charset="0"/>
                <a:ea typeface="Calibri" panose="020F0502020204030204" pitchFamily="34" charset="0"/>
                <a:cs typeface="Calibri" panose="020F0502020204030204" pitchFamily="34" charset="0"/>
              </a:rPr>
              <a:t>đồ</a:t>
            </a:r>
            <a:r>
              <a:rPr lang="en-US" sz="2000" kern="100" dirty="0">
                <a:effectLst/>
                <a:latin typeface="Calibri" panose="020F0502020204030204" pitchFamily="34" charset="0"/>
                <a:ea typeface="Calibri" panose="020F0502020204030204" pitchFamily="34" charset="0"/>
                <a:cs typeface="Calibri" panose="020F0502020204030204" pitchFamily="34" charset="0"/>
              </a:rPr>
              <a:t> </a:t>
            </a:r>
            <a:r>
              <a:rPr lang="en-US" sz="2000" kern="100" dirty="0" err="1">
                <a:effectLst/>
                <a:latin typeface="Calibri" panose="020F0502020204030204" pitchFamily="34" charset="0"/>
                <a:ea typeface="Calibri" panose="020F0502020204030204" pitchFamily="34" charset="0"/>
                <a:cs typeface="Calibri" panose="020F0502020204030204" pitchFamily="34" charset="0"/>
              </a:rPr>
              <a:t>số</a:t>
            </a:r>
            <a:endParaRPr lang="vi-VN" sz="2000" kern="100" dirty="0">
              <a:effectLst/>
              <a:latin typeface="Calibri" panose="020F0502020204030204" pitchFamily="34" charset="0"/>
              <a:ea typeface="Calibri" panose="020F0502020204030204" pitchFamily="34" charset="0"/>
              <a:cs typeface="Calibri" panose="020F0502020204030204" pitchFamily="34" charset="0"/>
            </a:endParaRPr>
          </a:p>
          <a:p>
            <a:pPr algn="just"/>
            <a:r>
              <a:rPr lang="en-US" sz="2000" kern="100" dirty="0">
                <a:effectLst/>
                <a:latin typeface="Calibri" panose="020F0502020204030204" pitchFamily="34" charset="0"/>
                <a:ea typeface="Calibri" panose="020F0502020204030204" pitchFamily="34" charset="0"/>
                <a:cs typeface="Calibri" panose="020F0502020204030204" pitchFamily="34" charset="0"/>
              </a:rPr>
              <a:t> </a:t>
            </a:r>
            <a:endParaRPr lang="vi-VN" sz="2000" kern="100" dirty="0">
              <a:effectLst/>
              <a:latin typeface="Calibri" panose="020F0502020204030204" pitchFamily="34" charset="0"/>
              <a:ea typeface="Calibri" panose="020F0502020204030204" pitchFamily="34" charset="0"/>
              <a:cs typeface="Calibri" panose="020F0502020204030204" pitchFamily="34" charset="0"/>
            </a:endParaRPr>
          </a:p>
          <a:p>
            <a:pPr algn="just"/>
            <a:r>
              <a:rPr lang="en-US" sz="2000" kern="100" dirty="0">
                <a:effectLst/>
                <a:latin typeface="Calibri" panose="020F0502020204030204" pitchFamily="34" charset="0"/>
                <a:ea typeface="Calibri" panose="020F0502020204030204" pitchFamily="34" charset="0"/>
                <a:cs typeface="Calibri" panose="020F0502020204030204" pitchFamily="34" charset="0"/>
              </a:rPr>
              <a:t>(10) </a:t>
            </a:r>
            <a:r>
              <a:rPr lang="en-US" sz="2000" kern="100" dirty="0" err="1">
                <a:effectLst/>
                <a:latin typeface="Calibri" panose="020F0502020204030204" pitchFamily="34" charset="0"/>
                <a:ea typeface="Calibri" panose="020F0502020204030204" pitchFamily="34" charset="0"/>
                <a:cs typeface="Calibri" panose="020F0502020204030204" pitchFamily="34" charset="0"/>
              </a:rPr>
              <a:t>Nền</a:t>
            </a:r>
            <a:r>
              <a:rPr lang="en-US" sz="2000" kern="100" dirty="0">
                <a:effectLst/>
                <a:latin typeface="Calibri" panose="020F0502020204030204" pitchFamily="34" charset="0"/>
                <a:ea typeface="Calibri" panose="020F0502020204030204" pitchFamily="34" charset="0"/>
                <a:cs typeface="Calibri" panose="020F0502020204030204" pitchFamily="34" charset="0"/>
              </a:rPr>
              <a:t> </a:t>
            </a:r>
            <a:r>
              <a:rPr lang="en-US" sz="2000" kern="100" dirty="0" err="1">
                <a:effectLst/>
                <a:latin typeface="Calibri" panose="020F0502020204030204" pitchFamily="34" charset="0"/>
                <a:ea typeface="Calibri" panose="020F0502020204030204" pitchFamily="34" charset="0"/>
                <a:cs typeface="Calibri" panose="020F0502020204030204" pitchFamily="34" charset="0"/>
              </a:rPr>
              <a:t>tảng</a:t>
            </a:r>
            <a:r>
              <a:rPr lang="en-US" sz="2000" kern="100" dirty="0">
                <a:effectLst/>
                <a:latin typeface="Calibri" panose="020F0502020204030204" pitchFamily="34" charset="0"/>
                <a:ea typeface="Calibri" panose="020F0502020204030204" pitchFamily="34" charset="0"/>
                <a:cs typeface="Calibri" panose="020F0502020204030204" pitchFamily="34" charset="0"/>
              </a:rPr>
              <a:t> </a:t>
            </a:r>
            <a:r>
              <a:rPr lang="en-US" sz="2000" kern="100" dirty="0" err="1">
                <a:effectLst/>
                <a:latin typeface="Calibri" panose="020F0502020204030204" pitchFamily="34" charset="0"/>
                <a:ea typeface="Calibri" panose="020F0502020204030204" pitchFamily="34" charset="0"/>
                <a:cs typeface="Calibri" panose="020F0502020204030204" pitchFamily="34" charset="0"/>
              </a:rPr>
              <a:t>chuyển</a:t>
            </a:r>
            <a:r>
              <a:rPr lang="en-US" sz="2000" kern="100" dirty="0">
                <a:effectLst/>
                <a:latin typeface="Calibri" panose="020F0502020204030204" pitchFamily="34" charset="0"/>
                <a:ea typeface="Calibri" panose="020F0502020204030204" pitchFamily="34" charset="0"/>
                <a:cs typeface="Calibri" panose="020F0502020204030204" pitchFamily="34" charset="0"/>
              </a:rPr>
              <a:t> </a:t>
            </a:r>
            <a:r>
              <a:rPr lang="en-US" sz="2000" kern="100" dirty="0" err="1">
                <a:effectLst/>
                <a:latin typeface="Calibri" panose="020F0502020204030204" pitchFamily="34" charset="0"/>
                <a:ea typeface="Calibri" panose="020F0502020204030204" pitchFamily="34" charset="0"/>
                <a:cs typeface="Calibri" panose="020F0502020204030204" pitchFamily="34" charset="0"/>
              </a:rPr>
              <a:t>đổi</a:t>
            </a:r>
            <a:r>
              <a:rPr lang="en-US" sz="2000" kern="100" dirty="0">
                <a:effectLst/>
                <a:latin typeface="Calibri" panose="020F0502020204030204" pitchFamily="34" charset="0"/>
                <a:ea typeface="Calibri" panose="020F0502020204030204" pitchFamily="34" charset="0"/>
                <a:cs typeface="Calibri" panose="020F0502020204030204" pitchFamily="34" charset="0"/>
              </a:rPr>
              <a:t> </a:t>
            </a:r>
            <a:r>
              <a:rPr lang="en-US" sz="2000" kern="100" dirty="0" err="1">
                <a:effectLst/>
                <a:latin typeface="Calibri" panose="020F0502020204030204" pitchFamily="34" charset="0"/>
                <a:ea typeface="Calibri" panose="020F0502020204030204" pitchFamily="34" charset="0"/>
                <a:cs typeface="Calibri" panose="020F0502020204030204" pitchFamily="34" charset="0"/>
              </a:rPr>
              <a:t>số</a:t>
            </a:r>
            <a:r>
              <a:rPr lang="en-US" sz="2000" kern="100" dirty="0">
                <a:effectLst/>
                <a:latin typeface="Calibri" panose="020F0502020204030204" pitchFamily="34" charset="0"/>
                <a:ea typeface="Calibri" panose="020F0502020204030204" pitchFamily="34" charset="0"/>
                <a:cs typeface="Calibri" panose="020F0502020204030204" pitchFamily="34" charset="0"/>
              </a:rPr>
              <a:t> </a:t>
            </a:r>
            <a:r>
              <a:rPr lang="en-US" sz="2000" kern="100" dirty="0" err="1">
                <a:effectLst/>
                <a:latin typeface="Calibri" panose="020F0502020204030204" pitchFamily="34" charset="0"/>
                <a:ea typeface="Calibri" panose="020F0502020204030204" pitchFamily="34" charset="0"/>
                <a:cs typeface="Calibri" panose="020F0502020204030204" pitchFamily="34" charset="0"/>
              </a:rPr>
              <a:t>xưởng</a:t>
            </a:r>
            <a:r>
              <a:rPr lang="en-US" sz="2000" kern="100" dirty="0">
                <a:effectLst/>
                <a:latin typeface="Calibri" panose="020F0502020204030204" pitchFamily="34" charset="0"/>
                <a:ea typeface="Calibri" panose="020F0502020204030204" pitchFamily="34" charset="0"/>
                <a:cs typeface="Calibri" panose="020F0502020204030204" pitchFamily="34" charset="0"/>
              </a:rPr>
              <a:t> may</a:t>
            </a:r>
            <a:endParaRPr lang="vi-VN" sz="2000" kern="100" dirty="0">
              <a:effectLst/>
              <a:latin typeface="Calibri" panose="020F0502020204030204" pitchFamily="34" charset="0"/>
              <a:ea typeface="Calibri" panose="020F0502020204030204" pitchFamily="34" charset="0"/>
              <a:cs typeface="Calibri" panose="020F0502020204030204" pitchFamily="34" charset="0"/>
            </a:endParaRPr>
          </a:p>
          <a:p>
            <a:pPr algn="just"/>
            <a:r>
              <a:rPr lang="vi-VN" sz="2000" kern="100" dirty="0">
                <a:effectLst/>
                <a:latin typeface="Calibri" panose="020F0502020204030204" pitchFamily="34" charset="0"/>
                <a:ea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10151168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任意多边形 25">
            <a:extLst>
              <a:ext uri="{FF2B5EF4-FFF2-40B4-BE49-F238E27FC236}">
                <a16:creationId xmlns:a16="http://schemas.microsoft.com/office/drawing/2014/main" id="{5BDEE93E-0888-5434-79A1-C8E2FD5CE399}"/>
              </a:ext>
            </a:extLst>
          </p:cNvPr>
          <p:cNvSpPr/>
          <p:nvPr/>
        </p:nvSpPr>
        <p:spPr>
          <a:xfrm rot="10800000">
            <a:off x="0" y="1358763"/>
            <a:ext cx="12192000" cy="3483979"/>
          </a:xfrm>
          <a:custGeom>
            <a:avLst/>
            <a:gdLst>
              <a:gd name="connsiteX0" fmla="*/ 4524058 w 12192000"/>
              <a:gd name="connsiteY0" fmla="*/ 0 h 3483979"/>
              <a:gd name="connsiteX1" fmla="*/ 12192000 w 12192000"/>
              <a:gd name="connsiteY1" fmla="*/ 0 h 3483979"/>
              <a:gd name="connsiteX2" fmla="*/ 12192000 w 12192000"/>
              <a:gd name="connsiteY2" fmla="*/ 3483979 h 3483979"/>
              <a:gd name="connsiteX3" fmla="*/ 4524057 w 12192000"/>
              <a:gd name="connsiteY3" fmla="*/ 3483979 h 3483979"/>
              <a:gd name="connsiteX4" fmla="*/ 4594651 w 12192000"/>
              <a:gd name="connsiteY4" fmla="*/ 3419819 h 3483979"/>
              <a:gd name="connsiteX5" fmla="*/ 5289631 w 12192000"/>
              <a:gd name="connsiteY5" fmla="*/ 1741989 h 3483979"/>
              <a:gd name="connsiteX6" fmla="*/ 4594651 w 12192000"/>
              <a:gd name="connsiteY6" fmla="*/ 64159 h 3483979"/>
              <a:gd name="connsiteX7" fmla="*/ 0 w 12192000"/>
              <a:gd name="connsiteY7" fmla="*/ 0 h 3483979"/>
              <a:gd name="connsiteX8" fmla="*/ 1309583 w 12192000"/>
              <a:gd name="connsiteY8" fmla="*/ 0 h 3483979"/>
              <a:gd name="connsiteX9" fmla="*/ 1238990 w 12192000"/>
              <a:gd name="connsiteY9" fmla="*/ 64159 h 3483979"/>
              <a:gd name="connsiteX10" fmla="*/ 544010 w 12192000"/>
              <a:gd name="connsiteY10" fmla="*/ 1741989 h 3483979"/>
              <a:gd name="connsiteX11" fmla="*/ 1238990 w 12192000"/>
              <a:gd name="connsiteY11" fmla="*/ 3419819 h 3483979"/>
              <a:gd name="connsiteX12" fmla="*/ 1309584 w 12192000"/>
              <a:gd name="connsiteY12" fmla="*/ 3483979 h 3483979"/>
              <a:gd name="connsiteX13" fmla="*/ 0 w 12192000"/>
              <a:gd name="connsiteY13" fmla="*/ 3483979 h 3483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2000" h="3483979">
                <a:moveTo>
                  <a:pt x="4524058" y="0"/>
                </a:moveTo>
                <a:lnTo>
                  <a:pt x="12192000" y="0"/>
                </a:lnTo>
                <a:lnTo>
                  <a:pt x="12192000" y="3483979"/>
                </a:lnTo>
                <a:lnTo>
                  <a:pt x="4524057" y="3483979"/>
                </a:lnTo>
                <a:lnTo>
                  <a:pt x="4594651" y="3419819"/>
                </a:lnTo>
                <a:cubicBezTo>
                  <a:pt x="5024045" y="2990425"/>
                  <a:pt x="5289631" y="2397223"/>
                  <a:pt x="5289631" y="1741989"/>
                </a:cubicBezTo>
                <a:cubicBezTo>
                  <a:pt x="5289631" y="1086756"/>
                  <a:pt x="5024045" y="493553"/>
                  <a:pt x="4594651" y="64159"/>
                </a:cubicBezTo>
                <a:close/>
                <a:moveTo>
                  <a:pt x="0" y="0"/>
                </a:moveTo>
                <a:lnTo>
                  <a:pt x="1309583" y="0"/>
                </a:lnTo>
                <a:lnTo>
                  <a:pt x="1238990" y="64159"/>
                </a:lnTo>
                <a:cubicBezTo>
                  <a:pt x="809596" y="493553"/>
                  <a:pt x="544010" y="1086756"/>
                  <a:pt x="544010" y="1741989"/>
                </a:cubicBezTo>
                <a:cubicBezTo>
                  <a:pt x="544010" y="2397223"/>
                  <a:pt x="809596" y="2990425"/>
                  <a:pt x="1238990" y="3419819"/>
                </a:cubicBezTo>
                <a:lnTo>
                  <a:pt x="1309584" y="3483979"/>
                </a:lnTo>
                <a:lnTo>
                  <a:pt x="0" y="3483979"/>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w Cen MT" panose="020B0602020104020603"/>
              <a:ea typeface="华文仿宋" panose="02010600040101010101" pitchFamily="2" charset="-122"/>
              <a:cs typeface="+mn-ea"/>
              <a:sym typeface="+mn-lt"/>
            </a:endParaRPr>
          </a:p>
        </p:txBody>
      </p:sp>
      <p:sp>
        <p:nvSpPr>
          <p:cNvPr id="2" name="TextBox 1">
            <a:extLst>
              <a:ext uri="{FF2B5EF4-FFF2-40B4-BE49-F238E27FC236}">
                <a16:creationId xmlns:a16="http://schemas.microsoft.com/office/drawing/2014/main" id="{53A11E51-4600-5121-BCF9-225DA68B8D5D}"/>
              </a:ext>
            </a:extLst>
          </p:cNvPr>
          <p:cNvSpPr txBox="1"/>
          <p:nvPr/>
        </p:nvSpPr>
        <p:spPr>
          <a:xfrm>
            <a:off x="365940" y="2053414"/>
            <a:ext cx="6348789" cy="2094676"/>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3000" b="1" i="0" u="none" strike="noStrike" kern="1200" cap="none" spc="0" normalizeH="0" baseline="0" noProof="0" dirty="0">
                <a:ln>
                  <a:noFill/>
                </a:ln>
                <a:solidFill>
                  <a:prstClr val="white"/>
                </a:solidFill>
                <a:effectLst/>
                <a:uLnTx/>
                <a:uFillTx/>
                <a:latin typeface="Montserrat" panose="00000500000000000000" pitchFamily="2" charset="0"/>
                <a:ea typeface="+mn-ea"/>
                <a:cs typeface="Trebuchet MS"/>
              </a:rPr>
              <a:t>CÁC CHÍNH SÁCH HỖ TRỢ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3000" b="1" i="0" u="none" strike="noStrike" kern="1200" cap="none" spc="0" normalizeH="0" baseline="0" noProof="0" dirty="0">
                <a:ln>
                  <a:noFill/>
                </a:ln>
                <a:solidFill>
                  <a:prstClr val="white"/>
                </a:solidFill>
                <a:effectLst/>
                <a:uLnTx/>
                <a:uFillTx/>
                <a:latin typeface="Montserrat" panose="00000500000000000000" pitchFamily="2" charset="0"/>
                <a:ea typeface="+mn-ea"/>
                <a:cs typeface="Trebuchet MS"/>
              </a:rPr>
              <a:t>VÀ THÚC ĐẨY CHUYỂN ĐỔI SỐ DOANH NGHIỆP CẦN THƠ</a:t>
            </a:r>
            <a:endParaRPr kumimoji="0" lang="en-US" sz="30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sp>
        <p:nvSpPr>
          <p:cNvPr id="8" name="Rectangle 7">
            <a:extLst>
              <a:ext uri="{FF2B5EF4-FFF2-40B4-BE49-F238E27FC236}">
                <a16:creationId xmlns:a16="http://schemas.microsoft.com/office/drawing/2014/main" id="{CE54129D-01A9-D98B-1891-FDA8F3101B22}"/>
              </a:ext>
            </a:extLst>
          </p:cNvPr>
          <p:cNvSpPr/>
          <p:nvPr/>
        </p:nvSpPr>
        <p:spPr>
          <a:xfrm>
            <a:off x="8112442" y="2559371"/>
            <a:ext cx="2377574"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ahoma" panose="020B0604030504040204" pitchFamily="34" charset="0"/>
                <a:ea typeface="+mn-ea"/>
                <a:cs typeface="+mn-cs"/>
              </a:rPr>
              <a:t>Phần 2</a:t>
            </a:r>
            <a:endParaRPr kumimoji="0" lang="en-US" sz="5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w Cen MT" panose="020B0602020104020603"/>
              <a:ea typeface="+mn-ea"/>
              <a:cs typeface="+mn-cs"/>
            </a:endParaRPr>
          </a:p>
        </p:txBody>
      </p:sp>
    </p:spTree>
    <p:extLst>
      <p:ext uri="{BB962C8B-B14F-4D97-AF65-F5344CB8AC3E}">
        <p14:creationId xmlns:p14="http://schemas.microsoft.com/office/powerpoint/2010/main" val="25693408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2705;p48">
            <a:extLst>
              <a:ext uri="{FF2B5EF4-FFF2-40B4-BE49-F238E27FC236}">
                <a16:creationId xmlns:a16="http://schemas.microsoft.com/office/drawing/2014/main" id="{259B98D8-17EC-FD46-B91D-89CE11923EE4}"/>
              </a:ext>
            </a:extLst>
          </p:cNvPr>
          <p:cNvPicPr preferRelativeResize="0"/>
          <p:nvPr/>
        </p:nvPicPr>
        <p:blipFill>
          <a:blip r:embed="rId2" cstate="print">
            <a:extLst>
              <a:ext uri="{28A0092B-C50C-407E-A947-70E740481C1C}">
                <a14:useLocalDpi xmlns:a14="http://schemas.microsoft.com/office/drawing/2010/main" val="0"/>
              </a:ext>
            </a:extLst>
          </a:blip>
          <a:stretch>
            <a:fillRect/>
          </a:stretch>
        </p:blipFill>
        <p:spPr>
          <a:xfrm>
            <a:off x="5483391" y="3186253"/>
            <a:ext cx="1194099" cy="1215615"/>
          </a:xfrm>
          <a:prstGeom prst="ellipse">
            <a:avLst/>
          </a:prstGeom>
          <a:noFill/>
          <a:ln>
            <a:noFill/>
          </a:ln>
        </p:spPr>
      </p:pic>
      <p:sp>
        <p:nvSpPr>
          <p:cNvPr id="5" name="TextBox 4">
            <a:extLst>
              <a:ext uri="{FF2B5EF4-FFF2-40B4-BE49-F238E27FC236}">
                <a16:creationId xmlns:a16="http://schemas.microsoft.com/office/drawing/2014/main" id="{D7D09956-1507-811B-EB21-D0D8FB6EB2F8}"/>
              </a:ext>
            </a:extLst>
          </p:cNvPr>
          <p:cNvSpPr txBox="1"/>
          <p:nvPr/>
        </p:nvSpPr>
        <p:spPr>
          <a:xfrm>
            <a:off x="4915350" y="4367815"/>
            <a:ext cx="2330183"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4472C4">
                    <a:lumMod val="75000"/>
                  </a:srgbClr>
                </a:solidFill>
                <a:effectLst/>
                <a:uLnTx/>
                <a:uFillTx/>
                <a:latin typeface="Arial" panose="020B0604020202020204" pitchFamily="34" charset="0"/>
                <a:ea typeface="+mn-ea"/>
                <a:cs typeface="Arial" panose="020B0604020202020204" pitchFamily="34" charset="0"/>
              </a:rPr>
              <a:t>dx.mic.gov.vn</a:t>
            </a:r>
            <a:endParaRPr kumimoji="0" lang="en-US" sz="1800" b="0" i="0" u="none" strike="noStrike" kern="1200" cap="none" spc="0" normalizeH="0" baseline="0" noProof="0" dirty="0">
              <a:ln>
                <a:noFill/>
              </a:ln>
              <a:solidFill>
                <a:srgbClr val="4472C4">
                  <a:lumMod val="75000"/>
                </a:srgbClr>
              </a:solidFill>
              <a:effectLst/>
              <a:uLnTx/>
              <a:uFillTx/>
              <a:latin typeface="Arial" panose="020B0604020202020204" pitchFamily="34" charset="0"/>
              <a:ea typeface="+mn-ea"/>
              <a:cs typeface="Arial" panose="020B0604020202020204" pitchFamily="34" charset="0"/>
            </a:endParaRPr>
          </a:p>
        </p:txBody>
      </p:sp>
      <p:pic>
        <p:nvPicPr>
          <p:cNvPr id="6" name="Picture 2" descr="https://t63.mic.gov.vn/uploads/logo.png">
            <a:extLst>
              <a:ext uri="{FF2B5EF4-FFF2-40B4-BE49-F238E27FC236}">
                <a16:creationId xmlns:a16="http://schemas.microsoft.com/office/drawing/2014/main" id="{394A35E4-079C-7802-1C6C-6BBF38ACBE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6820" y="3225738"/>
            <a:ext cx="1047751" cy="104775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ABDEC254-3288-D1E5-ABC7-5F6F8B7792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45926" y="4912823"/>
            <a:ext cx="1043885" cy="786680"/>
          </a:xfrm>
          <a:prstGeom prst="rect">
            <a:avLst/>
          </a:prstGeom>
        </p:spPr>
      </p:pic>
      <p:sp>
        <p:nvSpPr>
          <p:cNvPr id="9" name="TextBox 8">
            <a:extLst>
              <a:ext uri="{FF2B5EF4-FFF2-40B4-BE49-F238E27FC236}">
                <a16:creationId xmlns:a16="http://schemas.microsoft.com/office/drawing/2014/main" id="{AA966EFF-F2AF-FCD7-7FBE-D072DA98F038}"/>
              </a:ext>
            </a:extLst>
          </p:cNvPr>
          <p:cNvSpPr txBox="1"/>
          <p:nvPr/>
        </p:nvSpPr>
        <p:spPr>
          <a:xfrm>
            <a:off x="1790282" y="4363418"/>
            <a:ext cx="209879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472C4">
                    <a:lumMod val="75000"/>
                  </a:srgbClr>
                </a:solidFill>
                <a:effectLst/>
                <a:uLnTx/>
                <a:uFillTx/>
                <a:latin typeface="Arial" panose="020B0604020202020204" pitchFamily="34" charset="0"/>
                <a:ea typeface="+mn-ea"/>
                <a:cs typeface="Arial" panose="020B0604020202020204" pitchFamily="34" charset="0"/>
              </a:rPr>
              <a:t>t63.mic.gov.vn</a:t>
            </a:r>
          </a:p>
        </p:txBody>
      </p:sp>
      <p:sp>
        <p:nvSpPr>
          <p:cNvPr id="11" name="TextBox 10">
            <a:extLst>
              <a:ext uri="{FF2B5EF4-FFF2-40B4-BE49-F238E27FC236}">
                <a16:creationId xmlns:a16="http://schemas.microsoft.com/office/drawing/2014/main" id="{98980B23-9F79-A65A-1C73-F9CB4523F2BF}"/>
              </a:ext>
            </a:extLst>
          </p:cNvPr>
          <p:cNvSpPr txBox="1"/>
          <p:nvPr/>
        </p:nvSpPr>
        <p:spPr>
          <a:xfrm>
            <a:off x="3319871" y="5735910"/>
            <a:ext cx="248337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4472C4">
                    <a:lumMod val="75000"/>
                  </a:srgbClr>
                </a:solidFill>
                <a:effectLst/>
                <a:uLnTx/>
                <a:uFillTx/>
                <a:latin typeface="Arial" panose="020B0604020202020204" pitchFamily="34" charset="0"/>
                <a:ea typeface="+mn-ea"/>
                <a:cs typeface="Arial" panose="020B0604020202020204" pitchFamily="34" charset="0"/>
              </a:rPr>
              <a:t>vietsolutions.net.vn</a:t>
            </a:r>
            <a:endParaRPr kumimoji="0" lang="en-US" sz="1800" b="0" i="0" u="none" strike="noStrike" kern="1200" cap="none" spc="0" normalizeH="0" baseline="0" noProof="0" dirty="0">
              <a:ln>
                <a:noFill/>
              </a:ln>
              <a:solidFill>
                <a:srgbClr val="4472C4">
                  <a:lumMod val="75000"/>
                </a:srgbClr>
              </a:solidFill>
              <a:effectLst/>
              <a:uLnTx/>
              <a:uFillTx/>
              <a:latin typeface="Arial" panose="020B0604020202020204" pitchFamily="34" charset="0"/>
              <a:ea typeface="+mn-ea"/>
              <a:cs typeface="Arial" panose="020B0604020202020204" pitchFamily="34" charset="0"/>
            </a:endParaRPr>
          </a:p>
        </p:txBody>
      </p:sp>
      <p:pic>
        <p:nvPicPr>
          <p:cNvPr id="17" name="Picture 4" descr="https://smedx.vn/assets/img/logo.png">
            <a:extLst>
              <a:ext uri="{FF2B5EF4-FFF2-40B4-BE49-F238E27FC236}">
                <a16:creationId xmlns:a16="http://schemas.microsoft.com/office/drawing/2014/main" id="{591BE687-EB56-90C4-B596-A141AF0C689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51721" y="5180180"/>
            <a:ext cx="1101679" cy="293781"/>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FC8EEA02-18FC-2DD1-AB19-7BCDEE1FF657}"/>
              </a:ext>
            </a:extLst>
          </p:cNvPr>
          <p:cNvSpPr txBox="1"/>
          <p:nvPr/>
        </p:nvSpPr>
        <p:spPr>
          <a:xfrm>
            <a:off x="6627179" y="5520191"/>
            <a:ext cx="241585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4472C4">
                    <a:lumMod val="75000"/>
                  </a:srgbClr>
                </a:solidFill>
                <a:effectLst/>
                <a:uLnTx/>
                <a:uFillTx/>
                <a:latin typeface="Arial" panose="020B0604020202020204" pitchFamily="34" charset="0"/>
                <a:ea typeface="+mn-ea"/>
                <a:cs typeface="Arial" panose="020B0604020202020204" pitchFamily="34" charset="0"/>
              </a:rPr>
              <a:t>smedx.mic.gov.vn</a:t>
            </a:r>
            <a:endParaRPr kumimoji="0" lang="en-US" sz="1800" b="0" i="0" u="none" strike="noStrike" kern="1200" cap="none" spc="0" normalizeH="0" baseline="0" noProof="0" dirty="0">
              <a:ln>
                <a:noFill/>
              </a:ln>
              <a:solidFill>
                <a:srgbClr val="4472C4">
                  <a:lumMod val="75000"/>
                </a:srgbClr>
              </a:solidFill>
              <a:effectLst/>
              <a:uLnTx/>
              <a:uFillTx/>
              <a:latin typeface="Arial" panose="020B0604020202020204" pitchFamily="34" charset="0"/>
              <a:ea typeface="+mn-ea"/>
              <a:cs typeface="Arial" panose="020B0604020202020204" pitchFamily="34" charset="0"/>
            </a:endParaRPr>
          </a:p>
        </p:txBody>
      </p:sp>
      <p:pic>
        <p:nvPicPr>
          <p:cNvPr id="20" name="Picture 19">
            <a:extLst>
              <a:ext uri="{FF2B5EF4-FFF2-40B4-BE49-F238E27FC236}">
                <a16:creationId xmlns:a16="http://schemas.microsoft.com/office/drawing/2014/main" id="{D3460EFD-EC3E-DD2C-D15B-BFB42643904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34312" y="3429000"/>
            <a:ext cx="1043996" cy="766483"/>
          </a:xfrm>
          <a:prstGeom prst="rect">
            <a:avLst/>
          </a:prstGeom>
        </p:spPr>
      </p:pic>
      <p:sp>
        <p:nvSpPr>
          <p:cNvPr id="21" name="TextBox 20">
            <a:extLst>
              <a:ext uri="{FF2B5EF4-FFF2-40B4-BE49-F238E27FC236}">
                <a16:creationId xmlns:a16="http://schemas.microsoft.com/office/drawing/2014/main" id="{006F3A07-B20D-E003-1D9E-887FB8C7A58E}"/>
              </a:ext>
            </a:extLst>
          </p:cNvPr>
          <p:cNvSpPr txBox="1"/>
          <p:nvPr/>
        </p:nvSpPr>
        <p:spPr>
          <a:xfrm>
            <a:off x="8030950" y="4344021"/>
            <a:ext cx="265018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4472C4">
                    <a:lumMod val="75000"/>
                  </a:srgbClr>
                </a:solidFill>
                <a:effectLst/>
                <a:uLnTx/>
                <a:uFillTx/>
                <a:latin typeface="Arial" panose="020B0604020202020204" pitchFamily="34" charset="0"/>
                <a:ea typeface="+mn-ea"/>
                <a:cs typeface="Arial" panose="020B0604020202020204" pitchFamily="34" charset="0"/>
              </a:rPr>
              <a:t>khonggianmang.vn</a:t>
            </a:r>
            <a:endParaRPr kumimoji="0" lang="en-US" sz="1800" b="0" i="0" u="none" strike="noStrike" kern="1200" cap="none" spc="0" normalizeH="0" baseline="0" noProof="0" dirty="0">
              <a:ln>
                <a:noFill/>
              </a:ln>
              <a:solidFill>
                <a:srgbClr val="4472C4">
                  <a:lumMod val="75000"/>
                </a:srgbClr>
              </a:solidFill>
              <a:effectLst/>
              <a:uLnTx/>
              <a:uFillTx/>
              <a:latin typeface="Arial" panose="020B0604020202020204" pitchFamily="34" charset="0"/>
              <a:ea typeface="+mn-ea"/>
              <a:cs typeface="Arial" panose="020B0604020202020204" pitchFamily="34" charset="0"/>
            </a:endParaRPr>
          </a:p>
        </p:txBody>
      </p:sp>
      <p:sp>
        <p:nvSpPr>
          <p:cNvPr id="22" name="Date Placeholder 2">
            <a:extLst>
              <a:ext uri="{FF2B5EF4-FFF2-40B4-BE49-F238E27FC236}">
                <a16:creationId xmlns:a16="http://schemas.microsoft.com/office/drawing/2014/main" id="{9529CEC2-33B9-25C5-17E0-E0E5192ABE5F}"/>
              </a:ext>
            </a:extLst>
          </p:cNvPr>
          <p:cNvSpPr txBox="1">
            <a:spLocks/>
          </p:cNvSpPr>
          <p:nvPr/>
        </p:nvSpPr>
        <p:spPr>
          <a:xfrm>
            <a:off x="838200" y="6433449"/>
            <a:ext cx="2743200"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vi-VN" sz="1200" b="0" i="0" u="none" strike="noStrike" kern="1200" cap="none" spc="0" normalizeH="0" baseline="0" noProof="0">
              <a:ln>
                <a:noFill/>
              </a:ln>
              <a:solidFill>
                <a:srgbClr val="888888"/>
              </a:solidFill>
              <a:effectLst/>
              <a:uLnTx/>
              <a:uFillTx/>
              <a:latin typeface="Arial" panose="020B0604020202020204" pitchFamily="34" charset="0"/>
              <a:cs typeface="Arial" panose="020B0604020202020204" pitchFamily="34" charset="0"/>
              <a:sym typeface="Arial"/>
            </a:endParaRPr>
          </a:p>
        </p:txBody>
      </p:sp>
      <p:sp>
        <p:nvSpPr>
          <p:cNvPr id="24" name="Slide Number Placeholder 23">
            <a:extLst>
              <a:ext uri="{FF2B5EF4-FFF2-40B4-BE49-F238E27FC236}">
                <a16:creationId xmlns:a16="http://schemas.microsoft.com/office/drawing/2014/main" id="{D9CA068C-61A4-7B35-DDB0-1F6A3B187AE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6071D6-B3ED-A447-AE9F-11E647BD56D7}" type="slidenum">
              <a:rPr kumimoji="0" lang="x-non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x-non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Title 1">
            <a:extLst>
              <a:ext uri="{FF2B5EF4-FFF2-40B4-BE49-F238E27FC236}">
                <a16:creationId xmlns:a16="http://schemas.microsoft.com/office/drawing/2014/main" id="{A5D60E46-BB96-02A7-0121-C3D574AEB885}"/>
              </a:ext>
            </a:extLst>
          </p:cNvPr>
          <p:cNvSpPr txBox="1">
            <a:spLocks/>
          </p:cNvSpPr>
          <p:nvPr/>
        </p:nvSpPr>
        <p:spPr>
          <a:xfrm>
            <a:off x="553439" y="179932"/>
            <a:ext cx="10921093"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vi-VN" sz="2800" b="1" i="0" u="none" strike="noStrike" kern="1200" cap="all" spc="0" normalizeH="0" baseline="0" noProof="0" dirty="0">
                <a:ln>
                  <a:noFill/>
                </a:ln>
                <a:solidFill>
                  <a:srgbClr val="4472C4"/>
                </a:solidFill>
                <a:effectLst/>
                <a:uLnTx/>
                <a:uFillTx/>
                <a:latin typeface="Calibri" panose="020F0502020204030204" pitchFamily="34" charset="0"/>
                <a:ea typeface="+mj-ea"/>
                <a:cs typeface="Calibri" panose="020F0502020204030204" pitchFamily="34" charset="0"/>
              </a:rPr>
              <a:t>1. Doanh nghiệp chưa biết chuyển đổi số là gì?</a:t>
            </a:r>
            <a:endParaRPr kumimoji="0" lang="x-none" sz="2800" b="1" i="0" u="none" strike="noStrike" kern="1200" cap="all" spc="0" normalizeH="0" baseline="0" noProof="0" dirty="0">
              <a:ln>
                <a:noFill/>
              </a:ln>
              <a:solidFill>
                <a:srgbClr val="4472C4"/>
              </a:solidFill>
              <a:effectLst/>
              <a:uLnTx/>
              <a:uFillTx/>
              <a:latin typeface="Calibri" panose="020F0502020204030204" pitchFamily="34" charset="0"/>
              <a:ea typeface="+mj-ea"/>
              <a:cs typeface="Calibri" panose="020F0502020204030204" pitchFamily="34" charset="0"/>
            </a:endParaRPr>
          </a:p>
        </p:txBody>
      </p:sp>
      <p:sp>
        <p:nvSpPr>
          <p:cNvPr id="27" name="Content Placeholder 7">
            <a:extLst>
              <a:ext uri="{FF2B5EF4-FFF2-40B4-BE49-F238E27FC236}">
                <a16:creationId xmlns:a16="http://schemas.microsoft.com/office/drawing/2014/main" id="{BACDC221-E1DE-0868-C473-0201382FBE4B}"/>
              </a:ext>
            </a:extLst>
          </p:cNvPr>
          <p:cNvSpPr txBox="1">
            <a:spLocks/>
          </p:cNvSpPr>
          <p:nvPr/>
        </p:nvSpPr>
        <p:spPr>
          <a:xfrm>
            <a:off x="517442" y="1437693"/>
            <a:ext cx="10921093" cy="143600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0070C0"/>
                </a:solidFill>
                <a:effectLst/>
                <a:uLnTx/>
                <a:uFillTx/>
                <a:latin typeface="Calibri (Headings)"/>
                <a:ea typeface="+mn-ea"/>
                <a:cs typeface="+mn-cs"/>
              </a:rPr>
              <a:t>a) </a:t>
            </a:r>
            <a:r>
              <a:rPr kumimoji="0" lang="en-US" sz="2800" b="0" i="0" u="none" strike="noStrike" kern="1200" cap="none" spc="0" normalizeH="0" baseline="0" noProof="0" dirty="0" err="1">
                <a:ln>
                  <a:noFill/>
                </a:ln>
                <a:solidFill>
                  <a:srgbClr val="0070C0"/>
                </a:solidFill>
                <a:effectLst/>
                <a:uLnTx/>
                <a:uFillTx/>
                <a:latin typeface="Calibri (Headings)"/>
                <a:ea typeface="+mn-ea"/>
                <a:cs typeface="+mn-cs"/>
              </a:rPr>
              <a:t>Nghiên</a:t>
            </a:r>
            <a:r>
              <a:rPr kumimoji="0" lang="en-US" sz="2800" b="0" i="0" u="none" strike="noStrike" kern="1200" cap="none" spc="0" normalizeH="0" baseline="0" noProof="0" dirty="0">
                <a:ln>
                  <a:noFill/>
                </a:ln>
                <a:solidFill>
                  <a:srgbClr val="0070C0"/>
                </a:solidFill>
                <a:effectLst/>
                <a:uLnTx/>
                <a:uFillTx/>
                <a:latin typeface="Calibri (Headings)"/>
                <a:ea typeface="+mn-ea"/>
                <a:cs typeface="+mn-cs"/>
              </a:rPr>
              <a:t> </a:t>
            </a:r>
            <a:r>
              <a:rPr kumimoji="0" lang="en-US" sz="2800" b="0" i="0" u="none" strike="noStrike" kern="1200" cap="none" spc="0" normalizeH="0" baseline="0" noProof="0" dirty="0" err="1">
                <a:ln>
                  <a:noFill/>
                </a:ln>
                <a:solidFill>
                  <a:srgbClr val="0070C0"/>
                </a:solidFill>
                <a:effectLst/>
                <a:uLnTx/>
                <a:uFillTx/>
                <a:latin typeface="Calibri (Headings)"/>
                <a:ea typeface="+mn-ea"/>
                <a:cs typeface="+mn-cs"/>
              </a:rPr>
              <a:t>cứu</a:t>
            </a:r>
            <a:r>
              <a:rPr kumimoji="0" lang="en-US" sz="2800" b="0" i="0" u="none" strike="noStrike" kern="1200" cap="none" spc="0" normalizeH="0" baseline="0" noProof="0" dirty="0">
                <a:ln>
                  <a:noFill/>
                </a:ln>
                <a:solidFill>
                  <a:srgbClr val="0070C0"/>
                </a:solidFill>
                <a:effectLst/>
                <a:uLnTx/>
                <a:uFillTx/>
                <a:latin typeface="Calibri (Headings)"/>
                <a:ea typeface="+mn-ea"/>
                <a:cs typeface="+mn-cs"/>
              </a:rPr>
              <a:t> </a:t>
            </a:r>
            <a:r>
              <a:rPr kumimoji="0" lang="en-US" sz="2800" b="0" i="0" u="none" strike="noStrike" kern="1200" cap="none" spc="0" normalizeH="0" baseline="0" noProof="0" dirty="0" err="1">
                <a:ln>
                  <a:noFill/>
                </a:ln>
                <a:solidFill>
                  <a:srgbClr val="0070C0"/>
                </a:solidFill>
                <a:effectLst/>
                <a:uLnTx/>
                <a:uFillTx/>
                <a:latin typeface="Calibri (Headings)"/>
                <a:ea typeface="+mn-ea"/>
                <a:cs typeface="+mn-cs"/>
              </a:rPr>
              <a:t>về</a:t>
            </a:r>
            <a:r>
              <a:rPr kumimoji="0" lang="en-US" sz="2800" b="0" i="0" u="none" strike="noStrike" kern="1200" cap="none" spc="0" normalizeH="0" baseline="0" noProof="0" dirty="0">
                <a:ln>
                  <a:noFill/>
                </a:ln>
                <a:solidFill>
                  <a:srgbClr val="0070C0"/>
                </a:solidFill>
                <a:effectLst/>
                <a:uLnTx/>
                <a:uFillTx/>
                <a:latin typeface="Calibri (Headings)"/>
                <a:ea typeface="+mn-ea"/>
                <a:cs typeface="+mn-cs"/>
              </a:rPr>
              <a:t> </a:t>
            </a:r>
            <a:r>
              <a:rPr kumimoji="0" lang="en-US" sz="2800" b="0" i="0" u="none" strike="noStrike" kern="1200" cap="none" spc="0" normalizeH="0" baseline="0" noProof="0" dirty="0" err="1">
                <a:ln>
                  <a:noFill/>
                </a:ln>
                <a:solidFill>
                  <a:srgbClr val="0070C0"/>
                </a:solidFill>
                <a:effectLst/>
                <a:uLnTx/>
                <a:uFillTx/>
                <a:latin typeface="Calibri (Headings)"/>
                <a:ea typeface="+mn-ea"/>
                <a:cs typeface="+mn-cs"/>
              </a:rPr>
              <a:t>chuyển</a:t>
            </a:r>
            <a:r>
              <a:rPr kumimoji="0" lang="en-US" sz="2800" b="0" i="0" u="none" strike="noStrike" kern="1200" cap="none" spc="0" normalizeH="0" baseline="0" noProof="0" dirty="0">
                <a:ln>
                  <a:noFill/>
                </a:ln>
                <a:solidFill>
                  <a:srgbClr val="0070C0"/>
                </a:solidFill>
                <a:effectLst/>
                <a:uLnTx/>
                <a:uFillTx/>
                <a:latin typeface="Calibri (Headings)"/>
                <a:ea typeface="+mn-ea"/>
                <a:cs typeface="+mn-cs"/>
              </a:rPr>
              <a:t> </a:t>
            </a:r>
            <a:r>
              <a:rPr kumimoji="0" lang="en-US" sz="2800" b="0" i="0" u="none" strike="noStrike" kern="1200" cap="none" spc="0" normalizeH="0" baseline="0" noProof="0" dirty="0" err="1">
                <a:ln>
                  <a:noFill/>
                </a:ln>
                <a:solidFill>
                  <a:srgbClr val="0070C0"/>
                </a:solidFill>
                <a:effectLst/>
                <a:uLnTx/>
                <a:uFillTx/>
                <a:latin typeface="Calibri (Headings)"/>
                <a:ea typeface="+mn-ea"/>
                <a:cs typeface="+mn-cs"/>
              </a:rPr>
              <a:t>đổi</a:t>
            </a:r>
            <a:r>
              <a:rPr kumimoji="0" lang="en-US" sz="2800" b="0" i="0" u="none" strike="noStrike" kern="1200" cap="none" spc="0" normalizeH="0" baseline="0" noProof="0" dirty="0">
                <a:ln>
                  <a:noFill/>
                </a:ln>
                <a:solidFill>
                  <a:srgbClr val="0070C0"/>
                </a:solidFill>
                <a:effectLst/>
                <a:uLnTx/>
                <a:uFillTx/>
                <a:latin typeface="Calibri (Headings)"/>
                <a:ea typeface="+mn-ea"/>
                <a:cs typeface="+mn-cs"/>
              </a:rPr>
              <a:t> </a:t>
            </a:r>
            <a:r>
              <a:rPr kumimoji="0" lang="en-US" sz="2800" b="0" i="0" u="none" strike="noStrike" kern="1200" cap="none" spc="0" normalizeH="0" baseline="0" noProof="0" dirty="0" err="1">
                <a:ln>
                  <a:noFill/>
                </a:ln>
                <a:solidFill>
                  <a:srgbClr val="0070C0"/>
                </a:solidFill>
                <a:effectLst/>
                <a:uLnTx/>
                <a:uFillTx/>
                <a:latin typeface="Calibri (Headings)"/>
                <a:ea typeface="+mn-ea"/>
                <a:cs typeface="+mn-cs"/>
              </a:rPr>
              <a:t>số</a:t>
            </a:r>
            <a:r>
              <a:rPr kumimoji="0" lang="en-US" sz="2800" b="0" i="0" u="none" strike="noStrike" kern="1200" cap="none" spc="0" normalizeH="0" baseline="0" noProof="0" dirty="0">
                <a:ln>
                  <a:noFill/>
                </a:ln>
                <a:solidFill>
                  <a:srgbClr val="0070C0"/>
                </a:solidFill>
                <a:effectLst/>
                <a:uLnTx/>
                <a:uFillTx/>
                <a:latin typeface="Calibri (Headings)"/>
                <a:ea typeface="+mn-ea"/>
                <a:cs typeface="+mn-cs"/>
              </a:rPr>
              <a:t>, </a:t>
            </a:r>
            <a:r>
              <a:rPr kumimoji="0" lang="en-US" sz="2800" b="0" i="0" u="none" strike="noStrike" kern="1200" cap="none" spc="0" normalizeH="0" baseline="0" noProof="0" dirty="0" err="1">
                <a:ln>
                  <a:noFill/>
                </a:ln>
                <a:solidFill>
                  <a:srgbClr val="0070C0"/>
                </a:solidFill>
                <a:effectLst/>
                <a:uLnTx/>
                <a:uFillTx/>
                <a:latin typeface="Calibri (Headings)"/>
                <a:ea typeface="+mn-ea"/>
                <a:cs typeface="+mn-cs"/>
              </a:rPr>
              <a:t>các</a:t>
            </a:r>
            <a:r>
              <a:rPr kumimoji="0" lang="en-US" sz="2800" b="0" i="0" u="none" strike="noStrike" kern="1200" cap="none" spc="0" normalizeH="0" baseline="0" noProof="0" dirty="0">
                <a:ln>
                  <a:noFill/>
                </a:ln>
                <a:solidFill>
                  <a:srgbClr val="0070C0"/>
                </a:solidFill>
                <a:effectLst/>
                <a:uLnTx/>
                <a:uFillTx/>
                <a:latin typeface="Calibri (Headings)"/>
                <a:ea typeface="+mn-ea"/>
                <a:cs typeface="+mn-cs"/>
              </a:rPr>
              <a:t> </a:t>
            </a:r>
            <a:r>
              <a:rPr kumimoji="0" lang="en-US" sz="2800" b="0" i="0" u="none" strike="noStrike" kern="1200" cap="none" spc="0" normalizeH="0" baseline="0" noProof="0" dirty="0" err="1">
                <a:ln>
                  <a:noFill/>
                </a:ln>
                <a:solidFill>
                  <a:srgbClr val="0070C0"/>
                </a:solidFill>
                <a:effectLst/>
                <a:uLnTx/>
                <a:uFillTx/>
                <a:latin typeface="Calibri (Headings)"/>
                <a:ea typeface="+mn-ea"/>
                <a:cs typeface="+mn-cs"/>
              </a:rPr>
              <a:t>bài</a:t>
            </a:r>
            <a:r>
              <a:rPr kumimoji="0" lang="en-US" sz="2800" b="0" i="0" u="none" strike="noStrike" kern="1200" cap="none" spc="0" normalizeH="0" baseline="0" noProof="0" dirty="0">
                <a:ln>
                  <a:noFill/>
                </a:ln>
                <a:solidFill>
                  <a:srgbClr val="0070C0"/>
                </a:solidFill>
                <a:effectLst/>
                <a:uLnTx/>
                <a:uFillTx/>
                <a:latin typeface="Calibri (Headings)"/>
                <a:ea typeface="+mn-ea"/>
                <a:cs typeface="+mn-cs"/>
              </a:rPr>
              <a:t> </a:t>
            </a:r>
            <a:r>
              <a:rPr kumimoji="0" lang="en-US" sz="2800" b="0" i="0" u="none" strike="noStrike" kern="1200" cap="none" spc="0" normalizeH="0" baseline="0" noProof="0" dirty="0" err="1">
                <a:ln>
                  <a:noFill/>
                </a:ln>
                <a:solidFill>
                  <a:srgbClr val="0070C0"/>
                </a:solidFill>
                <a:effectLst/>
                <a:uLnTx/>
                <a:uFillTx/>
                <a:latin typeface="Calibri (Headings)"/>
                <a:ea typeface="+mn-ea"/>
                <a:cs typeface="+mn-cs"/>
              </a:rPr>
              <a:t>học</a:t>
            </a:r>
            <a:r>
              <a:rPr kumimoji="0" lang="en-US" sz="2800" b="0" i="0" u="none" strike="noStrike" kern="1200" cap="none" spc="0" normalizeH="0" baseline="0" noProof="0" dirty="0">
                <a:ln>
                  <a:noFill/>
                </a:ln>
                <a:solidFill>
                  <a:srgbClr val="0070C0"/>
                </a:solidFill>
                <a:effectLst/>
                <a:uLnTx/>
                <a:uFillTx/>
                <a:latin typeface="Calibri (Headings)"/>
                <a:ea typeface="+mn-ea"/>
                <a:cs typeface="+mn-cs"/>
              </a:rPr>
              <a:t> </a:t>
            </a:r>
            <a:r>
              <a:rPr kumimoji="0" lang="en-US" sz="2800" b="0" i="0" u="none" strike="noStrike" kern="1200" cap="none" spc="0" normalizeH="0" baseline="0" noProof="0" dirty="0" err="1">
                <a:ln>
                  <a:noFill/>
                </a:ln>
                <a:solidFill>
                  <a:srgbClr val="0070C0"/>
                </a:solidFill>
                <a:effectLst/>
                <a:uLnTx/>
                <a:uFillTx/>
                <a:latin typeface="Calibri (Headings)"/>
                <a:ea typeface="+mn-ea"/>
                <a:cs typeface="+mn-cs"/>
              </a:rPr>
              <a:t>thành</a:t>
            </a:r>
            <a:r>
              <a:rPr kumimoji="0" lang="en-US" sz="2800" b="0" i="0" u="none" strike="noStrike" kern="1200" cap="none" spc="0" normalizeH="0" baseline="0" noProof="0" dirty="0">
                <a:ln>
                  <a:noFill/>
                </a:ln>
                <a:solidFill>
                  <a:srgbClr val="0070C0"/>
                </a:solidFill>
                <a:effectLst/>
                <a:uLnTx/>
                <a:uFillTx/>
                <a:latin typeface="Calibri (Headings)"/>
                <a:ea typeface="+mn-ea"/>
                <a:cs typeface="+mn-cs"/>
              </a:rPr>
              <a:t> </a:t>
            </a:r>
            <a:r>
              <a:rPr kumimoji="0" lang="en-US" sz="2800" b="0" i="0" u="none" strike="noStrike" kern="1200" cap="none" spc="0" normalizeH="0" baseline="0" noProof="0" dirty="0" err="1">
                <a:ln>
                  <a:noFill/>
                </a:ln>
                <a:solidFill>
                  <a:srgbClr val="0070C0"/>
                </a:solidFill>
                <a:effectLst/>
                <a:uLnTx/>
                <a:uFillTx/>
                <a:latin typeface="Calibri (Headings)"/>
                <a:ea typeface="+mn-ea"/>
                <a:cs typeface="+mn-cs"/>
              </a:rPr>
              <a:t>công</a:t>
            </a:r>
            <a:r>
              <a:rPr kumimoji="0" lang="en-US" sz="2800" b="0" i="0" u="none" strike="noStrike" kern="1200" cap="none" spc="0" normalizeH="0" baseline="0" noProof="0" dirty="0">
                <a:ln>
                  <a:noFill/>
                </a:ln>
                <a:solidFill>
                  <a:srgbClr val="0070C0"/>
                </a:solidFill>
                <a:effectLst/>
                <a:uLnTx/>
                <a:uFillTx/>
                <a:latin typeface="Calibri (Headings)"/>
                <a:ea typeface="+mn-ea"/>
                <a:cs typeface="+mn-cs"/>
              </a:rPr>
              <a:t> </a:t>
            </a:r>
            <a:r>
              <a:rPr kumimoji="0" lang="en-US" sz="2800" b="0" i="0" u="none" strike="noStrike" kern="1200" cap="none" spc="0" normalizeH="0" baseline="0" noProof="0" dirty="0" err="1">
                <a:ln>
                  <a:noFill/>
                </a:ln>
                <a:solidFill>
                  <a:srgbClr val="0070C0"/>
                </a:solidFill>
                <a:effectLst/>
                <a:uLnTx/>
                <a:uFillTx/>
                <a:latin typeface="Calibri (Headings)"/>
                <a:ea typeface="+mn-ea"/>
                <a:cs typeface="+mn-cs"/>
              </a:rPr>
              <a:t>và</a:t>
            </a:r>
            <a:r>
              <a:rPr kumimoji="0" lang="en-US" sz="2800" b="0" i="0" u="none" strike="noStrike" kern="1200" cap="none" spc="0" normalizeH="0" baseline="0" noProof="0" dirty="0">
                <a:ln>
                  <a:noFill/>
                </a:ln>
                <a:solidFill>
                  <a:srgbClr val="0070C0"/>
                </a:solidFill>
                <a:effectLst/>
                <a:uLnTx/>
                <a:uFillTx/>
                <a:latin typeface="Calibri (Headings)"/>
                <a:ea typeface="+mn-ea"/>
                <a:cs typeface="+mn-cs"/>
              </a:rPr>
              <a:t> thất </a:t>
            </a:r>
            <a:r>
              <a:rPr kumimoji="0" lang="vi-VN" sz="2800" b="0" i="0" u="none" strike="noStrike" kern="1200" cap="none" spc="0" normalizeH="0" baseline="0" noProof="0" dirty="0">
                <a:ln>
                  <a:noFill/>
                </a:ln>
                <a:solidFill>
                  <a:srgbClr val="0070C0"/>
                </a:solidFill>
                <a:effectLst/>
                <a:uLnTx/>
                <a:uFillTx/>
                <a:latin typeface="Calibri (Headings)"/>
                <a:ea typeface="+mn-ea"/>
                <a:cs typeface="+mn-cs"/>
              </a:rPr>
              <a:t>bại,</a:t>
            </a:r>
            <a:r>
              <a:rPr kumimoji="0" lang="en-US" sz="2800" b="0" i="0" u="none" strike="noStrike" kern="1200" cap="none" spc="0" normalizeH="0" baseline="0" noProof="0" dirty="0">
                <a:ln>
                  <a:noFill/>
                </a:ln>
                <a:solidFill>
                  <a:srgbClr val="0070C0"/>
                </a:solidFill>
                <a:effectLst/>
                <a:uLnTx/>
                <a:uFillTx/>
                <a:latin typeface="Calibri (Headings)"/>
                <a:ea typeface="+mn-ea"/>
                <a:cs typeface="+mn-cs"/>
              </a:rPr>
              <a:t> </a:t>
            </a:r>
            <a:r>
              <a:rPr kumimoji="0" lang="en-US" sz="2800" b="0" i="0" u="none" strike="noStrike" kern="1200" cap="none" spc="0" normalizeH="0" baseline="0" noProof="0" dirty="0" err="1">
                <a:ln>
                  <a:noFill/>
                </a:ln>
                <a:solidFill>
                  <a:srgbClr val="0070C0"/>
                </a:solidFill>
                <a:effectLst/>
                <a:uLnTx/>
                <a:uFillTx/>
                <a:latin typeface="Calibri (Headings)"/>
                <a:ea typeface="+mn-ea"/>
                <a:cs typeface="+mn-cs"/>
              </a:rPr>
              <a:t>hiểu</a:t>
            </a:r>
            <a:r>
              <a:rPr kumimoji="0" lang="en-US" sz="2800" b="0" i="0" u="none" strike="noStrike" kern="1200" cap="none" spc="0" normalizeH="0" baseline="0" noProof="0" dirty="0">
                <a:ln>
                  <a:noFill/>
                </a:ln>
                <a:solidFill>
                  <a:srgbClr val="0070C0"/>
                </a:solidFill>
                <a:effectLst/>
                <a:uLnTx/>
                <a:uFillTx/>
                <a:latin typeface="Calibri (Headings)"/>
                <a:ea typeface="+mn-ea"/>
                <a:cs typeface="+mn-cs"/>
              </a:rPr>
              <a:t> </a:t>
            </a:r>
            <a:r>
              <a:rPr kumimoji="0" lang="en-US" sz="2800" b="0" i="0" u="none" strike="noStrike" kern="1200" cap="none" spc="0" normalizeH="0" baseline="0" noProof="0" dirty="0" err="1">
                <a:ln>
                  <a:noFill/>
                </a:ln>
                <a:solidFill>
                  <a:srgbClr val="0070C0"/>
                </a:solidFill>
                <a:effectLst/>
                <a:uLnTx/>
                <a:uFillTx/>
                <a:latin typeface="Calibri (Headings)"/>
                <a:ea typeface="+mn-ea"/>
                <a:cs typeface="+mn-cs"/>
              </a:rPr>
              <a:t>biết</a:t>
            </a:r>
            <a:r>
              <a:rPr kumimoji="0" lang="en-US" sz="2800" b="0" i="0" u="none" strike="noStrike" kern="1200" cap="none" spc="0" normalizeH="0" baseline="0" noProof="0" dirty="0">
                <a:ln>
                  <a:noFill/>
                </a:ln>
                <a:solidFill>
                  <a:srgbClr val="0070C0"/>
                </a:solidFill>
                <a:effectLst/>
                <a:uLnTx/>
                <a:uFillTx/>
                <a:latin typeface="Calibri (Headings)"/>
                <a:ea typeface="+mn-ea"/>
                <a:cs typeface="+mn-cs"/>
              </a:rPr>
              <a:t> </a:t>
            </a:r>
            <a:r>
              <a:rPr kumimoji="0" lang="en-US" sz="2800" b="0" i="0" u="none" strike="noStrike" kern="1200" cap="none" spc="0" normalizeH="0" baseline="0" noProof="0" dirty="0" err="1">
                <a:ln>
                  <a:noFill/>
                </a:ln>
                <a:solidFill>
                  <a:srgbClr val="0070C0"/>
                </a:solidFill>
                <a:effectLst/>
                <a:uLnTx/>
                <a:uFillTx/>
                <a:latin typeface="Calibri (Headings)"/>
                <a:ea typeface="+mn-ea"/>
                <a:cs typeface="+mn-cs"/>
              </a:rPr>
              <a:t>về</a:t>
            </a:r>
            <a:r>
              <a:rPr kumimoji="0" lang="en-US" sz="2800" b="0" i="0" u="none" strike="noStrike" kern="1200" cap="none" spc="0" normalizeH="0" baseline="0" noProof="0" dirty="0">
                <a:ln>
                  <a:noFill/>
                </a:ln>
                <a:solidFill>
                  <a:srgbClr val="0070C0"/>
                </a:solidFill>
                <a:effectLst/>
                <a:uLnTx/>
                <a:uFillTx/>
                <a:latin typeface="Calibri (Headings)"/>
                <a:ea typeface="+mn-ea"/>
                <a:cs typeface="+mn-cs"/>
              </a:rPr>
              <a:t> an </a:t>
            </a:r>
            <a:r>
              <a:rPr kumimoji="0" lang="en-US" sz="2800" b="0" i="0" u="none" strike="noStrike" kern="1200" cap="none" spc="0" normalizeH="0" baseline="0" noProof="0" dirty="0" err="1">
                <a:ln>
                  <a:noFill/>
                </a:ln>
                <a:solidFill>
                  <a:srgbClr val="0070C0"/>
                </a:solidFill>
                <a:effectLst/>
                <a:uLnTx/>
                <a:uFillTx/>
                <a:latin typeface="Calibri (Headings)"/>
                <a:ea typeface="+mn-ea"/>
                <a:cs typeface="+mn-cs"/>
              </a:rPr>
              <a:t>toàn</a:t>
            </a:r>
            <a:r>
              <a:rPr kumimoji="0" lang="en-US" sz="2800" b="0" i="0" u="none" strike="noStrike" kern="1200" cap="none" spc="0" normalizeH="0" baseline="0" noProof="0" dirty="0">
                <a:ln>
                  <a:noFill/>
                </a:ln>
                <a:solidFill>
                  <a:srgbClr val="0070C0"/>
                </a:solidFill>
                <a:effectLst/>
                <a:uLnTx/>
                <a:uFillTx/>
                <a:latin typeface="Calibri (Headings)"/>
                <a:ea typeface="+mn-ea"/>
                <a:cs typeface="+mn-cs"/>
              </a:rPr>
              <a:t> </a:t>
            </a:r>
            <a:r>
              <a:rPr kumimoji="0" lang="en-US" sz="2800" b="0" i="0" u="none" strike="noStrike" kern="1200" cap="none" spc="0" normalizeH="0" baseline="0" noProof="0" dirty="0" err="1">
                <a:ln>
                  <a:noFill/>
                </a:ln>
                <a:solidFill>
                  <a:srgbClr val="0070C0"/>
                </a:solidFill>
                <a:effectLst/>
                <a:uLnTx/>
                <a:uFillTx/>
                <a:latin typeface="Calibri (Headings)"/>
                <a:ea typeface="+mn-ea"/>
                <a:cs typeface="+mn-cs"/>
              </a:rPr>
              <a:t>thông</a:t>
            </a:r>
            <a:r>
              <a:rPr kumimoji="0" lang="en-US" sz="2800" b="0" i="0" u="none" strike="noStrike" kern="1200" cap="none" spc="0" normalizeH="0" baseline="0" noProof="0" dirty="0">
                <a:ln>
                  <a:noFill/>
                </a:ln>
                <a:solidFill>
                  <a:srgbClr val="0070C0"/>
                </a:solidFill>
                <a:effectLst/>
                <a:uLnTx/>
                <a:uFillTx/>
                <a:latin typeface="Calibri (Headings)"/>
                <a:ea typeface="+mn-ea"/>
                <a:cs typeface="+mn-cs"/>
              </a:rPr>
              <a:t> </a:t>
            </a:r>
            <a:r>
              <a:rPr kumimoji="0" lang="vi-VN" sz="2800" b="0" i="0" u="none" strike="noStrike" kern="1200" cap="none" spc="0" normalizeH="0" baseline="0" noProof="0" dirty="0">
                <a:ln>
                  <a:noFill/>
                </a:ln>
                <a:solidFill>
                  <a:srgbClr val="0070C0"/>
                </a:solidFill>
                <a:effectLst/>
                <a:uLnTx/>
                <a:uFillTx/>
                <a:latin typeface="Calibri (Headings)"/>
                <a:ea typeface="+mn-ea"/>
                <a:cs typeface="+mn-cs"/>
              </a:rPr>
              <a:t>tin, về nền tảng số, giải pháp số...</a:t>
            </a:r>
            <a:endParaRPr kumimoji="0" lang="x-none" sz="2800" b="0" i="0" u="none" strike="noStrike" kern="1200" cap="none" spc="0" normalizeH="0" baseline="0" noProof="0" dirty="0">
              <a:ln>
                <a:noFill/>
              </a:ln>
              <a:solidFill>
                <a:srgbClr val="0070C0"/>
              </a:solidFill>
              <a:effectLst/>
              <a:uLnTx/>
              <a:uFillTx/>
              <a:latin typeface="Calibri (Headings)"/>
              <a:ea typeface="+mn-ea"/>
              <a:cs typeface="+mn-cs"/>
            </a:endParaRPr>
          </a:p>
        </p:txBody>
      </p:sp>
    </p:spTree>
    <p:extLst>
      <p:ext uri="{BB962C8B-B14F-4D97-AF65-F5344CB8AC3E}">
        <p14:creationId xmlns:p14="http://schemas.microsoft.com/office/powerpoint/2010/main" val="23295984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23B63A7-5DD0-421C-AFE3-BCA620A224F0}"/>
              </a:ext>
            </a:extLst>
          </p:cNvPr>
          <p:cNvSpPr>
            <a:spLocks noGrp="1"/>
          </p:cNvSpPr>
          <p:nvPr>
            <p:ph type="body" sz="quarter" idx="10"/>
          </p:nvPr>
        </p:nvSpPr>
        <p:spPr>
          <a:xfrm>
            <a:off x="6179335" y="518454"/>
            <a:ext cx="5139498" cy="724247"/>
          </a:xfrm>
        </p:spPr>
        <p:txBody>
          <a:bodyPr>
            <a:normAutofit lnSpcReduction="10000"/>
          </a:bodyPr>
          <a:lstStyle/>
          <a:p>
            <a:r>
              <a:rPr lang="en-US" sz="2500" dirty="0" err="1">
                <a:latin typeface="Calibri (Headings)"/>
              </a:rPr>
              <a:t>Tham</a:t>
            </a:r>
            <a:r>
              <a:rPr lang="en-US" sz="2500" dirty="0">
                <a:latin typeface="Calibri (Headings)"/>
              </a:rPr>
              <a:t> </a:t>
            </a:r>
            <a:r>
              <a:rPr lang="en-US" sz="2500" dirty="0" err="1">
                <a:latin typeface="Calibri (Headings)"/>
              </a:rPr>
              <a:t>gia</a:t>
            </a:r>
            <a:r>
              <a:rPr lang="en-US" sz="2500" dirty="0">
                <a:latin typeface="Calibri (Headings)"/>
              </a:rPr>
              <a:t> </a:t>
            </a:r>
            <a:r>
              <a:rPr lang="en-US" sz="2500" dirty="0" err="1">
                <a:latin typeface="Calibri (Headings)"/>
              </a:rPr>
              <a:t>kênh</a:t>
            </a:r>
            <a:r>
              <a:rPr lang="en-US" sz="2500" dirty="0">
                <a:latin typeface="Calibri (Headings)"/>
              </a:rPr>
              <a:t> </a:t>
            </a:r>
            <a:r>
              <a:rPr lang="en-US" sz="2500" dirty="0" err="1">
                <a:latin typeface="Calibri (Headings)"/>
              </a:rPr>
              <a:t>truyền</a:t>
            </a:r>
            <a:r>
              <a:rPr lang="en-US" sz="2500" dirty="0">
                <a:latin typeface="Calibri (Headings)"/>
              </a:rPr>
              <a:t> thông </a:t>
            </a:r>
            <a:r>
              <a:rPr lang="en-US" sz="2500" dirty="0" err="1">
                <a:latin typeface="Calibri (Headings)"/>
              </a:rPr>
              <a:t>chuyển</a:t>
            </a:r>
            <a:r>
              <a:rPr lang="en-US" sz="2500" dirty="0">
                <a:latin typeface="Calibri (Headings)"/>
              </a:rPr>
              <a:t> </a:t>
            </a:r>
            <a:r>
              <a:rPr lang="en-US" sz="2500" dirty="0" err="1">
                <a:latin typeface="Calibri (Headings)"/>
              </a:rPr>
              <a:t>đổi</a:t>
            </a:r>
            <a:r>
              <a:rPr lang="en-US" sz="2500" dirty="0">
                <a:latin typeface="Calibri (Headings)"/>
              </a:rPr>
              <a:t> số </a:t>
            </a:r>
            <a:r>
              <a:rPr lang="en-US" sz="2500" dirty="0" err="1">
                <a:latin typeface="Calibri (Headings)"/>
              </a:rPr>
              <a:t>quốc</a:t>
            </a:r>
            <a:r>
              <a:rPr lang="en-US" sz="2500" dirty="0">
                <a:latin typeface="Calibri (Headings)"/>
              </a:rPr>
              <a:t> </a:t>
            </a:r>
            <a:r>
              <a:rPr lang="en-US" sz="2500" dirty="0" err="1">
                <a:latin typeface="Calibri (Headings)"/>
              </a:rPr>
              <a:t>gia</a:t>
            </a:r>
            <a:r>
              <a:rPr lang="en-US" sz="2500" dirty="0">
                <a:latin typeface="Calibri (Headings)"/>
              </a:rPr>
              <a:t> </a:t>
            </a:r>
            <a:r>
              <a:rPr lang="en-US" sz="2500" dirty="0" err="1">
                <a:latin typeface="Calibri (Headings)"/>
              </a:rPr>
              <a:t>trên</a:t>
            </a:r>
            <a:r>
              <a:rPr lang="en-US" sz="2500" dirty="0">
                <a:latin typeface="Calibri (Headings)"/>
              </a:rPr>
              <a:t> </a:t>
            </a:r>
            <a:r>
              <a:rPr lang="en-US" sz="2500" dirty="0" err="1">
                <a:latin typeface="Calibri (Headings)"/>
              </a:rPr>
              <a:t>Zalo</a:t>
            </a:r>
            <a:endParaRPr lang="en-US" sz="2500" dirty="0">
              <a:latin typeface="Calibri (Headings)"/>
            </a:endParaRPr>
          </a:p>
        </p:txBody>
      </p:sp>
      <p:sp>
        <p:nvSpPr>
          <p:cNvPr id="4" name="TextBox 3">
            <a:extLst>
              <a:ext uri="{FF2B5EF4-FFF2-40B4-BE49-F238E27FC236}">
                <a16:creationId xmlns:a16="http://schemas.microsoft.com/office/drawing/2014/main" id="{5ECAA5A8-1400-A7C3-1B50-893AE473DBA1}"/>
              </a:ext>
            </a:extLst>
          </p:cNvPr>
          <p:cNvSpPr txBox="1"/>
          <p:nvPr/>
        </p:nvSpPr>
        <p:spPr>
          <a:xfrm>
            <a:off x="6924808" y="6217157"/>
            <a:ext cx="4177589" cy="400110"/>
          </a:xfrm>
          <a:prstGeom prst="rect">
            <a:avLst/>
          </a:prstGeom>
          <a:noFill/>
        </p:spPr>
        <p:txBody>
          <a:bodyPr wrap="square" rtlCol="0">
            <a:spAutoFit/>
          </a:bodyPr>
          <a:lstStyle/>
          <a:p>
            <a:pPr marL="0" marR="0" lvl="0" indent="0" algn="ctr" defTabSz="914286"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3282BE">
                    <a:lumMod val="75000"/>
                  </a:srgbClr>
                </a:solidFill>
                <a:effectLst/>
                <a:uLnTx/>
                <a:uFillTx/>
                <a:latin typeface="Arial" panose="020B0604020202020204" pitchFamily="34" charset="0"/>
                <a:ea typeface="Arial Unicode MS"/>
                <a:cs typeface="Arial" panose="020B0604020202020204" pitchFamily="34" charset="0"/>
              </a:rPr>
              <a:t>Quét</a:t>
            </a:r>
            <a:r>
              <a:rPr kumimoji="0" lang="en-US" sz="2000" b="0" i="0" u="none" strike="noStrike" kern="1200" cap="none" spc="0" normalizeH="0" baseline="0" noProof="0" dirty="0">
                <a:ln>
                  <a:noFill/>
                </a:ln>
                <a:solidFill>
                  <a:srgbClr val="3282BE">
                    <a:lumMod val="75000"/>
                  </a:srgbClr>
                </a:solidFill>
                <a:effectLst/>
                <a:uLnTx/>
                <a:uFillTx/>
                <a:latin typeface="Arial" panose="020B0604020202020204" pitchFamily="34" charset="0"/>
                <a:ea typeface="Arial Unicode MS"/>
                <a:cs typeface="Arial" panose="020B0604020202020204" pitchFamily="34" charset="0"/>
              </a:rPr>
              <a:t> </a:t>
            </a:r>
            <a:r>
              <a:rPr kumimoji="0" lang="en-US" sz="2000" b="0" i="0" u="none" strike="noStrike" kern="1200" cap="none" spc="0" normalizeH="0" baseline="0" noProof="0" dirty="0" err="1">
                <a:ln>
                  <a:noFill/>
                </a:ln>
                <a:solidFill>
                  <a:srgbClr val="3282BE">
                    <a:lumMod val="75000"/>
                  </a:srgbClr>
                </a:solidFill>
                <a:effectLst/>
                <a:uLnTx/>
                <a:uFillTx/>
                <a:latin typeface="Arial" panose="020B0604020202020204" pitchFamily="34" charset="0"/>
                <a:ea typeface="Arial Unicode MS"/>
                <a:cs typeface="Arial" panose="020B0604020202020204" pitchFamily="34" charset="0"/>
              </a:rPr>
              <a:t>mã</a:t>
            </a:r>
            <a:r>
              <a:rPr kumimoji="0" lang="en-US" sz="2000" b="0" i="0" u="none" strike="noStrike" kern="1200" cap="none" spc="0" normalizeH="0" baseline="0" noProof="0" dirty="0">
                <a:ln>
                  <a:noFill/>
                </a:ln>
                <a:solidFill>
                  <a:srgbClr val="3282BE">
                    <a:lumMod val="75000"/>
                  </a:srgbClr>
                </a:solidFill>
                <a:effectLst/>
                <a:uLnTx/>
                <a:uFillTx/>
                <a:latin typeface="Arial" panose="020B0604020202020204" pitchFamily="34" charset="0"/>
                <a:ea typeface="Arial Unicode MS"/>
                <a:cs typeface="Arial" panose="020B0604020202020204" pitchFamily="34" charset="0"/>
              </a:rPr>
              <a:t> QR </a:t>
            </a:r>
            <a:r>
              <a:rPr kumimoji="0" lang="en-US" sz="2000" b="0" i="0" u="none" strike="noStrike" kern="1200" cap="none" spc="0" normalizeH="0" baseline="0" noProof="0" dirty="0" err="1">
                <a:ln>
                  <a:noFill/>
                </a:ln>
                <a:solidFill>
                  <a:srgbClr val="3282BE">
                    <a:lumMod val="75000"/>
                  </a:srgbClr>
                </a:solidFill>
                <a:effectLst/>
                <a:uLnTx/>
                <a:uFillTx/>
                <a:latin typeface="Arial" panose="020B0604020202020204" pitchFamily="34" charset="0"/>
                <a:ea typeface="Arial Unicode MS"/>
                <a:cs typeface="Arial" panose="020B0604020202020204" pitchFamily="34" charset="0"/>
              </a:rPr>
              <a:t>bằng</a:t>
            </a:r>
            <a:r>
              <a:rPr kumimoji="0" lang="en-US" sz="2000" b="0" i="0" u="none" strike="noStrike" kern="1200" cap="none" spc="0" normalizeH="0" baseline="0" noProof="0" dirty="0">
                <a:ln>
                  <a:noFill/>
                </a:ln>
                <a:solidFill>
                  <a:srgbClr val="3282BE">
                    <a:lumMod val="75000"/>
                  </a:srgbClr>
                </a:solidFill>
                <a:effectLst/>
                <a:uLnTx/>
                <a:uFillTx/>
                <a:latin typeface="Arial" panose="020B0604020202020204" pitchFamily="34" charset="0"/>
                <a:ea typeface="Arial Unicode MS"/>
                <a:cs typeface="Arial" panose="020B0604020202020204" pitchFamily="34" charset="0"/>
              </a:rPr>
              <a:t> </a:t>
            </a:r>
            <a:r>
              <a:rPr kumimoji="0" lang="en-US" sz="2000" b="0" i="0" u="none" strike="noStrike" kern="1200" cap="none" spc="0" normalizeH="0" baseline="0" noProof="0" dirty="0" err="1">
                <a:ln>
                  <a:noFill/>
                </a:ln>
                <a:solidFill>
                  <a:srgbClr val="3282BE">
                    <a:lumMod val="75000"/>
                  </a:srgbClr>
                </a:solidFill>
                <a:effectLst/>
                <a:uLnTx/>
                <a:uFillTx/>
                <a:latin typeface="Arial" panose="020B0604020202020204" pitchFamily="34" charset="0"/>
                <a:ea typeface="Arial Unicode MS"/>
                <a:cs typeface="Arial" panose="020B0604020202020204" pitchFamily="34" charset="0"/>
              </a:rPr>
              <a:t>ứng</a:t>
            </a:r>
            <a:r>
              <a:rPr kumimoji="0" lang="en-US" sz="2000" b="0" i="0" u="none" strike="noStrike" kern="1200" cap="none" spc="0" normalizeH="0" baseline="0" noProof="0" dirty="0">
                <a:ln>
                  <a:noFill/>
                </a:ln>
                <a:solidFill>
                  <a:srgbClr val="3282BE">
                    <a:lumMod val="75000"/>
                  </a:srgbClr>
                </a:solidFill>
                <a:effectLst/>
                <a:uLnTx/>
                <a:uFillTx/>
                <a:latin typeface="Arial" panose="020B0604020202020204" pitchFamily="34" charset="0"/>
                <a:ea typeface="Arial Unicode MS"/>
                <a:cs typeface="Arial" panose="020B0604020202020204" pitchFamily="34" charset="0"/>
              </a:rPr>
              <a:t> </a:t>
            </a:r>
            <a:r>
              <a:rPr kumimoji="0" lang="en-US" sz="2000" b="0" i="0" u="none" strike="noStrike" kern="1200" cap="none" spc="0" normalizeH="0" baseline="0" noProof="0" dirty="0" err="1">
                <a:ln>
                  <a:noFill/>
                </a:ln>
                <a:solidFill>
                  <a:srgbClr val="3282BE">
                    <a:lumMod val="75000"/>
                  </a:srgbClr>
                </a:solidFill>
                <a:effectLst/>
                <a:uLnTx/>
                <a:uFillTx/>
                <a:latin typeface="Arial" panose="020B0604020202020204" pitchFamily="34" charset="0"/>
                <a:ea typeface="Arial Unicode MS"/>
                <a:cs typeface="Arial" panose="020B0604020202020204" pitchFamily="34" charset="0"/>
              </a:rPr>
              <a:t>dụng</a:t>
            </a:r>
            <a:r>
              <a:rPr kumimoji="0" lang="en-US" sz="2000" b="0" i="0" u="none" strike="noStrike" kern="1200" cap="none" spc="0" normalizeH="0" baseline="0" noProof="0" dirty="0">
                <a:ln>
                  <a:noFill/>
                </a:ln>
                <a:solidFill>
                  <a:srgbClr val="3282BE">
                    <a:lumMod val="75000"/>
                  </a:srgbClr>
                </a:solidFill>
                <a:effectLst/>
                <a:uLnTx/>
                <a:uFillTx/>
                <a:latin typeface="Arial" panose="020B0604020202020204" pitchFamily="34" charset="0"/>
                <a:ea typeface="Arial Unicode MS"/>
                <a:cs typeface="Arial" panose="020B0604020202020204" pitchFamily="34" charset="0"/>
              </a:rPr>
              <a:t> </a:t>
            </a:r>
            <a:r>
              <a:rPr kumimoji="0" lang="en-US" sz="2000" b="0" i="0" u="none" strike="noStrike" kern="1200" cap="none" spc="0" normalizeH="0" baseline="0" noProof="0" dirty="0" err="1">
                <a:ln>
                  <a:noFill/>
                </a:ln>
                <a:solidFill>
                  <a:srgbClr val="3282BE">
                    <a:lumMod val="75000"/>
                  </a:srgbClr>
                </a:solidFill>
                <a:effectLst/>
                <a:uLnTx/>
                <a:uFillTx/>
                <a:latin typeface="Arial" panose="020B0604020202020204" pitchFamily="34" charset="0"/>
                <a:ea typeface="Arial Unicode MS"/>
                <a:cs typeface="Arial" panose="020B0604020202020204" pitchFamily="34" charset="0"/>
              </a:rPr>
              <a:t>Zalo</a:t>
            </a:r>
            <a:endParaRPr kumimoji="0" lang="en-US" sz="2000" b="0" i="0" u="none" strike="noStrike" kern="1200" cap="none" spc="0" normalizeH="0" baseline="0" noProof="0" dirty="0">
              <a:ln>
                <a:noFill/>
              </a:ln>
              <a:solidFill>
                <a:srgbClr val="3282BE">
                  <a:lumMod val="75000"/>
                </a:srgbClr>
              </a:solidFill>
              <a:effectLst/>
              <a:uLnTx/>
              <a:uFillTx/>
              <a:latin typeface="Arial" panose="020B0604020202020204" pitchFamily="34" charset="0"/>
              <a:ea typeface="Arial Unicode MS"/>
              <a:cs typeface="Arial" panose="020B0604020202020204" pitchFamily="34" charset="0"/>
            </a:endParaRPr>
          </a:p>
        </p:txBody>
      </p:sp>
      <p:sp>
        <p:nvSpPr>
          <p:cNvPr id="6" name="Arrow: Right 5">
            <a:extLst>
              <a:ext uri="{FF2B5EF4-FFF2-40B4-BE49-F238E27FC236}">
                <a16:creationId xmlns:a16="http://schemas.microsoft.com/office/drawing/2014/main" id="{0128DB68-9DA2-94A6-97CA-9C3C09A900ED}"/>
              </a:ext>
            </a:extLst>
          </p:cNvPr>
          <p:cNvSpPr/>
          <p:nvPr/>
        </p:nvSpPr>
        <p:spPr>
          <a:xfrm>
            <a:off x="8564735" y="3597235"/>
            <a:ext cx="626534" cy="635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Arial Unicode MS"/>
              <a:cs typeface="+mn-cs"/>
            </a:endParaRPr>
          </a:p>
        </p:txBody>
      </p:sp>
      <p:grpSp>
        <p:nvGrpSpPr>
          <p:cNvPr id="1043" name="Group 1042">
            <a:extLst>
              <a:ext uri="{FF2B5EF4-FFF2-40B4-BE49-F238E27FC236}">
                <a16:creationId xmlns:a16="http://schemas.microsoft.com/office/drawing/2014/main" id="{1C807E76-349C-6F52-1E59-8EFDBCD1059C}"/>
              </a:ext>
            </a:extLst>
          </p:cNvPr>
          <p:cNvGrpSpPr/>
          <p:nvPr/>
        </p:nvGrpSpPr>
        <p:grpSpPr>
          <a:xfrm>
            <a:off x="9261174" y="1634210"/>
            <a:ext cx="2189427" cy="4369709"/>
            <a:chOff x="7044134" y="1899758"/>
            <a:chExt cx="2212581" cy="4415921"/>
          </a:xfrm>
        </p:grpSpPr>
        <p:grpSp>
          <p:nvGrpSpPr>
            <p:cNvPr id="1024" name="Group 1023">
              <a:extLst>
                <a:ext uri="{FF2B5EF4-FFF2-40B4-BE49-F238E27FC236}">
                  <a16:creationId xmlns:a16="http://schemas.microsoft.com/office/drawing/2014/main" id="{F569C5FB-56E6-08F0-A317-8C26D91467A6}"/>
                </a:ext>
              </a:extLst>
            </p:cNvPr>
            <p:cNvGrpSpPr/>
            <p:nvPr/>
          </p:nvGrpSpPr>
          <p:grpSpPr>
            <a:xfrm>
              <a:off x="7044134" y="1899758"/>
              <a:ext cx="2212581" cy="4415921"/>
              <a:chOff x="194553" y="-60776"/>
              <a:chExt cx="3492230" cy="6969876"/>
            </a:xfrm>
          </p:grpSpPr>
          <p:sp>
            <p:nvSpPr>
              <p:cNvPr id="1025" name="Graphic 2">
                <a:extLst>
                  <a:ext uri="{FF2B5EF4-FFF2-40B4-BE49-F238E27FC236}">
                    <a16:creationId xmlns:a16="http://schemas.microsoft.com/office/drawing/2014/main" id="{09877F89-F972-4108-9CC2-06B8BC0E407D}"/>
                  </a:ext>
                </a:extLst>
              </p:cNvPr>
              <p:cNvSpPr/>
              <p:nvPr/>
            </p:nvSpPr>
            <p:spPr>
              <a:xfrm>
                <a:off x="199959" y="-60776"/>
                <a:ext cx="3482957" cy="6969876"/>
              </a:xfrm>
              <a:custGeom>
                <a:avLst/>
                <a:gdLst>
                  <a:gd name="connsiteX0" fmla="*/ 2940654 w 3387838"/>
                  <a:gd name="connsiteY0" fmla="*/ 6858876 h 6858875"/>
                  <a:gd name="connsiteX1" fmla="*/ 447185 w 3387838"/>
                  <a:gd name="connsiteY1" fmla="*/ 6858876 h 6858875"/>
                  <a:gd name="connsiteX2" fmla="*/ 0 w 3387838"/>
                  <a:gd name="connsiteY2" fmla="*/ 6411691 h 6858875"/>
                  <a:gd name="connsiteX3" fmla="*/ 0 w 3387838"/>
                  <a:gd name="connsiteY3" fmla="*/ 447185 h 6858875"/>
                  <a:gd name="connsiteX4" fmla="*/ 447185 w 3387838"/>
                  <a:gd name="connsiteY4" fmla="*/ 0 h 6858875"/>
                  <a:gd name="connsiteX5" fmla="*/ 2940654 w 3387838"/>
                  <a:gd name="connsiteY5" fmla="*/ 0 h 6858875"/>
                  <a:gd name="connsiteX6" fmla="*/ 3387838 w 3387838"/>
                  <a:gd name="connsiteY6" fmla="*/ 447185 h 6858875"/>
                  <a:gd name="connsiteX7" fmla="*/ 3387838 w 3387838"/>
                  <a:gd name="connsiteY7" fmla="*/ 6411759 h 6858875"/>
                  <a:gd name="connsiteX8" fmla="*/ 2940654 w 3387838"/>
                  <a:gd name="connsiteY8" fmla="*/ 6858876 h 6858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87838" h="6858875">
                    <a:moveTo>
                      <a:pt x="2940654" y="6858876"/>
                    </a:moveTo>
                    <a:lnTo>
                      <a:pt x="447185" y="6858876"/>
                    </a:lnTo>
                    <a:cubicBezTo>
                      <a:pt x="200216" y="6858876"/>
                      <a:pt x="0" y="6658660"/>
                      <a:pt x="0" y="6411691"/>
                    </a:cubicBezTo>
                    <a:lnTo>
                      <a:pt x="0" y="447185"/>
                    </a:lnTo>
                    <a:cubicBezTo>
                      <a:pt x="67" y="200216"/>
                      <a:pt x="200216" y="0"/>
                      <a:pt x="447185" y="0"/>
                    </a:cubicBezTo>
                    <a:lnTo>
                      <a:pt x="2940654" y="0"/>
                    </a:lnTo>
                    <a:cubicBezTo>
                      <a:pt x="3187622" y="0"/>
                      <a:pt x="3387838" y="200216"/>
                      <a:pt x="3387838" y="447185"/>
                    </a:cubicBezTo>
                    <a:lnTo>
                      <a:pt x="3387838" y="6411759"/>
                    </a:lnTo>
                    <a:cubicBezTo>
                      <a:pt x="3387771" y="6658660"/>
                      <a:pt x="3187555" y="6858876"/>
                      <a:pt x="2940654" y="6858876"/>
                    </a:cubicBezTo>
                    <a:close/>
                  </a:path>
                </a:pathLst>
              </a:custGeom>
              <a:solidFill>
                <a:srgbClr val="D0D4D8"/>
              </a:solidFill>
              <a:ln w="67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Arial Unicode MS"/>
                  <a:cs typeface="+mn-cs"/>
                </a:endParaRPr>
              </a:p>
            </p:txBody>
          </p:sp>
          <p:sp>
            <p:nvSpPr>
              <p:cNvPr id="1027" name="Graphic 2">
                <a:extLst>
                  <a:ext uri="{FF2B5EF4-FFF2-40B4-BE49-F238E27FC236}">
                    <a16:creationId xmlns:a16="http://schemas.microsoft.com/office/drawing/2014/main" id="{A3883D97-3C07-37E2-490B-22AB55EF4247}"/>
                  </a:ext>
                </a:extLst>
              </p:cNvPr>
              <p:cNvSpPr/>
              <p:nvPr/>
            </p:nvSpPr>
            <p:spPr>
              <a:xfrm>
                <a:off x="246624" y="-24219"/>
                <a:ext cx="3389625" cy="6896695"/>
              </a:xfrm>
              <a:custGeom>
                <a:avLst/>
                <a:gdLst>
                  <a:gd name="connsiteX0" fmla="*/ 2858870 w 3305986"/>
                  <a:gd name="connsiteY0" fmla="*/ 6786860 h 6786860"/>
                  <a:gd name="connsiteX1" fmla="*/ 447185 w 3305986"/>
                  <a:gd name="connsiteY1" fmla="*/ 6786860 h 6786860"/>
                  <a:gd name="connsiteX2" fmla="*/ 0 w 3305986"/>
                  <a:gd name="connsiteY2" fmla="*/ 6339676 h 6786860"/>
                  <a:gd name="connsiteX3" fmla="*/ 0 w 3305986"/>
                  <a:gd name="connsiteY3" fmla="*/ 447185 h 6786860"/>
                  <a:gd name="connsiteX4" fmla="*/ 447185 w 3305986"/>
                  <a:gd name="connsiteY4" fmla="*/ 0 h 6786860"/>
                  <a:gd name="connsiteX5" fmla="*/ 2858802 w 3305986"/>
                  <a:gd name="connsiteY5" fmla="*/ 0 h 6786860"/>
                  <a:gd name="connsiteX6" fmla="*/ 3305987 w 3305986"/>
                  <a:gd name="connsiteY6" fmla="*/ 447185 h 6786860"/>
                  <a:gd name="connsiteX7" fmla="*/ 3305987 w 3305986"/>
                  <a:gd name="connsiteY7" fmla="*/ 6339743 h 6786860"/>
                  <a:gd name="connsiteX8" fmla="*/ 2858870 w 3305986"/>
                  <a:gd name="connsiteY8" fmla="*/ 6786860 h 6786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05986" h="6786860">
                    <a:moveTo>
                      <a:pt x="2858870" y="6786860"/>
                    </a:moveTo>
                    <a:lnTo>
                      <a:pt x="447185" y="6786860"/>
                    </a:lnTo>
                    <a:cubicBezTo>
                      <a:pt x="200216" y="6786860"/>
                      <a:pt x="0" y="6586644"/>
                      <a:pt x="0" y="6339676"/>
                    </a:cubicBezTo>
                    <a:lnTo>
                      <a:pt x="0" y="447185"/>
                    </a:lnTo>
                    <a:cubicBezTo>
                      <a:pt x="0" y="200216"/>
                      <a:pt x="200216" y="0"/>
                      <a:pt x="447185" y="0"/>
                    </a:cubicBezTo>
                    <a:lnTo>
                      <a:pt x="2858802" y="0"/>
                    </a:lnTo>
                    <a:cubicBezTo>
                      <a:pt x="3105771" y="0"/>
                      <a:pt x="3305987" y="200216"/>
                      <a:pt x="3305987" y="447185"/>
                    </a:cubicBezTo>
                    <a:lnTo>
                      <a:pt x="3305987" y="6339743"/>
                    </a:lnTo>
                    <a:cubicBezTo>
                      <a:pt x="3305987" y="6586644"/>
                      <a:pt x="3105771" y="6786860"/>
                      <a:pt x="2858870" y="6786860"/>
                    </a:cubicBezTo>
                    <a:close/>
                  </a:path>
                </a:pathLst>
              </a:custGeom>
              <a:solidFill>
                <a:srgbClr val="070808"/>
              </a:solidFill>
              <a:ln w="67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Arial Unicode MS"/>
                  <a:cs typeface="+mn-cs"/>
                </a:endParaRPr>
              </a:p>
            </p:txBody>
          </p:sp>
          <p:sp>
            <p:nvSpPr>
              <p:cNvPr id="1028" name="Graphic 2">
                <a:extLst>
                  <a:ext uri="{FF2B5EF4-FFF2-40B4-BE49-F238E27FC236}">
                    <a16:creationId xmlns:a16="http://schemas.microsoft.com/office/drawing/2014/main" id="{8C0D9EE8-BA39-AA6B-3818-43AF483387AC}"/>
                  </a:ext>
                </a:extLst>
              </p:cNvPr>
              <p:cNvSpPr/>
              <p:nvPr/>
            </p:nvSpPr>
            <p:spPr>
              <a:xfrm>
                <a:off x="328107" y="94555"/>
                <a:ext cx="3226661" cy="6659215"/>
              </a:xfrm>
              <a:custGeom>
                <a:avLst/>
                <a:gdLst>
                  <a:gd name="connsiteX0" fmla="*/ 2682906 w 3006269"/>
                  <a:gd name="connsiteY0" fmla="*/ 0 h 6553162"/>
                  <a:gd name="connsiteX1" fmla="*/ 2383121 w 3006269"/>
                  <a:gd name="connsiteY1" fmla="*/ 0 h 6553162"/>
                  <a:gd name="connsiteX2" fmla="*/ 2355366 w 3006269"/>
                  <a:gd name="connsiteY2" fmla="*/ 27755 h 6553162"/>
                  <a:gd name="connsiteX3" fmla="*/ 2355366 w 3006269"/>
                  <a:gd name="connsiteY3" fmla="*/ 27755 h 6553162"/>
                  <a:gd name="connsiteX4" fmla="*/ 2140599 w 3006269"/>
                  <a:gd name="connsiteY4" fmla="*/ 242523 h 6553162"/>
                  <a:gd name="connsiteX5" fmla="*/ 852197 w 3006269"/>
                  <a:gd name="connsiteY5" fmla="*/ 242523 h 6553162"/>
                  <a:gd name="connsiteX6" fmla="*/ 637430 w 3006269"/>
                  <a:gd name="connsiteY6" fmla="*/ 27755 h 6553162"/>
                  <a:gd name="connsiteX7" fmla="*/ 637430 w 3006269"/>
                  <a:gd name="connsiteY7" fmla="*/ 27755 h 6553162"/>
                  <a:gd name="connsiteX8" fmla="*/ 609675 w 3006269"/>
                  <a:gd name="connsiteY8" fmla="*/ 0 h 6553162"/>
                  <a:gd name="connsiteX9" fmla="*/ 323363 w 3006269"/>
                  <a:gd name="connsiteY9" fmla="*/ 0 h 6553162"/>
                  <a:gd name="connsiteX10" fmla="*/ 0 w 3006269"/>
                  <a:gd name="connsiteY10" fmla="*/ 323363 h 6553162"/>
                  <a:gd name="connsiteX11" fmla="*/ 0 w 3006269"/>
                  <a:gd name="connsiteY11" fmla="*/ 6229799 h 6553162"/>
                  <a:gd name="connsiteX12" fmla="*/ 323363 w 3006269"/>
                  <a:gd name="connsiteY12" fmla="*/ 6553163 h 6553162"/>
                  <a:gd name="connsiteX13" fmla="*/ 2682906 w 3006269"/>
                  <a:gd name="connsiteY13" fmla="*/ 6553163 h 6553162"/>
                  <a:gd name="connsiteX14" fmla="*/ 3006269 w 3006269"/>
                  <a:gd name="connsiteY14" fmla="*/ 6229799 h 6553162"/>
                  <a:gd name="connsiteX15" fmla="*/ 3006269 w 3006269"/>
                  <a:gd name="connsiteY15" fmla="*/ 323363 h 6553162"/>
                  <a:gd name="connsiteX16" fmla="*/ 2682906 w 3006269"/>
                  <a:gd name="connsiteY16" fmla="*/ 0 h 6553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06269" h="6553162">
                    <a:moveTo>
                      <a:pt x="2682906" y="0"/>
                    </a:moveTo>
                    <a:lnTo>
                      <a:pt x="2383121" y="0"/>
                    </a:lnTo>
                    <a:cubicBezTo>
                      <a:pt x="2367761" y="0"/>
                      <a:pt x="2355366" y="12463"/>
                      <a:pt x="2355366" y="27755"/>
                    </a:cubicBezTo>
                    <a:lnTo>
                      <a:pt x="2355366" y="27755"/>
                    </a:lnTo>
                    <a:cubicBezTo>
                      <a:pt x="2355366" y="146322"/>
                      <a:pt x="2259233" y="242523"/>
                      <a:pt x="2140599" y="242523"/>
                    </a:cubicBezTo>
                    <a:lnTo>
                      <a:pt x="852197" y="242523"/>
                    </a:lnTo>
                    <a:cubicBezTo>
                      <a:pt x="733631" y="242523"/>
                      <a:pt x="637430" y="146389"/>
                      <a:pt x="637430" y="27755"/>
                    </a:cubicBezTo>
                    <a:lnTo>
                      <a:pt x="637430" y="27755"/>
                    </a:lnTo>
                    <a:cubicBezTo>
                      <a:pt x="637430" y="12396"/>
                      <a:pt x="624967" y="0"/>
                      <a:pt x="609675" y="0"/>
                    </a:cubicBezTo>
                    <a:lnTo>
                      <a:pt x="323363" y="0"/>
                    </a:lnTo>
                    <a:cubicBezTo>
                      <a:pt x="144772" y="0"/>
                      <a:pt x="0" y="144773"/>
                      <a:pt x="0" y="323363"/>
                    </a:cubicBezTo>
                    <a:lnTo>
                      <a:pt x="0" y="6229799"/>
                    </a:lnTo>
                    <a:cubicBezTo>
                      <a:pt x="0" y="6408390"/>
                      <a:pt x="144772" y="6553163"/>
                      <a:pt x="323363" y="6553163"/>
                    </a:cubicBezTo>
                    <a:lnTo>
                      <a:pt x="2682906" y="6553163"/>
                    </a:lnTo>
                    <a:cubicBezTo>
                      <a:pt x="2861497" y="6553163"/>
                      <a:pt x="3006269" y="6408390"/>
                      <a:pt x="3006269" y="6229799"/>
                    </a:cubicBezTo>
                    <a:lnTo>
                      <a:pt x="3006269" y="323363"/>
                    </a:lnTo>
                    <a:cubicBezTo>
                      <a:pt x="3006269" y="144773"/>
                      <a:pt x="2861497" y="0"/>
                      <a:pt x="2682906" y="0"/>
                    </a:cubicBezTo>
                    <a:close/>
                  </a:path>
                </a:pathLst>
              </a:custGeom>
              <a:gradFill>
                <a:gsLst>
                  <a:gs pos="0">
                    <a:srgbClr val="2CB091">
                      <a:lumMod val="60000"/>
                      <a:lumOff val="40000"/>
                    </a:srgbClr>
                  </a:gs>
                  <a:gs pos="100000">
                    <a:srgbClr val="1581BD">
                      <a:lumMod val="60000"/>
                      <a:lumOff val="40000"/>
                    </a:srgbClr>
                  </a:gs>
                </a:gsLst>
                <a:lin ang="16200000" scaled="1"/>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Arial Unicode MS"/>
                  <a:cs typeface="+mn-cs"/>
                </a:endParaRPr>
              </a:p>
            </p:txBody>
          </p:sp>
          <p:sp>
            <p:nvSpPr>
              <p:cNvPr id="1029" name="Graphic 2">
                <a:extLst>
                  <a:ext uri="{FF2B5EF4-FFF2-40B4-BE49-F238E27FC236}">
                    <a16:creationId xmlns:a16="http://schemas.microsoft.com/office/drawing/2014/main" id="{B1669D36-A6F2-5C76-C38F-14F15225ADD2}"/>
                  </a:ext>
                </a:extLst>
              </p:cNvPr>
              <p:cNvSpPr/>
              <p:nvPr/>
            </p:nvSpPr>
            <p:spPr>
              <a:xfrm>
                <a:off x="195169" y="930694"/>
                <a:ext cx="24370" cy="237479"/>
              </a:xfrm>
              <a:custGeom>
                <a:avLst/>
                <a:gdLst>
                  <a:gd name="connsiteX0" fmla="*/ 15158 w 23982"/>
                  <a:gd name="connsiteY0" fmla="*/ 233697 h 233697"/>
                  <a:gd name="connsiteX1" fmla="*/ 0 w 23982"/>
                  <a:gd name="connsiteY1" fmla="*/ 233697 h 233697"/>
                  <a:gd name="connsiteX2" fmla="*/ 0 w 23982"/>
                  <a:gd name="connsiteY2" fmla="*/ 0 h 233697"/>
                  <a:gd name="connsiteX3" fmla="*/ 15158 w 23982"/>
                  <a:gd name="connsiteY3" fmla="*/ 0 h 233697"/>
                  <a:gd name="connsiteX4" fmla="*/ 23983 w 23982"/>
                  <a:gd name="connsiteY4" fmla="*/ 8825 h 233697"/>
                  <a:gd name="connsiteX5" fmla="*/ 23983 w 23982"/>
                  <a:gd name="connsiteY5" fmla="*/ 224805 h 233697"/>
                  <a:gd name="connsiteX6" fmla="*/ 15158 w 23982"/>
                  <a:gd name="connsiteY6" fmla="*/ 233697 h 233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982" h="233697">
                    <a:moveTo>
                      <a:pt x="15158" y="233697"/>
                    </a:moveTo>
                    <a:lnTo>
                      <a:pt x="0" y="233697"/>
                    </a:lnTo>
                    <a:lnTo>
                      <a:pt x="0" y="0"/>
                    </a:lnTo>
                    <a:lnTo>
                      <a:pt x="15158" y="0"/>
                    </a:lnTo>
                    <a:cubicBezTo>
                      <a:pt x="20008" y="0"/>
                      <a:pt x="23983" y="3975"/>
                      <a:pt x="23983" y="8825"/>
                    </a:cubicBezTo>
                    <a:lnTo>
                      <a:pt x="23983" y="224805"/>
                    </a:lnTo>
                    <a:cubicBezTo>
                      <a:pt x="23983" y="229723"/>
                      <a:pt x="20008" y="233697"/>
                      <a:pt x="15158" y="233697"/>
                    </a:cubicBezTo>
                    <a:close/>
                  </a:path>
                </a:pathLst>
              </a:custGeom>
              <a:solidFill>
                <a:srgbClr val="364551"/>
              </a:solidFill>
              <a:ln w="67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Arial Unicode MS"/>
                  <a:cs typeface="+mn-cs"/>
                </a:endParaRPr>
              </a:p>
            </p:txBody>
          </p:sp>
          <p:sp>
            <p:nvSpPr>
              <p:cNvPr id="1030" name="Graphic 2">
                <a:extLst>
                  <a:ext uri="{FF2B5EF4-FFF2-40B4-BE49-F238E27FC236}">
                    <a16:creationId xmlns:a16="http://schemas.microsoft.com/office/drawing/2014/main" id="{B675877D-32BB-A313-B93E-3EB2CABB2D3F}"/>
                  </a:ext>
                </a:extLst>
              </p:cNvPr>
              <p:cNvSpPr/>
              <p:nvPr/>
            </p:nvSpPr>
            <p:spPr>
              <a:xfrm>
                <a:off x="195169" y="1440226"/>
                <a:ext cx="34021" cy="473657"/>
              </a:xfrm>
              <a:custGeom>
                <a:avLst/>
                <a:gdLst>
                  <a:gd name="connsiteX0" fmla="*/ 24656 w 33481"/>
                  <a:gd name="connsiteY0" fmla="*/ 466115 h 466115"/>
                  <a:gd name="connsiteX1" fmla="*/ 10105 w 33481"/>
                  <a:gd name="connsiteY1" fmla="*/ 466115 h 466115"/>
                  <a:gd name="connsiteX2" fmla="*/ 0 w 33481"/>
                  <a:gd name="connsiteY2" fmla="*/ 456010 h 466115"/>
                  <a:gd name="connsiteX3" fmla="*/ 0 w 33481"/>
                  <a:gd name="connsiteY3" fmla="*/ 10105 h 466115"/>
                  <a:gd name="connsiteX4" fmla="*/ 10105 w 33481"/>
                  <a:gd name="connsiteY4" fmla="*/ 0 h 466115"/>
                  <a:gd name="connsiteX5" fmla="*/ 24656 w 33481"/>
                  <a:gd name="connsiteY5" fmla="*/ 0 h 466115"/>
                  <a:gd name="connsiteX6" fmla="*/ 33482 w 33481"/>
                  <a:gd name="connsiteY6" fmla="*/ 8825 h 466115"/>
                  <a:gd name="connsiteX7" fmla="*/ 33482 w 33481"/>
                  <a:gd name="connsiteY7" fmla="*/ 457223 h 466115"/>
                  <a:gd name="connsiteX8" fmla="*/ 24656 w 33481"/>
                  <a:gd name="connsiteY8" fmla="*/ 466115 h 466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481" h="466115">
                    <a:moveTo>
                      <a:pt x="24656" y="466115"/>
                    </a:moveTo>
                    <a:lnTo>
                      <a:pt x="10105" y="466115"/>
                    </a:lnTo>
                    <a:cubicBezTo>
                      <a:pt x="4514" y="466115"/>
                      <a:pt x="0" y="461601"/>
                      <a:pt x="0" y="456010"/>
                    </a:cubicBezTo>
                    <a:lnTo>
                      <a:pt x="0" y="10105"/>
                    </a:lnTo>
                    <a:cubicBezTo>
                      <a:pt x="0" y="4514"/>
                      <a:pt x="4514" y="0"/>
                      <a:pt x="10105" y="0"/>
                    </a:cubicBezTo>
                    <a:lnTo>
                      <a:pt x="24656" y="0"/>
                    </a:lnTo>
                    <a:cubicBezTo>
                      <a:pt x="29507" y="0"/>
                      <a:pt x="33482" y="3975"/>
                      <a:pt x="33482" y="8825"/>
                    </a:cubicBezTo>
                    <a:lnTo>
                      <a:pt x="33482" y="457223"/>
                    </a:lnTo>
                    <a:cubicBezTo>
                      <a:pt x="33482" y="462140"/>
                      <a:pt x="29507" y="466115"/>
                      <a:pt x="24656" y="466115"/>
                    </a:cubicBezTo>
                    <a:close/>
                  </a:path>
                </a:pathLst>
              </a:custGeom>
              <a:solidFill>
                <a:srgbClr val="364551"/>
              </a:solidFill>
              <a:ln w="67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Arial Unicode MS"/>
                  <a:cs typeface="+mn-cs"/>
                </a:endParaRPr>
              </a:p>
            </p:txBody>
          </p:sp>
          <p:sp>
            <p:nvSpPr>
              <p:cNvPr id="1031" name="Graphic 2">
                <a:extLst>
                  <a:ext uri="{FF2B5EF4-FFF2-40B4-BE49-F238E27FC236}">
                    <a16:creationId xmlns:a16="http://schemas.microsoft.com/office/drawing/2014/main" id="{6FA7803B-A163-7F53-6E84-D41EF5305D96}"/>
                  </a:ext>
                </a:extLst>
              </p:cNvPr>
              <p:cNvSpPr/>
              <p:nvPr/>
            </p:nvSpPr>
            <p:spPr>
              <a:xfrm>
                <a:off x="195237" y="1474249"/>
                <a:ext cx="19236" cy="396643"/>
              </a:xfrm>
              <a:custGeom>
                <a:avLst/>
                <a:gdLst>
                  <a:gd name="connsiteX0" fmla="*/ 17650 w 18930"/>
                  <a:gd name="connsiteY0" fmla="*/ 390327 h 390326"/>
                  <a:gd name="connsiteX1" fmla="*/ 1886 w 18930"/>
                  <a:gd name="connsiteY1" fmla="*/ 390327 h 390326"/>
                  <a:gd name="connsiteX2" fmla="*/ 0 w 18930"/>
                  <a:gd name="connsiteY2" fmla="*/ 388440 h 390326"/>
                  <a:gd name="connsiteX3" fmla="*/ 0 w 18930"/>
                  <a:gd name="connsiteY3" fmla="*/ 1886 h 390326"/>
                  <a:gd name="connsiteX4" fmla="*/ 1886 w 18930"/>
                  <a:gd name="connsiteY4" fmla="*/ 0 h 390326"/>
                  <a:gd name="connsiteX5" fmla="*/ 17650 w 18930"/>
                  <a:gd name="connsiteY5" fmla="*/ 0 h 390326"/>
                  <a:gd name="connsiteX6" fmla="*/ 18930 w 18930"/>
                  <a:gd name="connsiteY6" fmla="*/ 1280 h 390326"/>
                  <a:gd name="connsiteX7" fmla="*/ 18930 w 18930"/>
                  <a:gd name="connsiteY7" fmla="*/ 389047 h 390326"/>
                  <a:gd name="connsiteX8" fmla="*/ 17650 w 18930"/>
                  <a:gd name="connsiteY8" fmla="*/ 390327 h 390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30" h="390326">
                    <a:moveTo>
                      <a:pt x="17650" y="390327"/>
                    </a:moveTo>
                    <a:lnTo>
                      <a:pt x="1886" y="390327"/>
                    </a:lnTo>
                    <a:cubicBezTo>
                      <a:pt x="808" y="390327"/>
                      <a:pt x="0" y="389451"/>
                      <a:pt x="0" y="388440"/>
                    </a:cubicBezTo>
                    <a:lnTo>
                      <a:pt x="0" y="1886"/>
                    </a:lnTo>
                    <a:cubicBezTo>
                      <a:pt x="0" y="808"/>
                      <a:pt x="876" y="0"/>
                      <a:pt x="1886" y="0"/>
                    </a:cubicBezTo>
                    <a:lnTo>
                      <a:pt x="17650" y="0"/>
                    </a:lnTo>
                    <a:cubicBezTo>
                      <a:pt x="18324" y="0"/>
                      <a:pt x="18930" y="539"/>
                      <a:pt x="18930" y="1280"/>
                    </a:cubicBezTo>
                    <a:lnTo>
                      <a:pt x="18930" y="389047"/>
                    </a:lnTo>
                    <a:cubicBezTo>
                      <a:pt x="18930" y="389788"/>
                      <a:pt x="18324" y="390327"/>
                      <a:pt x="17650" y="390327"/>
                    </a:cubicBezTo>
                    <a:close/>
                  </a:path>
                </a:pathLst>
              </a:custGeom>
              <a:solidFill>
                <a:srgbClr val="FAFDFF"/>
              </a:solidFill>
              <a:ln w="67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Arial Unicode MS"/>
                  <a:cs typeface="+mn-cs"/>
                </a:endParaRPr>
              </a:p>
            </p:txBody>
          </p:sp>
          <p:sp>
            <p:nvSpPr>
              <p:cNvPr id="1032" name="Graphic 2">
                <a:extLst>
                  <a:ext uri="{FF2B5EF4-FFF2-40B4-BE49-F238E27FC236}">
                    <a16:creationId xmlns:a16="http://schemas.microsoft.com/office/drawing/2014/main" id="{3F4C90F1-D88E-FE19-CCAA-BD9867F0D79B}"/>
                  </a:ext>
                </a:extLst>
              </p:cNvPr>
              <p:cNvSpPr/>
              <p:nvPr/>
            </p:nvSpPr>
            <p:spPr>
              <a:xfrm>
                <a:off x="194553" y="2072706"/>
                <a:ext cx="34021" cy="473657"/>
              </a:xfrm>
              <a:custGeom>
                <a:avLst/>
                <a:gdLst>
                  <a:gd name="connsiteX0" fmla="*/ 24656 w 33481"/>
                  <a:gd name="connsiteY0" fmla="*/ 466115 h 466114"/>
                  <a:gd name="connsiteX1" fmla="*/ 10105 w 33481"/>
                  <a:gd name="connsiteY1" fmla="*/ 466115 h 466114"/>
                  <a:gd name="connsiteX2" fmla="*/ 0 w 33481"/>
                  <a:gd name="connsiteY2" fmla="*/ 456010 h 466114"/>
                  <a:gd name="connsiteX3" fmla="*/ 0 w 33481"/>
                  <a:gd name="connsiteY3" fmla="*/ 10105 h 466114"/>
                  <a:gd name="connsiteX4" fmla="*/ 10105 w 33481"/>
                  <a:gd name="connsiteY4" fmla="*/ 0 h 466114"/>
                  <a:gd name="connsiteX5" fmla="*/ 24656 w 33481"/>
                  <a:gd name="connsiteY5" fmla="*/ 0 h 466114"/>
                  <a:gd name="connsiteX6" fmla="*/ 33482 w 33481"/>
                  <a:gd name="connsiteY6" fmla="*/ 8825 h 466114"/>
                  <a:gd name="connsiteX7" fmla="*/ 33482 w 33481"/>
                  <a:gd name="connsiteY7" fmla="*/ 457222 h 466114"/>
                  <a:gd name="connsiteX8" fmla="*/ 24656 w 33481"/>
                  <a:gd name="connsiteY8" fmla="*/ 466115 h 466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481" h="466114">
                    <a:moveTo>
                      <a:pt x="24656" y="466115"/>
                    </a:moveTo>
                    <a:lnTo>
                      <a:pt x="10105" y="466115"/>
                    </a:lnTo>
                    <a:cubicBezTo>
                      <a:pt x="4514" y="466115"/>
                      <a:pt x="0" y="461601"/>
                      <a:pt x="0" y="456010"/>
                    </a:cubicBezTo>
                    <a:lnTo>
                      <a:pt x="0" y="10105"/>
                    </a:lnTo>
                    <a:cubicBezTo>
                      <a:pt x="0" y="4514"/>
                      <a:pt x="4514" y="0"/>
                      <a:pt x="10105" y="0"/>
                    </a:cubicBezTo>
                    <a:lnTo>
                      <a:pt x="24656" y="0"/>
                    </a:lnTo>
                    <a:cubicBezTo>
                      <a:pt x="29507" y="0"/>
                      <a:pt x="33482" y="3975"/>
                      <a:pt x="33482" y="8825"/>
                    </a:cubicBezTo>
                    <a:lnTo>
                      <a:pt x="33482" y="457222"/>
                    </a:lnTo>
                    <a:cubicBezTo>
                      <a:pt x="33482" y="462208"/>
                      <a:pt x="29507" y="466115"/>
                      <a:pt x="24656" y="466115"/>
                    </a:cubicBezTo>
                    <a:close/>
                  </a:path>
                </a:pathLst>
              </a:custGeom>
              <a:solidFill>
                <a:srgbClr val="364551"/>
              </a:solidFill>
              <a:ln w="67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Arial Unicode MS"/>
                  <a:cs typeface="+mn-cs"/>
                </a:endParaRPr>
              </a:p>
            </p:txBody>
          </p:sp>
          <p:sp>
            <p:nvSpPr>
              <p:cNvPr id="1033" name="Graphic 2">
                <a:extLst>
                  <a:ext uri="{FF2B5EF4-FFF2-40B4-BE49-F238E27FC236}">
                    <a16:creationId xmlns:a16="http://schemas.microsoft.com/office/drawing/2014/main" id="{B9137EBA-9852-9E47-BC87-CF33FD988C98}"/>
                  </a:ext>
                </a:extLst>
              </p:cNvPr>
              <p:cNvSpPr/>
              <p:nvPr/>
            </p:nvSpPr>
            <p:spPr>
              <a:xfrm>
                <a:off x="194553" y="2106730"/>
                <a:ext cx="19236" cy="396643"/>
              </a:xfrm>
              <a:custGeom>
                <a:avLst/>
                <a:gdLst>
                  <a:gd name="connsiteX0" fmla="*/ 17718 w 18930"/>
                  <a:gd name="connsiteY0" fmla="*/ 390327 h 390326"/>
                  <a:gd name="connsiteX1" fmla="*/ 1886 w 18930"/>
                  <a:gd name="connsiteY1" fmla="*/ 390327 h 390326"/>
                  <a:gd name="connsiteX2" fmla="*/ 0 w 18930"/>
                  <a:gd name="connsiteY2" fmla="*/ 388440 h 390326"/>
                  <a:gd name="connsiteX3" fmla="*/ 0 w 18930"/>
                  <a:gd name="connsiteY3" fmla="*/ 1886 h 390326"/>
                  <a:gd name="connsiteX4" fmla="*/ 1886 w 18930"/>
                  <a:gd name="connsiteY4" fmla="*/ 0 h 390326"/>
                  <a:gd name="connsiteX5" fmla="*/ 17650 w 18930"/>
                  <a:gd name="connsiteY5" fmla="*/ 0 h 390326"/>
                  <a:gd name="connsiteX6" fmla="*/ 18930 w 18930"/>
                  <a:gd name="connsiteY6" fmla="*/ 1280 h 390326"/>
                  <a:gd name="connsiteX7" fmla="*/ 18930 w 18930"/>
                  <a:gd name="connsiteY7" fmla="*/ 389047 h 390326"/>
                  <a:gd name="connsiteX8" fmla="*/ 17718 w 18930"/>
                  <a:gd name="connsiteY8" fmla="*/ 390327 h 390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30" h="390326">
                    <a:moveTo>
                      <a:pt x="17718" y="390327"/>
                    </a:moveTo>
                    <a:lnTo>
                      <a:pt x="1886" y="390327"/>
                    </a:lnTo>
                    <a:cubicBezTo>
                      <a:pt x="808" y="390327"/>
                      <a:pt x="0" y="389451"/>
                      <a:pt x="0" y="388440"/>
                    </a:cubicBezTo>
                    <a:lnTo>
                      <a:pt x="0" y="1886"/>
                    </a:lnTo>
                    <a:cubicBezTo>
                      <a:pt x="0" y="808"/>
                      <a:pt x="876" y="0"/>
                      <a:pt x="1886" y="0"/>
                    </a:cubicBezTo>
                    <a:lnTo>
                      <a:pt x="17650" y="0"/>
                    </a:lnTo>
                    <a:cubicBezTo>
                      <a:pt x="18324" y="0"/>
                      <a:pt x="18930" y="539"/>
                      <a:pt x="18930" y="1280"/>
                    </a:cubicBezTo>
                    <a:lnTo>
                      <a:pt x="18930" y="389047"/>
                    </a:lnTo>
                    <a:cubicBezTo>
                      <a:pt x="18930" y="389788"/>
                      <a:pt x="18391" y="390327"/>
                      <a:pt x="17718" y="390327"/>
                    </a:cubicBezTo>
                    <a:close/>
                  </a:path>
                </a:pathLst>
              </a:custGeom>
              <a:solidFill>
                <a:srgbClr val="FAFDFF"/>
              </a:solidFill>
              <a:ln w="67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Arial Unicode MS"/>
                  <a:cs typeface="+mn-cs"/>
                </a:endParaRPr>
              </a:p>
            </p:txBody>
          </p:sp>
          <p:sp>
            <p:nvSpPr>
              <p:cNvPr id="1034" name="Graphic 2">
                <a:extLst>
                  <a:ext uri="{FF2B5EF4-FFF2-40B4-BE49-F238E27FC236}">
                    <a16:creationId xmlns:a16="http://schemas.microsoft.com/office/drawing/2014/main" id="{1EB9A718-E831-B350-FAD1-1E57806F515B}"/>
                  </a:ext>
                </a:extLst>
              </p:cNvPr>
              <p:cNvSpPr/>
              <p:nvPr/>
            </p:nvSpPr>
            <p:spPr>
              <a:xfrm>
                <a:off x="3652762" y="1599116"/>
                <a:ext cx="34021" cy="766588"/>
              </a:xfrm>
              <a:custGeom>
                <a:avLst/>
                <a:gdLst>
                  <a:gd name="connsiteX0" fmla="*/ 24656 w 33481"/>
                  <a:gd name="connsiteY0" fmla="*/ 754380 h 754380"/>
                  <a:gd name="connsiteX1" fmla="*/ 10105 w 33481"/>
                  <a:gd name="connsiteY1" fmla="*/ 754380 h 754380"/>
                  <a:gd name="connsiteX2" fmla="*/ 0 w 33481"/>
                  <a:gd name="connsiteY2" fmla="*/ 744275 h 754380"/>
                  <a:gd name="connsiteX3" fmla="*/ 0 w 33481"/>
                  <a:gd name="connsiteY3" fmla="*/ 10105 h 754380"/>
                  <a:gd name="connsiteX4" fmla="*/ 10105 w 33481"/>
                  <a:gd name="connsiteY4" fmla="*/ 0 h 754380"/>
                  <a:gd name="connsiteX5" fmla="*/ 24656 w 33481"/>
                  <a:gd name="connsiteY5" fmla="*/ 0 h 754380"/>
                  <a:gd name="connsiteX6" fmla="*/ 33482 w 33481"/>
                  <a:gd name="connsiteY6" fmla="*/ 8825 h 754380"/>
                  <a:gd name="connsiteX7" fmla="*/ 33482 w 33481"/>
                  <a:gd name="connsiteY7" fmla="*/ 745555 h 754380"/>
                  <a:gd name="connsiteX8" fmla="*/ 24656 w 33481"/>
                  <a:gd name="connsiteY8" fmla="*/ 754380 h 75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481" h="754380">
                    <a:moveTo>
                      <a:pt x="24656" y="754380"/>
                    </a:moveTo>
                    <a:lnTo>
                      <a:pt x="10105" y="754380"/>
                    </a:lnTo>
                    <a:cubicBezTo>
                      <a:pt x="4514" y="754380"/>
                      <a:pt x="0" y="749866"/>
                      <a:pt x="0" y="744275"/>
                    </a:cubicBezTo>
                    <a:lnTo>
                      <a:pt x="0" y="10105"/>
                    </a:lnTo>
                    <a:cubicBezTo>
                      <a:pt x="0" y="4514"/>
                      <a:pt x="4514" y="0"/>
                      <a:pt x="10105" y="0"/>
                    </a:cubicBezTo>
                    <a:lnTo>
                      <a:pt x="24656" y="0"/>
                    </a:lnTo>
                    <a:cubicBezTo>
                      <a:pt x="29507" y="0"/>
                      <a:pt x="33482" y="3975"/>
                      <a:pt x="33482" y="8825"/>
                    </a:cubicBezTo>
                    <a:lnTo>
                      <a:pt x="33482" y="745555"/>
                    </a:lnTo>
                    <a:cubicBezTo>
                      <a:pt x="33482" y="750405"/>
                      <a:pt x="29507" y="754380"/>
                      <a:pt x="24656" y="754380"/>
                    </a:cubicBezTo>
                    <a:close/>
                  </a:path>
                </a:pathLst>
              </a:custGeom>
              <a:solidFill>
                <a:srgbClr val="8A9096"/>
              </a:solidFill>
              <a:ln w="67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Arial Unicode MS"/>
                  <a:cs typeface="+mn-cs"/>
                </a:endParaRPr>
              </a:p>
            </p:txBody>
          </p:sp>
          <p:sp>
            <p:nvSpPr>
              <p:cNvPr id="1035" name="Graphic 2">
                <a:extLst>
                  <a:ext uri="{FF2B5EF4-FFF2-40B4-BE49-F238E27FC236}">
                    <a16:creationId xmlns:a16="http://schemas.microsoft.com/office/drawing/2014/main" id="{5CC29C59-7744-2839-09D7-CF945D216974}"/>
                  </a:ext>
                </a:extLst>
              </p:cNvPr>
              <p:cNvSpPr/>
              <p:nvPr/>
            </p:nvSpPr>
            <p:spPr>
              <a:xfrm>
                <a:off x="3667547" y="1654223"/>
                <a:ext cx="19236" cy="641928"/>
              </a:xfrm>
              <a:custGeom>
                <a:avLst/>
                <a:gdLst>
                  <a:gd name="connsiteX0" fmla="*/ 17650 w 18930"/>
                  <a:gd name="connsiteY0" fmla="*/ 631704 h 631704"/>
                  <a:gd name="connsiteX1" fmla="*/ 1886 w 18930"/>
                  <a:gd name="connsiteY1" fmla="*/ 631704 h 631704"/>
                  <a:gd name="connsiteX2" fmla="*/ 0 w 18930"/>
                  <a:gd name="connsiteY2" fmla="*/ 629818 h 631704"/>
                  <a:gd name="connsiteX3" fmla="*/ 0 w 18930"/>
                  <a:gd name="connsiteY3" fmla="*/ 1886 h 631704"/>
                  <a:gd name="connsiteX4" fmla="*/ 1886 w 18930"/>
                  <a:gd name="connsiteY4" fmla="*/ 0 h 631704"/>
                  <a:gd name="connsiteX5" fmla="*/ 17650 w 18930"/>
                  <a:gd name="connsiteY5" fmla="*/ 0 h 631704"/>
                  <a:gd name="connsiteX6" fmla="*/ 18930 w 18930"/>
                  <a:gd name="connsiteY6" fmla="*/ 1280 h 631704"/>
                  <a:gd name="connsiteX7" fmla="*/ 18930 w 18930"/>
                  <a:gd name="connsiteY7" fmla="*/ 630491 h 631704"/>
                  <a:gd name="connsiteX8" fmla="*/ 17650 w 18930"/>
                  <a:gd name="connsiteY8" fmla="*/ 631704 h 631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30" h="631704">
                    <a:moveTo>
                      <a:pt x="17650" y="631704"/>
                    </a:moveTo>
                    <a:lnTo>
                      <a:pt x="1886" y="631704"/>
                    </a:lnTo>
                    <a:cubicBezTo>
                      <a:pt x="808" y="631704"/>
                      <a:pt x="0" y="630828"/>
                      <a:pt x="0" y="629818"/>
                    </a:cubicBezTo>
                    <a:lnTo>
                      <a:pt x="0" y="1886"/>
                    </a:lnTo>
                    <a:cubicBezTo>
                      <a:pt x="0" y="808"/>
                      <a:pt x="876" y="0"/>
                      <a:pt x="1886" y="0"/>
                    </a:cubicBezTo>
                    <a:lnTo>
                      <a:pt x="17650" y="0"/>
                    </a:lnTo>
                    <a:cubicBezTo>
                      <a:pt x="18324" y="0"/>
                      <a:pt x="18930" y="539"/>
                      <a:pt x="18930" y="1280"/>
                    </a:cubicBezTo>
                    <a:lnTo>
                      <a:pt x="18930" y="630491"/>
                    </a:lnTo>
                    <a:cubicBezTo>
                      <a:pt x="18863" y="631098"/>
                      <a:pt x="18324" y="631704"/>
                      <a:pt x="17650" y="631704"/>
                    </a:cubicBezTo>
                    <a:close/>
                  </a:path>
                </a:pathLst>
              </a:custGeom>
              <a:solidFill>
                <a:srgbClr val="4A4C4D"/>
              </a:solidFill>
              <a:ln w="67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Arial Unicode MS"/>
                  <a:cs typeface="+mn-cs"/>
                </a:endParaRPr>
              </a:p>
            </p:txBody>
          </p:sp>
          <p:sp>
            <p:nvSpPr>
              <p:cNvPr id="1036" name="Graphic 2">
                <a:extLst>
                  <a:ext uri="{FF2B5EF4-FFF2-40B4-BE49-F238E27FC236}">
                    <a16:creationId xmlns:a16="http://schemas.microsoft.com/office/drawing/2014/main" id="{1F4AA6F9-D405-4754-7D68-7D6FAEE304AA}"/>
                  </a:ext>
                </a:extLst>
              </p:cNvPr>
              <p:cNvSpPr/>
              <p:nvPr/>
            </p:nvSpPr>
            <p:spPr>
              <a:xfrm>
                <a:off x="3659264" y="3202804"/>
                <a:ext cx="27519" cy="525345"/>
              </a:xfrm>
              <a:custGeom>
                <a:avLst/>
                <a:gdLst>
                  <a:gd name="connsiteX0" fmla="*/ 18257 w 27081"/>
                  <a:gd name="connsiteY0" fmla="*/ 516977 h 516977"/>
                  <a:gd name="connsiteX1" fmla="*/ 10105 w 27081"/>
                  <a:gd name="connsiteY1" fmla="*/ 516977 h 516977"/>
                  <a:gd name="connsiteX2" fmla="*/ 0 w 27081"/>
                  <a:gd name="connsiteY2" fmla="*/ 506872 h 516977"/>
                  <a:gd name="connsiteX3" fmla="*/ 0 w 27081"/>
                  <a:gd name="connsiteY3" fmla="*/ 10105 h 516977"/>
                  <a:gd name="connsiteX4" fmla="*/ 10105 w 27081"/>
                  <a:gd name="connsiteY4" fmla="*/ 0 h 516977"/>
                  <a:gd name="connsiteX5" fmla="*/ 18257 w 27081"/>
                  <a:gd name="connsiteY5" fmla="*/ 0 h 516977"/>
                  <a:gd name="connsiteX6" fmla="*/ 27082 w 27081"/>
                  <a:gd name="connsiteY6" fmla="*/ 8825 h 516977"/>
                  <a:gd name="connsiteX7" fmla="*/ 27082 w 27081"/>
                  <a:gd name="connsiteY7" fmla="*/ 508152 h 516977"/>
                  <a:gd name="connsiteX8" fmla="*/ 18257 w 27081"/>
                  <a:gd name="connsiteY8" fmla="*/ 516977 h 516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081" h="516977">
                    <a:moveTo>
                      <a:pt x="18257" y="516977"/>
                    </a:moveTo>
                    <a:lnTo>
                      <a:pt x="10105" y="516977"/>
                    </a:lnTo>
                    <a:cubicBezTo>
                      <a:pt x="4514" y="516977"/>
                      <a:pt x="0" y="512464"/>
                      <a:pt x="0" y="506872"/>
                    </a:cubicBezTo>
                    <a:lnTo>
                      <a:pt x="0" y="10105"/>
                    </a:lnTo>
                    <a:cubicBezTo>
                      <a:pt x="0" y="4514"/>
                      <a:pt x="4514" y="0"/>
                      <a:pt x="10105" y="0"/>
                    </a:cubicBezTo>
                    <a:lnTo>
                      <a:pt x="18257" y="0"/>
                    </a:lnTo>
                    <a:cubicBezTo>
                      <a:pt x="23107" y="0"/>
                      <a:pt x="27082" y="3975"/>
                      <a:pt x="27082" y="8825"/>
                    </a:cubicBezTo>
                    <a:lnTo>
                      <a:pt x="27082" y="508152"/>
                    </a:lnTo>
                    <a:cubicBezTo>
                      <a:pt x="27082" y="513003"/>
                      <a:pt x="23107" y="516977"/>
                      <a:pt x="18257" y="516977"/>
                    </a:cubicBezTo>
                    <a:close/>
                  </a:path>
                </a:pathLst>
              </a:custGeom>
              <a:solidFill>
                <a:srgbClr val="8A9096"/>
              </a:solidFill>
              <a:ln w="67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Arial Unicode MS"/>
                  <a:cs typeface="+mn-cs"/>
                </a:endParaRPr>
              </a:p>
            </p:txBody>
          </p:sp>
          <p:sp>
            <p:nvSpPr>
              <p:cNvPr id="1037" name="Graphic 2">
                <a:extLst>
                  <a:ext uri="{FF2B5EF4-FFF2-40B4-BE49-F238E27FC236}">
                    <a16:creationId xmlns:a16="http://schemas.microsoft.com/office/drawing/2014/main" id="{D06B41E1-CFD5-5B56-5813-4B2147C09640}"/>
                  </a:ext>
                </a:extLst>
              </p:cNvPr>
              <p:cNvSpPr/>
              <p:nvPr/>
            </p:nvSpPr>
            <p:spPr>
              <a:xfrm>
                <a:off x="3671176" y="3240524"/>
                <a:ext cx="15607" cy="439908"/>
              </a:xfrm>
              <a:custGeom>
                <a:avLst/>
                <a:gdLst>
                  <a:gd name="connsiteX0" fmla="*/ 14080 w 15359"/>
                  <a:gd name="connsiteY0" fmla="*/ 432903 h 432902"/>
                  <a:gd name="connsiteX1" fmla="*/ 1886 w 15359"/>
                  <a:gd name="connsiteY1" fmla="*/ 432903 h 432902"/>
                  <a:gd name="connsiteX2" fmla="*/ 0 w 15359"/>
                  <a:gd name="connsiteY2" fmla="*/ 431016 h 432902"/>
                  <a:gd name="connsiteX3" fmla="*/ 0 w 15359"/>
                  <a:gd name="connsiteY3" fmla="*/ 1886 h 432902"/>
                  <a:gd name="connsiteX4" fmla="*/ 1886 w 15359"/>
                  <a:gd name="connsiteY4" fmla="*/ 0 h 432902"/>
                  <a:gd name="connsiteX5" fmla="*/ 14080 w 15359"/>
                  <a:gd name="connsiteY5" fmla="*/ 0 h 432902"/>
                  <a:gd name="connsiteX6" fmla="*/ 15360 w 15359"/>
                  <a:gd name="connsiteY6" fmla="*/ 1280 h 432902"/>
                  <a:gd name="connsiteX7" fmla="*/ 15360 w 15359"/>
                  <a:gd name="connsiteY7" fmla="*/ 431690 h 432902"/>
                  <a:gd name="connsiteX8" fmla="*/ 14080 w 15359"/>
                  <a:gd name="connsiteY8" fmla="*/ 432903 h 432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59" h="432902">
                    <a:moveTo>
                      <a:pt x="14080" y="432903"/>
                    </a:moveTo>
                    <a:lnTo>
                      <a:pt x="1886" y="432903"/>
                    </a:lnTo>
                    <a:cubicBezTo>
                      <a:pt x="808" y="432903"/>
                      <a:pt x="0" y="432027"/>
                      <a:pt x="0" y="431016"/>
                    </a:cubicBezTo>
                    <a:lnTo>
                      <a:pt x="0" y="1886"/>
                    </a:lnTo>
                    <a:cubicBezTo>
                      <a:pt x="0" y="808"/>
                      <a:pt x="876" y="0"/>
                      <a:pt x="1886" y="0"/>
                    </a:cubicBezTo>
                    <a:lnTo>
                      <a:pt x="14080" y="0"/>
                    </a:lnTo>
                    <a:cubicBezTo>
                      <a:pt x="14753" y="0"/>
                      <a:pt x="15360" y="539"/>
                      <a:pt x="15360" y="1280"/>
                    </a:cubicBezTo>
                    <a:lnTo>
                      <a:pt x="15360" y="431690"/>
                    </a:lnTo>
                    <a:cubicBezTo>
                      <a:pt x="15360" y="432364"/>
                      <a:pt x="14821" y="432903"/>
                      <a:pt x="14080" y="432903"/>
                    </a:cubicBezTo>
                    <a:close/>
                  </a:path>
                </a:pathLst>
              </a:custGeom>
              <a:solidFill>
                <a:srgbClr val="4A4C4D"/>
              </a:solidFill>
              <a:ln w="67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Arial Unicode MS"/>
                  <a:cs typeface="+mn-cs"/>
                </a:endParaRPr>
              </a:p>
            </p:txBody>
          </p:sp>
          <p:sp>
            <p:nvSpPr>
              <p:cNvPr id="1038" name="Oval 1037">
                <a:extLst>
                  <a:ext uri="{FF2B5EF4-FFF2-40B4-BE49-F238E27FC236}">
                    <a16:creationId xmlns:a16="http://schemas.microsoft.com/office/drawing/2014/main" id="{3F496C12-0A60-8586-0F8E-FCEA04A232BE}"/>
                  </a:ext>
                </a:extLst>
              </p:cNvPr>
              <p:cNvSpPr>
                <a:spLocks noChangeAspect="1"/>
              </p:cNvSpPr>
              <p:nvPr/>
            </p:nvSpPr>
            <p:spPr>
              <a:xfrm>
                <a:off x="2513121" y="82744"/>
                <a:ext cx="162006" cy="162006"/>
              </a:xfrm>
              <a:prstGeom prst="ellipse">
                <a:avLst/>
              </a:prstGeom>
              <a:solidFill>
                <a:sysClr val="window" lastClr="FFFFFF">
                  <a:lumMod val="65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Arial Unicode MS"/>
                  <a:cs typeface="+mn-cs"/>
                </a:endParaRPr>
              </a:p>
            </p:txBody>
          </p:sp>
          <p:sp>
            <p:nvSpPr>
              <p:cNvPr id="1039" name="Oval 1038">
                <a:extLst>
                  <a:ext uri="{FF2B5EF4-FFF2-40B4-BE49-F238E27FC236}">
                    <a16:creationId xmlns:a16="http://schemas.microsoft.com/office/drawing/2014/main" id="{7229216B-21B5-9C0E-99DC-6774404EDF86}"/>
                  </a:ext>
                </a:extLst>
              </p:cNvPr>
              <p:cNvSpPr>
                <a:spLocks noChangeAspect="1"/>
              </p:cNvSpPr>
              <p:nvPr/>
            </p:nvSpPr>
            <p:spPr>
              <a:xfrm>
                <a:off x="2523246" y="92869"/>
                <a:ext cx="141755" cy="141755"/>
              </a:xfrm>
              <a:prstGeom prst="ellipse">
                <a:avLst/>
              </a:prstGeom>
              <a:solidFill>
                <a:srgbClr val="070808"/>
              </a:solidFill>
              <a:ln w="672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Arial Unicode MS"/>
                  <a:cs typeface="+mn-cs"/>
                </a:endParaRPr>
              </a:p>
            </p:txBody>
          </p:sp>
          <p:sp>
            <p:nvSpPr>
              <p:cNvPr id="1040" name="Oval 1039">
                <a:extLst>
                  <a:ext uri="{FF2B5EF4-FFF2-40B4-BE49-F238E27FC236}">
                    <a16:creationId xmlns:a16="http://schemas.microsoft.com/office/drawing/2014/main" id="{67413802-9B46-B343-F464-91841D134DB5}"/>
                  </a:ext>
                </a:extLst>
              </p:cNvPr>
              <p:cNvSpPr/>
              <p:nvPr/>
            </p:nvSpPr>
            <p:spPr>
              <a:xfrm>
                <a:off x="2559090" y="128713"/>
                <a:ext cx="70067" cy="70067"/>
              </a:xfrm>
              <a:prstGeom prst="ellipse">
                <a:avLst/>
              </a:prstGeom>
              <a:solidFill>
                <a:sysClr val="windowText" lastClr="000000">
                  <a:lumMod val="85000"/>
                  <a:lumOff val="15000"/>
                </a:sysClr>
              </a:solidFill>
              <a:ln w="672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Arial Unicode MS"/>
                  <a:cs typeface="+mn-cs"/>
                </a:endParaRPr>
              </a:p>
            </p:txBody>
          </p:sp>
          <p:sp>
            <p:nvSpPr>
              <p:cNvPr id="1041" name="Oval 1040">
                <a:extLst>
                  <a:ext uri="{FF2B5EF4-FFF2-40B4-BE49-F238E27FC236}">
                    <a16:creationId xmlns:a16="http://schemas.microsoft.com/office/drawing/2014/main" id="{55EBCF79-AAF5-55C9-7DBC-B5741B9CDCC5}"/>
                  </a:ext>
                </a:extLst>
              </p:cNvPr>
              <p:cNvSpPr/>
              <p:nvPr/>
            </p:nvSpPr>
            <p:spPr>
              <a:xfrm>
                <a:off x="2575540" y="145164"/>
                <a:ext cx="37168" cy="37168"/>
              </a:xfrm>
              <a:prstGeom prst="ellipse">
                <a:avLst/>
              </a:prstGeom>
              <a:solidFill>
                <a:srgbClr val="081422"/>
              </a:solidFill>
              <a:ln w="672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Arial Unicode MS"/>
                  <a:cs typeface="+mn-cs"/>
                </a:endParaRPr>
              </a:p>
            </p:txBody>
          </p:sp>
          <p:sp>
            <p:nvSpPr>
              <p:cNvPr id="1042" name="Graphic 2">
                <a:extLst>
                  <a:ext uri="{FF2B5EF4-FFF2-40B4-BE49-F238E27FC236}">
                    <a16:creationId xmlns:a16="http://schemas.microsoft.com/office/drawing/2014/main" id="{40C5A6AB-2FA3-1E03-5BF2-BAB3607F67B8}"/>
                  </a:ext>
                </a:extLst>
              </p:cNvPr>
              <p:cNvSpPr/>
              <p:nvPr userDrawn="1"/>
            </p:nvSpPr>
            <p:spPr>
              <a:xfrm flipH="1">
                <a:off x="197587" y="959006"/>
                <a:ext cx="12938" cy="180855"/>
              </a:xfrm>
              <a:custGeom>
                <a:avLst/>
                <a:gdLst>
                  <a:gd name="connsiteX0" fmla="*/ 17650 w 18930"/>
                  <a:gd name="connsiteY0" fmla="*/ 390327 h 390326"/>
                  <a:gd name="connsiteX1" fmla="*/ 1886 w 18930"/>
                  <a:gd name="connsiteY1" fmla="*/ 390327 h 390326"/>
                  <a:gd name="connsiteX2" fmla="*/ 0 w 18930"/>
                  <a:gd name="connsiteY2" fmla="*/ 388440 h 390326"/>
                  <a:gd name="connsiteX3" fmla="*/ 0 w 18930"/>
                  <a:gd name="connsiteY3" fmla="*/ 1886 h 390326"/>
                  <a:gd name="connsiteX4" fmla="*/ 1886 w 18930"/>
                  <a:gd name="connsiteY4" fmla="*/ 0 h 390326"/>
                  <a:gd name="connsiteX5" fmla="*/ 17650 w 18930"/>
                  <a:gd name="connsiteY5" fmla="*/ 0 h 390326"/>
                  <a:gd name="connsiteX6" fmla="*/ 18930 w 18930"/>
                  <a:gd name="connsiteY6" fmla="*/ 1280 h 390326"/>
                  <a:gd name="connsiteX7" fmla="*/ 18930 w 18930"/>
                  <a:gd name="connsiteY7" fmla="*/ 389047 h 390326"/>
                  <a:gd name="connsiteX8" fmla="*/ 17650 w 18930"/>
                  <a:gd name="connsiteY8" fmla="*/ 390327 h 390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30" h="390326">
                    <a:moveTo>
                      <a:pt x="17650" y="390327"/>
                    </a:moveTo>
                    <a:lnTo>
                      <a:pt x="1886" y="390327"/>
                    </a:lnTo>
                    <a:cubicBezTo>
                      <a:pt x="808" y="390327"/>
                      <a:pt x="0" y="389451"/>
                      <a:pt x="0" y="388440"/>
                    </a:cubicBezTo>
                    <a:lnTo>
                      <a:pt x="0" y="1886"/>
                    </a:lnTo>
                    <a:cubicBezTo>
                      <a:pt x="0" y="808"/>
                      <a:pt x="876" y="0"/>
                      <a:pt x="1886" y="0"/>
                    </a:cubicBezTo>
                    <a:lnTo>
                      <a:pt x="17650" y="0"/>
                    </a:lnTo>
                    <a:cubicBezTo>
                      <a:pt x="18324" y="0"/>
                      <a:pt x="18930" y="539"/>
                      <a:pt x="18930" y="1280"/>
                    </a:cubicBezTo>
                    <a:lnTo>
                      <a:pt x="18930" y="389047"/>
                    </a:lnTo>
                    <a:cubicBezTo>
                      <a:pt x="18930" y="389788"/>
                      <a:pt x="18324" y="390327"/>
                      <a:pt x="17650" y="390327"/>
                    </a:cubicBezTo>
                    <a:close/>
                  </a:path>
                </a:pathLst>
              </a:custGeom>
              <a:solidFill>
                <a:srgbClr val="FAFDFF"/>
              </a:solidFill>
              <a:ln w="67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Arial Unicode MS"/>
                  <a:cs typeface="+mn-cs"/>
                </a:endParaRPr>
              </a:p>
            </p:txBody>
          </p:sp>
        </p:grpSp>
        <p:pic>
          <p:nvPicPr>
            <p:cNvPr id="7" name="Picture 6">
              <a:extLst>
                <a:ext uri="{FF2B5EF4-FFF2-40B4-BE49-F238E27FC236}">
                  <a16:creationId xmlns:a16="http://schemas.microsoft.com/office/drawing/2014/main" id="{3DF4E754-12E0-3983-6D80-CC5AF159E571}"/>
                </a:ext>
              </a:extLst>
            </p:cNvPr>
            <p:cNvPicPr>
              <a:picLocks noChangeAspect="1"/>
            </p:cNvPicPr>
            <p:nvPr/>
          </p:nvPicPr>
          <p:blipFill rotWithShape="1">
            <a:blip r:embed="rId2"/>
            <a:srcRect l="4812" t="930" r="5346" b="2069"/>
            <a:stretch/>
          </p:blipFill>
          <p:spPr>
            <a:xfrm>
              <a:off x="7128750" y="1966521"/>
              <a:ext cx="2061258" cy="4276069"/>
            </a:xfrm>
            <a:prstGeom prst="roundRect">
              <a:avLst>
                <a:gd name="adj" fmla="val 14924"/>
              </a:avLst>
            </a:prstGeom>
            <a:ln>
              <a:solidFill>
                <a:srgbClr val="2184F1"/>
              </a:solidFill>
            </a:ln>
          </p:spPr>
        </p:pic>
      </p:grpSp>
      <p:grpSp>
        <p:nvGrpSpPr>
          <p:cNvPr id="1058" name="Group 1057">
            <a:extLst>
              <a:ext uri="{FF2B5EF4-FFF2-40B4-BE49-F238E27FC236}">
                <a16:creationId xmlns:a16="http://schemas.microsoft.com/office/drawing/2014/main" id="{E3FB9297-4104-1EFB-1D17-9819B1EEAE98}"/>
              </a:ext>
            </a:extLst>
          </p:cNvPr>
          <p:cNvGrpSpPr/>
          <p:nvPr/>
        </p:nvGrpSpPr>
        <p:grpSpPr>
          <a:xfrm>
            <a:off x="6179335" y="1686411"/>
            <a:ext cx="2212581" cy="4415921"/>
            <a:chOff x="1052005" y="1196360"/>
            <a:chExt cx="2212581" cy="4415921"/>
          </a:xfrm>
        </p:grpSpPr>
        <p:grpSp>
          <p:nvGrpSpPr>
            <p:cNvPr id="46" name="Group 45">
              <a:extLst>
                <a:ext uri="{FF2B5EF4-FFF2-40B4-BE49-F238E27FC236}">
                  <a16:creationId xmlns:a16="http://schemas.microsoft.com/office/drawing/2014/main" id="{DF157757-25DF-6DBB-55BC-2D9FCD17DA08}"/>
                </a:ext>
              </a:extLst>
            </p:cNvPr>
            <p:cNvGrpSpPr/>
            <p:nvPr/>
          </p:nvGrpSpPr>
          <p:grpSpPr>
            <a:xfrm>
              <a:off x="1052005" y="1196360"/>
              <a:ext cx="2212581" cy="4415921"/>
              <a:chOff x="194553" y="-60776"/>
              <a:chExt cx="3492230" cy="6969876"/>
            </a:xfrm>
          </p:grpSpPr>
          <p:sp>
            <p:nvSpPr>
              <p:cNvPr id="47" name="Graphic 2">
                <a:extLst>
                  <a:ext uri="{FF2B5EF4-FFF2-40B4-BE49-F238E27FC236}">
                    <a16:creationId xmlns:a16="http://schemas.microsoft.com/office/drawing/2014/main" id="{17C6D28B-7EBC-DBD5-D331-96A325AFD97F}"/>
                  </a:ext>
                </a:extLst>
              </p:cNvPr>
              <p:cNvSpPr/>
              <p:nvPr/>
            </p:nvSpPr>
            <p:spPr>
              <a:xfrm>
                <a:off x="199959" y="-60776"/>
                <a:ext cx="3482957" cy="6969876"/>
              </a:xfrm>
              <a:custGeom>
                <a:avLst/>
                <a:gdLst>
                  <a:gd name="connsiteX0" fmla="*/ 2940654 w 3387838"/>
                  <a:gd name="connsiteY0" fmla="*/ 6858876 h 6858875"/>
                  <a:gd name="connsiteX1" fmla="*/ 447185 w 3387838"/>
                  <a:gd name="connsiteY1" fmla="*/ 6858876 h 6858875"/>
                  <a:gd name="connsiteX2" fmla="*/ 0 w 3387838"/>
                  <a:gd name="connsiteY2" fmla="*/ 6411691 h 6858875"/>
                  <a:gd name="connsiteX3" fmla="*/ 0 w 3387838"/>
                  <a:gd name="connsiteY3" fmla="*/ 447185 h 6858875"/>
                  <a:gd name="connsiteX4" fmla="*/ 447185 w 3387838"/>
                  <a:gd name="connsiteY4" fmla="*/ 0 h 6858875"/>
                  <a:gd name="connsiteX5" fmla="*/ 2940654 w 3387838"/>
                  <a:gd name="connsiteY5" fmla="*/ 0 h 6858875"/>
                  <a:gd name="connsiteX6" fmla="*/ 3387838 w 3387838"/>
                  <a:gd name="connsiteY6" fmla="*/ 447185 h 6858875"/>
                  <a:gd name="connsiteX7" fmla="*/ 3387838 w 3387838"/>
                  <a:gd name="connsiteY7" fmla="*/ 6411759 h 6858875"/>
                  <a:gd name="connsiteX8" fmla="*/ 2940654 w 3387838"/>
                  <a:gd name="connsiteY8" fmla="*/ 6858876 h 6858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87838" h="6858875">
                    <a:moveTo>
                      <a:pt x="2940654" y="6858876"/>
                    </a:moveTo>
                    <a:lnTo>
                      <a:pt x="447185" y="6858876"/>
                    </a:lnTo>
                    <a:cubicBezTo>
                      <a:pt x="200216" y="6858876"/>
                      <a:pt x="0" y="6658660"/>
                      <a:pt x="0" y="6411691"/>
                    </a:cubicBezTo>
                    <a:lnTo>
                      <a:pt x="0" y="447185"/>
                    </a:lnTo>
                    <a:cubicBezTo>
                      <a:pt x="67" y="200216"/>
                      <a:pt x="200216" y="0"/>
                      <a:pt x="447185" y="0"/>
                    </a:cubicBezTo>
                    <a:lnTo>
                      <a:pt x="2940654" y="0"/>
                    </a:lnTo>
                    <a:cubicBezTo>
                      <a:pt x="3187622" y="0"/>
                      <a:pt x="3387838" y="200216"/>
                      <a:pt x="3387838" y="447185"/>
                    </a:cubicBezTo>
                    <a:lnTo>
                      <a:pt x="3387838" y="6411759"/>
                    </a:lnTo>
                    <a:cubicBezTo>
                      <a:pt x="3387771" y="6658660"/>
                      <a:pt x="3187555" y="6858876"/>
                      <a:pt x="2940654" y="6858876"/>
                    </a:cubicBezTo>
                    <a:close/>
                  </a:path>
                </a:pathLst>
              </a:custGeom>
              <a:solidFill>
                <a:srgbClr val="D0D4D8"/>
              </a:solidFill>
              <a:ln w="67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Arial Unicode MS"/>
                  <a:cs typeface="+mn-cs"/>
                </a:endParaRPr>
              </a:p>
            </p:txBody>
          </p:sp>
          <p:sp>
            <p:nvSpPr>
              <p:cNvPr id="48" name="Graphic 2">
                <a:extLst>
                  <a:ext uri="{FF2B5EF4-FFF2-40B4-BE49-F238E27FC236}">
                    <a16:creationId xmlns:a16="http://schemas.microsoft.com/office/drawing/2014/main" id="{5253FD4A-7680-2478-E68E-53D9AE70E762}"/>
                  </a:ext>
                </a:extLst>
              </p:cNvPr>
              <p:cNvSpPr/>
              <p:nvPr/>
            </p:nvSpPr>
            <p:spPr>
              <a:xfrm>
                <a:off x="246624" y="-24219"/>
                <a:ext cx="3389625" cy="6896695"/>
              </a:xfrm>
              <a:custGeom>
                <a:avLst/>
                <a:gdLst>
                  <a:gd name="connsiteX0" fmla="*/ 2858870 w 3305986"/>
                  <a:gd name="connsiteY0" fmla="*/ 6786860 h 6786860"/>
                  <a:gd name="connsiteX1" fmla="*/ 447185 w 3305986"/>
                  <a:gd name="connsiteY1" fmla="*/ 6786860 h 6786860"/>
                  <a:gd name="connsiteX2" fmla="*/ 0 w 3305986"/>
                  <a:gd name="connsiteY2" fmla="*/ 6339676 h 6786860"/>
                  <a:gd name="connsiteX3" fmla="*/ 0 w 3305986"/>
                  <a:gd name="connsiteY3" fmla="*/ 447185 h 6786860"/>
                  <a:gd name="connsiteX4" fmla="*/ 447185 w 3305986"/>
                  <a:gd name="connsiteY4" fmla="*/ 0 h 6786860"/>
                  <a:gd name="connsiteX5" fmla="*/ 2858802 w 3305986"/>
                  <a:gd name="connsiteY5" fmla="*/ 0 h 6786860"/>
                  <a:gd name="connsiteX6" fmla="*/ 3305987 w 3305986"/>
                  <a:gd name="connsiteY6" fmla="*/ 447185 h 6786860"/>
                  <a:gd name="connsiteX7" fmla="*/ 3305987 w 3305986"/>
                  <a:gd name="connsiteY7" fmla="*/ 6339743 h 6786860"/>
                  <a:gd name="connsiteX8" fmla="*/ 2858870 w 3305986"/>
                  <a:gd name="connsiteY8" fmla="*/ 6786860 h 6786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05986" h="6786860">
                    <a:moveTo>
                      <a:pt x="2858870" y="6786860"/>
                    </a:moveTo>
                    <a:lnTo>
                      <a:pt x="447185" y="6786860"/>
                    </a:lnTo>
                    <a:cubicBezTo>
                      <a:pt x="200216" y="6786860"/>
                      <a:pt x="0" y="6586644"/>
                      <a:pt x="0" y="6339676"/>
                    </a:cubicBezTo>
                    <a:lnTo>
                      <a:pt x="0" y="447185"/>
                    </a:lnTo>
                    <a:cubicBezTo>
                      <a:pt x="0" y="200216"/>
                      <a:pt x="200216" y="0"/>
                      <a:pt x="447185" y="0"/>
                    </a:cubicBezTo>
                    <a:lnTo>
                      <a:pt x="2858802" y="0"/>
                    </a:lnTo>
                    <a:cubicBezTo>
                      <a:pt x="3105771" y="0"/>
                      <a:pt x="3305987" y="200216"/>
                      <a:pt x="3305987" y="447185"/>
                    </a:cubicBezTo>
                    <a:lnTo>
                      <a:pt x="3305987" y="6339743"/>
                    </a:lnTo>
                    <a:cubicBezTo>
                      <a:pt x="3305987" y="6586644"/>
                      <a:pt x="3105771" y="6786860"/>
                      <a:pt x="2858870" y="6786860"/>
                    </a:cubicBezTo>
                    <a:close/>
                  </a:path>
                </a:pathLst>
              </a:custGeom>
              <a:solidFill>
                <a:srgbClr val="070808"/>
              </a:solidFill>
              <a:ln w="67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Arial Unicode MS"/>
                  <a:cs typeface="+mn-cs"/>
                </a:endParaRPr>
              </a:p>
            </p:txBody>
          </p:sp>
          <p:sp>
            <p:nvSpPr>
              <p:cNvPr id="49" name="Graphic 2">
                <a:extLst>
                  <a:ext uri="{FF2B5EF4-FFF2-40B4-BE49-F238E27FC236}">
                    <a16:creationId xmlns:a16="http://schemas.microsoft.com/office/drawing/2014/main" id="{71AF1DD9-4F14-A77A-AB47-09934200D3B0}"/>
                  </a:ext>
                </a:extLst>
              </p:cNvPr>
              <p:cNvSpPr/>
              <p:nvPr/>
            </p:nvSpPr>
            <p:spPr>
              <a:xfrm>
                <a:off x="328107" y="94555"/>
                <a:ext cx="3226661" cy="6659215"/>
              </a:xfrm>
              <a:custGeom>
                <a:avLst/>
                <a:gdLst>
                  <a:gd name="connsiteX0" fmla="*/ 2682906 w 3006269"/>
                  <a:gd name="connsiteY0" fmla="*/ 0 h 6553162"/>
                  <a:gd name="connsiteX1" fmla="*/ 2383121 w 3006269"/>
                  <a:gd name="connsiteY1" fmla="*/ 0 h 6553162"/>
                  <a:gd name="connsiteX2" fmla="*/ 2355366 w 3006269"/>
                  <a:gd name="connsiteY2" fmla="*/ 27755 h 6553162"/>
                  <a:gd name="connsiteX3" fmla="*/ 2355366 w 3006269"/>
                  <a:gd name="connsiteY3" fmla="*/ 27755 h 6553162"/>
                  <a:gd name="connsiteX4" fmla="*/ 2140599 w 3006269"/>
                  <a:gd name="connsiteY4" fmla="*/ 242523 h 6553162"/>
                  <a:gd name="connsiteX5" fmla="*/ 852197 w 3006269"/>
                  <a:gd name="connsiteY5" fmla="*/ 242523 h 6553162"/>
                  <a:gd name="connsiteX6" fmla="*/ 637430 w 3006269"/>
                  <a:gd name="connsiteY6" fmla="*/ 27755 h 6553162"/>
                  <a:gd name="connsiteX7" fmla="*/ 637430 w 3006269"/>
                  <a:gd name="connsiteY7" fmla="*/ 27755 h 6553162"/>
                  <a:gd name="connsiteX8" fmla="*/ 609675 w 3006269"/>
                  <a:gd name="connsiteY8" fmla="*/ 0 h 6553162"/>
                  <a:gd name="connsiteX9" fmla="*/ 323363 w 3006269"/>
                  <a:gd name="connsiteY9" fmla="*/ 0 h 6553162"/>
                  <a:gd name="connsiteX10" fmla="*/ 0 w 3006269"/>
                  <a:gd name="connsiteY10" fmla="*/ 323363 h 6553162"/>
                  <a:gd name="connsiteX11" fmla="*/ 0 w 3006269"/>
                  <a:gd name="connsiteY11" fmla="*/ 6229799 h 6553162"/>
                  <a:gd name="connsiteX12" fmla="*/ 323363 w 3006269"/>
                  <a:gd name="connsiteY12" fmla="*/ 6553163 h 6553162"/>
                  <a:gd name="connsiteX13" fmla="*/ 2682906 w 3006269"/>
                  <a:gd name="connsiteY13" fmla="*/ 6553163 h 6553162"/>
                  <a:gd name="connsiteX14" fmla="*/ 3006269 w 3006269"/>
                  <a:gd name="connsiteY14" fmla="*/ 6229799 h 6553162"/>
                  <a:gd name="connsiteX15" fmla="*/ 3006269 w 3006269"/>
                  <a:gd name="connsiteY15" fmla="*/ 323363 h 6553162"/>
                  <a:gd name="connsiteX16" fmla="*/ 2682906 w 3006269"/>
                  <a:gd name="connsiteY16" fmla="*/ 0 h 6553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06269" h="6553162">
                    <a:moveTo>
                      <a:pt x="2682906" y="0"/>
                    </a:moveTo>
                    <a:lnTo>
                      <a:pt x="2383121" y="0"/>
                    </a:lnTo>
                    <a:cubicBezTo>
                      <a:pt x="2367761" y="0"/>
                      <a:pt x="2355366" y="12463"/>
                      <a:pt x="2355366" y="27755"/>
                    </a:cubicBezTo>
                    <a:lnTo>
                      <a:pt x="2355366" y="27755"/>
                    </a:lnTo>
                    <a:cubicBezTo>
                      <a:pt x="2355366" y="146322"/>
                      <a:pt x="2259233" y="242523"/>
                      <a:pt x="2140599" y="242523"/>
                    </a:cubicBezTo>
                    <a:lnTo>
                      <a:pt x="852197" y="242523"/>
                    </a:lnTo>
                    <a:cubicBezTo>
                      <a:pt x="733631" y="242523"/>
                      <a:pt x="637430" y="146389"/>
                      <a:pt x="637430" y="27755"/>
                    </a:cubicBezTo>
                    <a:lnTo>
                      <a:pt x="637430" y="27755"/>
                    </a:lnTo>
                    <a:cubicBezTo>
                      <a:pt x="637430" y="12396"/>
                      <a:pt x="624967" y="0"/>
                      <a:pt x="609675" y="0"/>
                    </a:cubicBezTo>
                    <a:lnTo>
                      <a:pt x="323363" y="0"/>
                    </a:lnTo>
                    <a:cubicBezTo>
                      <a:pt x="144772" y="0"/>
                      <a:pt x="0" y="144773"/>
                      <a:pt x="0" y="323363"/>
                    </a:cubicBezTo>
                    <a:lnTo>
                      <a:pt x="0" y="6229799"/>
                    </a:lnTo>
                    <a:cubicBezTo>
                      <a:pt x="0" y="6408390"/>
                      <a:pt x="144772" y="6553163"/>
                      <a:pt x="323363" y="6553163"/>
                    </a:cubicBezTo>
                    <a:lnTo>
                      <a:pt x="2682906" y="6553163"/>
                    </a:lnTo>
                    <a:cubicBezTo>
                      <a:pt x="2861497" y="6553163"/>
                      <a:pt x="3006269" y="6408390"/>
                      <a:pt x="3006269" y="6229799"/>
                    </a:cubicBezTo>
                    <a:lnTo>
                      <a:pt x="3006269" y="323363"/>
                    </a:lnTo>
                    <a:cubicBezTo>
                      <a:pt x="3006269" y="144773"/>
                      <a:pt x="2861497" y="0"/>
                      <a:pt x="2682906" y="0"/>
                    </a:cubicBezTo>
                    <a:close/>
                  </a:path>
                </a:pathLst>
              </a:custGeom>
              <a:gradFill>
                <a:gsLst>
                  <a:gs pos="0">
                    <a:srgbClr val="2CB091">
                      <a:lumMod val="60000"/>
                      <a:lumOff val="40000"/>
                    </a:srgbClr>
                  </a:gs>
                  <a:gs pos="100000">
                    <a:srgbClr val="1581BD">
                      <a:lumMod val="60000"/>
                      <a:lumOff val="40000"/>
                    </a:srgbClr>
                  </a:gs>
                </a:gsLst>
                <a:lin ang="16200000" scaled="1"/>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Arial Unicode MS"/>
                  <a:cs typeface="+mn-cs"/>
                </a:endParaRPr>
              </a:p>
            </p:txBody>
          </p:sp>
          <p:sp>
            <p:nvSpPr>
              <p:cNvPr id="50" name="Graphic 2">
                <a:extLst>
                  <a:ext uri="{FF2B5EF4-FFF2-40B4-BE49-F238E27FC236}">
                    <a16:creationId xmlns:a16="http://schemas.microsoft.com/office/drawing/2014/main" id="{D5EE241F-334B-5FBF-477A-54126E51EA4D}"/>
                  </a:ext>
                </a:extLst>
              </p:cNvPr>
              <p:cNvSpPr/>
              <p:nvPr/>
            </p:nvSpPr>
            <p:spPr>
              <a:xfrm>
                <a:off x="195169" y="930694"/>
                <a:ext cx="24370" cy="237479"/>
              </a:xfrm>
              <a:custGeom>
                <a:avLst/>
                <a:gdLst>
                  <a:gd name="connsiteX0" fmla="*/ 15158 w 23982"/>
                  <a:gd name="connsiteY0" fmla="*/ 233697 h 233697"/>
                  <a:gd name="connsiteX1" fmla="*/ 0 w 23982"/>
                  <a:gd name="connsiteY1" fmla="*/ 233697 h 233697"/>
                  <a:gd name="connsiteX2" fmla="*/ 0 w 23982"/>
                  <a:gd name="connsiteY2" fmla="*/ 0 h 233697"/>
                  <a:gd name="connsiteX3" fmla="*/ 15158 w 23982"/>
                  <a:gd name="connsiteY3" fmla="*/ 0 h 233697"/>
                  <a:gd name="connsiteX4" fmla="*/ 23983 w 23982"/>
                  <a:gd name="connsiteY4" fmla="*/ 8825 h 233697"/>
                  <a:gd name="connsiteX5" fmla="*/ 23983 w 23982"/>
                  <a:gd name="connsiteY5" fmla="*/ 224805 h 233697"/>
                  <a:gd name="connsiteX6" fmla="*/ 15158 w 23982"/>
                  <a:gd name="connsiteY6" fmla="*/ 233697 h 233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982" h="233697">
                    <a:moveTo>
                      <a:pt x="15158" y="233697"/>
                    </a:moveTo>
                    <a:lnTo>
                      <a:pt x="0" y="233697"/>
                    </a:lnTo>
                    <a:lnTo>
                      <a:pt x="0" y="0"/>
                    </a:lnTo>
                    <a:lnTo>
                      <a:pt x="15158" y="0"/>
                    </a:lnTo>
                    <a:cubicBezTo>
                      <a:pt x="20008" y="0"/>
                      <a:pt x="23983" y="3975"/>
                      <a:pt x="23983" y="8825"/>
                    </a:cubicBezTo>
                    <a:lnTo>
                      <a:pt x="23983" y="224805"/>
                    </a:lnTo>
                    <a:cubicBezTo>
                      <a:pt x="23983" y="229723"/>
                      <a:pt x="20008" y="233697"/>
                      <a:pt x="15158" y="233697"/>
                    </a:cubicBezTo>
                    <a:close/>
                  </a:path>
                </a:pathLst>
              </a:custGeom>
              <a:solidFill>
                <a:srgbClr val="364551"/>
              </a:solidFill>
              <a:ln w="67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Arial Unicode MS"/>
                  <a:cs typeface="+mn-cs"/>
                </a:endParaRPr>
              </a:p>
            </p:txBody>
          </p:sp>
          <p:sp>
            <p:nvSpPr>
              <p:cNvPr id="51" name="Graphic 2">
                <a:extLst>
                  <a:ext uri="{FF2B5EF4-FFF2-40B4-BE49-F238E27FC236}">
                    <a16:creationId xmlns:a16="http://schemas.microsoft.com/office/drawing/2014/main" id="{65CB50DD-C20B-D1DD-586F-6255A2C94C36}"/>
                  </a:ext>
                </a:extLst>
              </p:cNvPr>
              <p:cNvSpPr/>
              <p:nvPr/>
            </p:nvSpPr>
            <p:spPr>
              <a:xfrm>
                <a:off x="195169" y="1440226"/>
                <a:ext cx="34021" cy="473657"/>
              </a:xfrm>
              <a:custGeom>
                <a:avLst/>
                <a:gdLst>
                  <a:gd name="connsiteX0" fmla="*/ 24656 w 33481"/>
                  <a:gd name="connsiteY0" fmla="*/ 466115 h 466115"/>
                  <a:gd name="connsiteX1" fmla="*/ 10105 w 33481"/>
                  <a:gd name="connsiteY1" fmla="*/ 466115 h 466115"/>
                  <a:gd name="connsiteX2" fmla="*/ 0 w 33481"/>
                  <a:gd name="connsiteY2" fmla="*/ 456010 h 466115"/>
                  <a:gd name="connsiteX3" fmla="*/ 0 w 33481"/>
                  <a:gd name="connsiteY3" fmla="*/ 10105 h 466115"/>
                  <a:gd name="connsiteX4" fmla="*/ 10105 w 33481"/>
                  <a:gd name="connsiteY4" fmla="*/ 0 h 466115"/>
                  <a:gd name="connsiteX5" fmla="*/ 24656 w 33481"/>
                  <a:gd name="connsiteY5" fmla="*/ 0 h 466115"/>
                  <a:gd name="connsiteX6" fmla="*/ 33482 w 33481"/>
                  <a:gd name="connsiteY6" fmla="*/ 8825 h 466115"/>
                  <a:gd name="connsiteX7" fmla="*/ 33482 w 33481"/>
                  <a:gd name="connsiteY7" fmla="*/ 457223 h 466115"/>
                  <a:gd name="connsiteX8" fmla="*/ 24656 w 33481"/>
                  <a:gd name="connsiteY8" fmla="*/ 466115 h 466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481" h="466115">
                    <a:moveTo>
                      <a:pt x="24656" y="466115"/>
                    </a:moveTo>
                    <a:lnTo>
                      <a:pt x="10105" y="466115"/>
                    </a:lnTo>
                    <a:cubicBezTo>
                      <a:pt x="4514" y="466115"/>
                      <a:pt x="0" y="461601"/>
                      <a:pt x="0" y="456010"/>
                    </a:cubicBezTo>
                    <a:lnTo>
                      <a:pt x="0" y="10105"/>
                    </a:lnTo>
                    <a:cubicBezTo>
                      <a:pt x="0" y="4514"/>
                      <a:pt x="4514" y="0"/>
                      <a:pt x="10105" y="0"/>
                    </a:cubicBezTo>
                    <a:lnTo>
                      <a:pt x="24656" y="0"/>
                    </a:lnTo>
                    <a:cubicBezTo>
                      <a:pt x="29507" y="0"/>
                      <a:pt x="33482" y="3975"/>
                      <a:pt x="33482" y="8825"/>
                    </a:cubicBezTo>
                    <a:lnTo>
                      <a:pt x="33482" y="457223"/>
                    </a:lnTo>
                    <a:cubicBezTo>
                      <a:pt x="33482" y="462140"/>
                      <a:pt x="29507" y="466115"/>
                      <a:pt x="24656" y="466115"/>
                    </a:cubicBezTo>
                    <a:close/>
                  </a:path>
                </a:pathLst>
              </a:custGeom>
              <a:solidFill>
                <a:srgbClr val="364551"/>
              </a:solidFill>
              <a:ln w="67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Arial Unicode MS"/>
                  <a:cs typeface="+mn-cs"/>
                </a:endParaRPr>
              </a:p>
            </p:txBody>
          </p:sp>
          <p:sp>
            <p:nvSpPr>
              <p:cNvPr id="52" name="Graphic 2">
                <a:extLst>
                  <a:ext uri="{FF2B5EF4-FFF2-40B4-BE49-F238E27FC236}">
                    <a16:creationId xmlns:a16="http://schemas.microsoft.com/office/drawing/2014/main" id="{1D18BAD4-01F3-1FDE-E1C0-EEF86DA9DD36}"/>
                  </a:ext>
                </a:extLst>
              </p:cNvPr>
              <p:cNvSpPr/>
              <p:nvPr/>
            </p:nvSpPr>
            <p:spPr>
              <a:xfrm>
                <a:off x="195237" y="1474249"/>
                <a:ext cx="19236" cy="396643"/>
              </a:xfrm>
              <a:custGeom>
                <a:avLst/>
                <a:gdLst>
                  <a:gd name="connsiteX0" fmla="*/ 17650 w 18930"/>
                  <a:gd name="connsiteY0" fmla="*/ 390327 h 390326"/>
                  <a:gd name="connsiteX1" fmla="*/ 1886 w 18930"/>
                  <a:gd name="connsiteY1" fmla="*/ 390327 h 390326"/>
                  <a:gd name="connsiteX2" fmla="*/ 0 w 18930"/>
                  <a:gd name="connsiteY2" fmla="*/ 388440 h 390326"/>
                  <a:gd name="connsiteX3" fmla="*/ 0 w 18930"/>
                  <a:gd name="connsiteY3" fmla="*/ 1886 h 390326"/>
                  <a:gd name="connsiteX4" fmla="*/ 1886 w 18930"/>
                  <a:gd name="connsiteY4" fmla="*/ 0 h 390326"/>
                  <a:gd name="connsiteX5" fmla="*/ 17650 w 18930"/>
                  <a:gd name="connsiteY5" fmla="*/ 0 h 390326"/>
                  <a:gd name="connsiteX6" fmla="*/ 18930 w 18930"/>
                  <a:gd name="connsiteY6" fmla="*/ 1280 h 390326"/>
                  <a:gd name="connsiteX7" fmla="*/ 18930 w 18930"/>
                  <a:gd name="connsiteY7" fmla="*/ 389047 h 390326"/>
                  <a:gd name="connsiteX8" fmla="*/ 17650 w 18930"/>
                  <a:gd name="connsiteY8" fmla="*/ 390327 h 390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30" h="390326">
                    <a:moveTo>
                      <a:pt x="17650" y="390327"/>
                    </a:moveTo>
                    <a:lnTo>
                      <a:pt x="1886" y="390327"/>
                    </a:lnTo>
                    <a:cubicBezTo>
                      <a:pt x="808" y="390327"/>
                      <a:pt x="0" y="389451"/>
                      <a:pt x="0" y="388440"/>
                    </a:cubicBezTo>
                    <a:lnTo>
                      <a:pt x="0" y="1886"/>
                    </a:lnTo>
                    <a:cubicBezTo>
                      <a:pt x="0" y="808"/>
                      <a:pt x="876" y="0"/>
                      <a:pt x="1886" y="0"/>
                    </a:cubicBezTo>
                    <a:lnTo>
                      <a:pt x="17650" y="0"/>
                    </a:lnTo>
                    <a:cubicBezTo>
                      <a:pt x="18324" y="0"/>
                      <a:pt x="18930" y="539"/>
                      <a:pt x="18930" y="1280"/>
                    </a:cubicBezTo>
                    <a:lnTo>
                      <a:pt x="18930" y="389047"/>
                    </a:lnTo>
                    <a:cubicBezTo>
                      <a:pt x="18930" y="389788"/>
                      <a:pt x="18324" y="390327"/>
                      <a:pt x="17650" y="390327"/>
                    </a:cubicBezTo>
                    <a:close/>
                  </a:path>
                </a:pathLst>
              </a:custGeom>
              <a:solidFill>
                <a:srgbClr val="FAFDFF"/>
              </a:solidFill>
              <a:ln w="67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Arial Unicode MS"/>
                  <a:cs typeface="+mn-cs"/>
                </a:endParaRPr>
              </a:p>
            </p:txBody>
          </p:sp>
          <p:sp>
            <p:nvSpPr>
              <p:cNvPr id="53" name="Graphic 2">
                <a:extLst>
                  <a:ext uri="{FF2B5EF4-FFF2-40B4-BE49-F238E27FC236}">
                    <a16:creationId xmlns:a16="http://schemas.microsoft.com/office/drawing/2014/main" id="{17FC52BE-3294-D0E5-5E7E-24E4E06D4D4C}"/>
                  </a:ext>
                </a:extLst>
              </p:cNvPr>
              <p:cNvSpPr/>
              <p:nvPr/>
            </p:nvSpPr>
            <p:spPr>
              <a:xfrm>
                <a:off x="194553" y="2072706"/>
                <a:ext cx="34021" cy="473657"/>
              </a:xfrm>
              <a:custGeom>
                <a:avLst/>
                <a:gdLst>
                  <a:gd name="connsiteX0" fmla="*/ 24656 w 33481"/>
                  <a:gd name="connsiteY0" fmla="*/ 466115 h 466114"/>
                  <a:gd name="connsiteX1" fmla="*/ 10105 w 33481"/>
                  <a:gd name="connsiteY1" fmla="*/ 466115 h 466114"/>
                  <a:gd name="connsiteX2" fmla="*/ 0 w 33481"/>
                  <a:gd name="connsiteY2" fmla="*/ 456010 h 466114"/>
                  <a:gd name="connsiteX3" fmla="*/ 0 w 33481"/>
                  <a:gd name="connsiteY3" fmla="*/ 10105 h 466114"/>
                  <a:gd name="connsiteX4" fmla="*/ 10105 w 33481"/>
                  <a:gd name="connsiteY4" fmla="*/ 0 h 466114"/>
                  <a:gd name="connsiteX5" fmla="*/ 24656 w 33481"/>
                  <a:gd name="connsiteY5" fmla="*/ 0 h 466114"/>
                  <a:gd name="connsiteX6" fmla="*/ 33482 w 33481"/>
                  <a:gd name="connsiteY6" fmla="*/ 8825 h 466114"/>
                  <a:gd name="connsiteX7" fmla="*/ 33482 w 33481"/>
                  <a:gd name="connsiteY7" fmla="*/ 457222 h 466114"/>
                  <a:gd name="connsiteX8" fmla="*/ 24656 w 33481"/>
                  <a:gd name="connsiteY8" fmla="*/ 466115 h 466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481" h="466114">
                    <a:moveTo>
                      <a:pt x="24656" y="466115"/>
                    </a:moveTo>
                    <a:lnTo>
                      <a:pt x="10105" y="466115"/>
                    </a:lnTo>
                    <a:cubicBezTo>
                      <a:pt x="4514" y="466115"/>
                      <a:pt x="0" y="461601"/>
                      <a:pt x="0" y="456010"/>
                    </a:cubicBezTo>
                    <a:lnTo>
                      <a:pt x="0" y="10105"/>
                    </a:lnTo>
                    <a:cubicBezTo>
                      <a:pt x="0" y="4514"/>
                      <a:pt x="4514" y="0"/>
                      <a:pt x="10105" y="0"/>
                    </a:cubicBezTo>
                    <a:lnTo>
                      <a:pt x="24656" y="0"/>
                    </a:lnTo>
                    <a:cubicBezTo>
                      <a:pt x="29507" y="0"/>
                      <a:pt x="33482" y="3975"/>
                      <a:pt x="33482" y="8825"/>
                    </a:cubicBezTo>
                    <a:lnTo>
                      <a:pt x="33482" y="457222"/>
                    </a:lnTo>
                    <a:cubicBezTo>
                      <a:pt x="33482" y="462208"/>
                      <a:pt x="29507" y="466115"/>
                      <a:pt x="24656" y="466115"/>
                    </a:cubicBezTo>
                    <a:close/>
                  </a:path>
                </a:pathLst>
              </a:custGeom>
              <a:solidFill>
                <a:srgbClr val="364551"/>
              </a:solidFill>
              <a:ln w="67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Arial Unicode MS"/>
                  <a:cs typeface="+mn-cs"/>
                </a:endParaRPr>
              </a:p>
            </p:txBody>
          </p:sp>
          <p:sp>
            <p:nvSpPr>
              <p:cNvPr id="54" name="Graphic 2">
                <a:extLst>
                  <a:ext uri="{FF2B5EF4-FFF2-40B4-BE49-F238E27FC236}">
                    <a16:creationId xmlns:a16="http://schemas.microsoft.com/office/drawing/2014/main" id="{330E30D9-0AB5-38EE-B44F-7538769A5F78}"/>
                  </a:ext>
                </a:extLst>
              </p:cNvPr>
              <p:cNvSpPr/>
              <p:nvPr/>
            </p:nvSpPr>
            <p:spPr>
              <a:xfrm>
                <a:off x="194553" y="2106730"/>
                <a:ext cx="19236" cy="396643"/>
              </a:xfrm>
              <a:custGeom>
                <a:avLst/>
                <a:gdLst>
                  <a:gd name="connsiteX0" fmla="*/ 17718 w 18930"/>
                  <a:gd name="connsiteY0" fmla="*/ 390327 h 390326"/>
                  <a:gd name="connsiteX1" fmla="*/ 1886 w 18930"/>
                  <a:gd name="connsiteY1" fmla="*/ 390327 h 390326"/>
                  <a:gd name="connsiteX2" fmla="*/ 0 w 18930"/>
                  <a:gd name="connsiteY2" fmla="*/ 388440 h 390326"/>
                  <a:gd name="connsiteX3" fmla="*/ 0 w 18930"/>
                  <a:gd name="connsiteY3" fmla="*/ 1886 h 390326"/>
                  <a:gd name="connsiteX4" fmla="*/ 1886 w 18930"/>
                  <a:gd name="connsiteY4" fmla="*/ 0 h 390326"/>
                  <a:gd name="connsiteX5" fmla="*/ 17650 w 18930"/>
                  <a:gd name="connsiteY5" fmla="*/ 0 h 390326"/>
                  <a:gd name="connsiteX6" fmla="*/ 18930 w 18930"/>
                  <a:gd name="connsiteY6" fmla="*/ 1280 h 390326"/>
                  <a:gd name="connsiteX7" fmla="*/ 18930 w 18930"/>
                  <a:gd name="connsiteY7" fmla="*/ 389047 h 390326"/>
                  <a:gd name="connsiteX8" fmla="*/ 17718 w 18930"/>
                  <a:gd name="connsiteY8" fmla="*/ 390327 h 390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30" h="390326">
                    <a:moveTo>
                      <a:pt x="17718" y="390327"/>
                    </a:moveTo>
                    <a:lnTo>
                      <a:pt x="1886" y="390327"/>
                    </a:lnTo>
                    <a:cubicBezTo>
                      <a:pt x="808" y="390327"/>
                      <a:pt x="0" y="389451"/>
                      <a:pt x="0" y="388440"/>
                    </a:cubicBezTo>
                    <a:lnTo>
                      <a:pt x="0" y="1886"/>
                    </a:lnTo>
                    <a:cubicBezTo>
                      <a:pt x="0" y="808"/>
                      <a:pt x="876" y="0"/>
                      <a:pt x="1886" y="0"/>
                    </a:cubicBezTo>
                    <a:lnTo>
                      <a:pt x="17650" y="0"/>
                    </a:lnTo>
                    <a:cubicBezTo>
                      <a:pt x="18324" y="0"/>
                      <a:pt x="18930" y="539"/>
                      <a:pt x="18930" y="1280"/>
                    </a:cubicBezTo>
                    <a:lnTo>
                      <a:pt x="18930" y="389047"/>
                    </a:lnTo>
                    <a:cubicBezTo>
                      <a:pt x="18930" y="389788"/>
                      <a:pt x="18391" y="390327"/>
                      <a:pt x="17718" y="390327"/>
                    </a:cubicBezTo>
                    <a:close/>
                  </a:path>
                </a:pathLst>
              </a:custGeom>
              <a:solidFill>
                <a:srgbClr val="FAFDFF"/>
              </a:solidFill>
              <a:ln w="67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Arial Unicode MS"/>
                  <a:cs typeface="+mn-cs"/>
                </a:endParaRPr>
              </a:p>
            </p:txBody>
          </p:sp>
          <p:sp>
            <p:nvSpPr>
              <p:cNvPr id="55" name="Graphic 2">
                <a:extLst>
                  <a:ext uri="{FF2B5EF4-FFF2-40B4-BE49-F238E27FC236}">
                    <a16:creationId xmlns:a16="http://schemas.microsoft.com/office/drawing/2014/main" id="{9CA4EDE9-535F-84FF-BECE-90B5D10C3274}"/>
                  </a:ext>
                </a:extLst>
              </p:cNvPr>
              <p:cNvSpPr/>
              <p:nvPr/>
            </p:nvSpPr>
            <p:spPr>
              <a:xfrm>
                <a:off x="3652762" y="1599116"/>
                <a:ext cx="34021" cy="766588"/>
              </a:xfrm>
              <a:custGeom>
                <a:avLst/>
                <a:gdLst>
                  <a:gd name="connsiteX0" fmla="*/ 24656 w 33481"/>
                  <a:gd name="connsiteY0" fmla="*/ 754380 h 754380"/>
                  <a:gd name="connsiteX1" fmla="*/ 10105 w 33481"/>
                  <a:gd name="connsiteY1" fmla="*/ 754380 h 754380"/>
                  <a:gd name="connsiteX2" fmla="*/ 0 w 33481"/>
                  <a:gd name="connsiteY2" fmla="*/ 744275 h 754380"/>
                  <a:gd name="connsiteX3" fmla="*/ 0 w 33481"/>
                  <a:gd name="connsiteY3" fmla="*/ 10105 h 754380"/>
                  <a:gd name="connsiteX4" fmla="*/ 10105 w 33481"/>
                  <a:gd name="connsiteY4" fmla="*/ 0 h 754380"/>
                  <a:gd name="connsiteX5" fmla="*/ 24656 w 33481"/>
                  <a:gd name="connsiteY5" fmla="*/ 0 h 754380"/>
                  <a:gd name="connsiteX6" fmla="*/ 33482 w 33481"/>
                  <a:gd name="connsiteY6" fmla="*/ 8825 h 754380"/>
                  <a:gd name="connsiteX7" fmla="*/ 33482 w 33481"/>
                  <a:gd name="connsiteY7" fmla="*/ 745555 h 754380"/>
                  <a:gd name="connsiteX8" fmla="*/ 24656 w 33481"/>
                  <a:gd name="connsiteY8" fmla="*/ 754380 h 75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481" h="754380">
                    <a:moveTo>
                      <a:pt x="24656" y="754380"/>
                    </a:moveTo>
                    <a:lnTo>
                      <a:pt x="10105" y="754380"/>
                    </a:lnTo>
                    <a:cubicBezTo>
                      <a:pt x="4514" y="754380"/>
                      <a:pt x="0" y="749866"/>
                      <a:pt x="0" y="744275"/>
                    </a:cubicBezTo>
                    <a:lnTo>
                      <a:pt x="0" y="10105"/>
                    </a:lnTo>
                    <a:cubicBezTo>
                      <a:pt x="0" y="4514"/>
                      <a:pt x="4514" y="0"/>
                      <a:pt x="10105" y="0"/>
                    </a:cubicBezTo>
                    <a:lnTo>
                      <a:pt x="24656" y="0"/>
                    </a:lnTo>
                    <a:cubicBezTo>
                      <a:pt x="29507" y="0"/>
                      <a:pt x="33482" y="3975"/>
                      <a:pt x="33482" y="8825"/>
                    </a:cubicBezTo>
                    <a:lnTo>
                      <a:pt x="33482" y="745555"/>
                    </a:lnTo>
                    <a:cubicBezTo>
                      <a:pt x="33482" y="750405"/>
                      <a:pt x="29507" y="754380"/>
                      <a:pt x="24656" y="754380"/>
                    </a:cubicBezTo>
                    <a:close/>
                  </a:path>
                </a:pathLst>
              </a:custGeom>
              <a:solidFill>
                <a:srgbClr val="8A9096"/>
              </a:solidFill>
              <a:ln w="67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Arial Unicode MS"/>
                  <a:cs typeface="+mn-cs"/>
                </a:endParaRPr>
              </a:p>
            </p:txBody>
          </p:sp>
          <p:sp>
            <p:nvSpPr>
              <p:cNvPr id="56" name="Graphic 2">
                <a:extLst>
                  <a:ext uri="{FF2B5EF4-FFF2-40B4-BE49-F238E27FC236}">
                    <a16:creationId xmlns:a16="http://schemas.microsoft.com/office/drawing/2014/main" id="{CB9B497E-409E-16F2-937F-45B44C901204}"/>
                  </a:ext>
                </a:extLst>
              </p:cNvPr>
              <p:cNvSpPr/>
              <p:nvPr/>
            </p:nvSpPr>
            <p:spPr>
              <a:xfrm>
                <a:off x="3667547" y="1654223"/>
                <a:ext cx="19236" cy="641928"/>
              </a:xfrm>
              <a:custGeom>
                <a:avLst/>
                <a:gdLst>
                  <a:gd name="connsiteX0" fmla="*/ 17650 w 18930"/>
                  <a:gd name="connsiteY0" fmla="*/ 631704 h 631704"/>
                  <a:gd name="connsiteX1" fmla="*/ 1886 w 18930"/>
                  <a:gd name="connsiteY1" fmla="*/ 631704 h 631704"/>
                  <a:gd name="connsiteX2" fmla="*/ 0 w 18930"/>
                  <a:gd name="connsiteY2" fmla="*/ 629818 h 631704"/>
                  <a:gd name="connsiteX3" fmla="*/ 0 w 18930"/>
                  <a:gd name="connsiteY3" fmla="*/ 1886 h 631704"/>
                  <a:gd name="connsiteX4" fmla="*/ 1886 w 18930"/>
                  <a:gd name="connsiteY4" fmla="*/ 0 h 631704"/>
                  <a:gd name="connsiteX5" fmla="*/ 17650 w 18930"/>
                  <a:gd name="connsiteY5" fmla="*/ 0 h 631704"/>
                  <a:gd name="connsiteX6" fmla="*/ 18930 w 18930"/>
                  <a:gd name="connsiteY6" fmla="*/ 1280 h 631704"/>
                  <a:gd name="connsiteX7" fmla="*/ 18930 w 18930"/>
                  <a:gd name="connsiteY7" fmla="*/ 630491 h 631704"/>
                  <a:gd name="connsiteX8" fmla="*/ 17650 w 18930"/>
                  <a:gd name="connsiteY8" fmla="*/ 631704 h 631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30" h="631704">
                    <a:moveTo>
                      <a:pt x="17650" y="631704"/>
                    </a:moveTo>
                    <a:lnTo>
                      <a:pt x="1886" y="631704"/>
                    </a:lnTo>
                    <a:cubicBezTo>
                      <a:pt x="808" y="631704"/>
                      <a:pt x="0" y="630828"/>
                      <a:pt x="0" y="629818"/>
                    </a:cubicBezTo>
                    <a:lnTo>
                      <a:pt x="0" y="1886"/>
                    </a:lnTo>
                    <a:cubicBezTo>
                      <a:pt x="0" y="808"/>
                      <a:pt x="876" y="0"/>
                      <a:pt x="1886" y="0"/>
                    </a:cubicBezTo>
                    <a:lnTo>
                      <a:pt x="17650" y="0"/>
                    </a:lnTo>
                    <a:cubicBezTo>
                      <a:pt x="18324" y="0"/>
                      <a:pt x="18930" y="539"/>
                      <a:pt x="18930" y="1280"/>
                    </a:cubicBezTo>
                    <a:lnTo>
                      <a:pt x="18930" y="630491"/>
                    </a:lnTo>
                    <a:cubicBezTo>
                      <a:pt x="18863" y="631098"/>
                      <a:pt x="18324" y="631704"/>
                      <a:pt x="17650" y="631704"/>
                    </a:cubicBezTo>
                    <a:close/>
                  </a:path>
                </a:pathLst>
              </a:custGeom>
              <a:solidFill>
                <a:srgbClr val="4A4C4D"/>
              </a:solidFill>
              <a:ln w="67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Arial Unicode MS"/>
                  <a:cs typeface="+mn-cs"/>
                </a:endParaRPr>
              </a:p>
            </p:txBody>
          </p:sp>
          <p:sp>
            <p:nvSpPr>
              <p:cNvPr id="57" name="Graphic 2">
                <a:extLst>
                  <a:ext uri="{FF2B5EF4-FFF2-40B4-BE49-F238E27FC236}">
                    <a16:creationId xmlns:a16="http://schemas.microsoft.com/office/drawing/2014/main" id="{2C3DC7C1-0F0B-21E0-557A-F3ED1AFBC52C}"/>
                  </a:ext>
                </a:extLst>
              </p:cNvPr>
              <p:cNvSpPr/>
              <p:nvPr/>
            </p:nvSpPr>
            <p:spPr>
              <a:xfrm>
                <a:off x="3659264" y="3202804"/>
                <a:ext cx="27519" cy="525345"/>
              </a:xfrm>
              <a:custGeom>
                <a:avLst/>
                <a:gdLst>
                  <a:gd name="connsiteX0" fmla="*/ 18257 w 27081"/>
                  <a:gd name="connsiteY0" fmla="*/ 516977 h 516977"/>
                  <a:gd name="connsiteX1" fmla="*/ 10105 w 27081"/>
                  <a:gd name="connsiteY1" fmla="*/ 516977 h 516977"/>
                  <a:gd name="connsiteX2" fmla="*/ 0 w 27081"/>
                  <a:gd name="connsiteY2" fmla="*/ 506872 h 516977"/>
                  <a:gd name="connsiteX3" fmla="*/ 0 w 27081"/>
                  <a:gd name="connsiteY3" fmla="*/ 10105 h 516977"/>
                  <a:gd name="connsiteX4" fmla="*/ 10105 w 27081"/>
                  <a:gd name="connsiteY4" fmla="*/ 0 h 516977"/>
                  <a:gd name="connsiteX5" fmla="*/ 18257 w 27081"/>
                  <a:gd name="connsiteY5" fmla="*/ 0 h 516977"/>
                  <a:gd name="connsiteX6" fmla="*/ 27082 w 27081"/>
                  <a:gd name="connsiteY6" fmla="*/ 8825 h 516977"/>
                  <a:gd name="connsiteX7" fmla="*/ 27082 w 27081"/>
                  <a:gd name="connsiteY7" fmla="*/ 508152 h 516977"/>
                  <a:gd name="connsiteX8" fmla="*/ 18257 w 27081"/>
                  <a:gd name="connsiteY8" fmla="*/ 516977 h 516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081" h="516977">
                    <a:moveTo>
                      <a:pt x="18257" y="516977"/>
                    </a:moveTo>
                    <a:lnTo>
                      <a:pt x="10105" y="516977"/>
                    </a:lnTo>
                    <a:cubicBezTo>
                      <a:pt x="4514" y="516977"/>
                      <a:pt x="0" y="512464"/>
                      <a:pt x="0" y="506872"/>
                    </a:cubicBezTo>
                    <a:lnTo>
                      <a:pt x="0" y="10105"/>
                    </a:lnTo>
                    <a:cubicBezTo>
                      <a:pt x="0" y="4514"/>
                      <a:pt x="4514" y="0"/>
                      <a:pt x="10105" y="0"/>
                    </a:cubicBezTo>
                    <a:lnTo>
                      <a:pt x="18257" y="0"/>
                    </a:lnTo>
                    <a:cubicBezTo>
                      <a:pt x="23107" y="0"/>
                      <a:pt x="27082" y="3975"/>
                      <a:pt x="27082" y="8825"/>
                    </a:cubicBezTo>
                    <a:lnTo>
                      <a:pt x="27082" y="508152"/>
                    </a:lnTo>
                    <a:cubicBezTo>
                      <a:pt x="27082" y="513003"/>
                      <a:pt x="23107" y="516977"/>
                      <a:pt x="18257" y="516977"/>
                    </a:cubicBezTo>
                    <a:close/>
                  </a:path>
                </a:pathLst>
              </a:custGeom>
              <a:solidFill>
                <a:srgbClr val="8A9096"/>
              </a:solidFill>
              <a:ln w="67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Arial Unicode MS"/>
                  <a:cs typeface="+mn-cs"/>
                </a:endParaRPr>
              </a:p>
            </p:txBody>
          </p:sp>
          <p:sp>
            <p:nvSpPr>
              <p:cNvPr id="58" name="Graphic 2">
                <a:extLst>
                  <a:ext uri="{FF2B5EF4-FFF2-40B4-BE49-F238E27FC236}">
                    <a16:creationId xmlns:a16="http://schemas.microsoft.com/office/drawing/2014/main" id="{790AA07D-767F-36C3-6D15-4FD24E4B7997}"/>
                  </a:ext>
                </a:extLst>
              </p:cNvPr>
              <p:cNvSpPr/>
              <p:nvPr/>
            </p:nvSpPr>
            <p:spPr>
              <a:xfrm>
                <a:off x="3671176" y="3240524"/>
                <a:ext cx="15607" cy="439908"/>
              </a:xfrm>
              <a:custGeom>
                <a:avLst/>
                <a:gdLst>
                  <a:gd name="connsiteX0" fmla="*/ 14080 w 15359"/>
                  <a:gd name="connsiteY0" fmla="*/ 432903 h 432902"/>
                  <a:gd name="connsiteX1" fmla="*/ 1886 w 15359"/>
                  <a:gd name="connsiteY1" fmla="*/ 432903 h 432902"/>
                  <a:gd name="connsiteX2" fmla="*/ 0 w 15359"/>
                  <a:gd name="connsiteY2" fmla="*/ 431016 h 432902"/>
                  <a:gd name="connsiteX3" fmla="*/ 0 w 15359"/>
                  <a:gd name="connsiteY3" fmla="*/ 1886 h 432902"/>
                  <a:gd name="connsiteX4" fmla="*/ 1886 w 15359"/>
                  <a:gd name="connsiteY4" fmla="*/ 0 h 432902"/>
                  <a:gd name="connsiteX5" fmla="*/ 14080 w 15359"/>
                  <a:gd name="connsiteY5" fmla="*/ 0 h 432902"/>
                  <a:gd name="connsiteX6" fmla="*/ 15360 w 15359"/>
                  <a:gd name="connsiteY6" fmla="*/ 1280 h 432902"/>
                  <a:gd name="connsiteX7" fmla="*/ 15360 w 15359"/>
                  <a:gd name="connsiteY7" fmla="*/ 431690 h 432902"/>
                  <a:gd name="connsiteX8" fmla="*/ 14080 w 15359"/>
                  <a:gd name="connsiteY8" fmla="*/ 432903 h 432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59" h="432902">
                    <a:moveTo>
                      <a:pt x="14080" y="432903"/>
                    </a:moveTo>
                    <a:lnTo>
                      <a:pt x="1886" y="432903"/>
                    </a:lnTo>
                    <a:cubicBezTo>
                      <a:pt x="808" y="432903"/>
                      <a:pt x="0" y="432027"/>
                      <a:pt x="0" y="431016"/>
                    </a:cubicBezTo>
                    <a:lnTo>
                      <a:pt x="0" y="1886"/>
                    </a:lnTo>
                    <a:cubicBezTo>
                      <a:pt x="0" y="808"/>
                      <a:pt x="876" y="0"/>
                      <a:pt x="1886" y="0"/>
                    </a:cubicBezTo>
                    <a:lnTo>
                      <a:pt x="14080" y="0"/>
                    </a:lnTo>
                    <a:cubicBezTo>
                      <a:pt x="14753" y="0"/>
                      <a:pt x="15360" y="539"/>
                      <a:pt x="15360" y="1280"/>
                    </a:cubicBezTo>
                    <a:lnTo>
                      <a:pt x="15360" y="431690"/>
                    </a:lnTo>
                    <a:cubicBezTo>
                      <a:pt x="15360" y="432364"/>
                      <a:pt x="14821" y="432903"/>
                      <a:pt x="14080" y="432903"/>
                    </a:cubicBezTo>
                    <a:close/>
                  </a:path>
                </a:pathLst>
              </a:custGeom>
              <a:solidFill>
                <a:srgbClr val="4A4C4D"/>
              </a:solidFill>
              <a:ln w="67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Arial Unicode MS"/>
                  <a:cs typeface="+mn-cs"/>
                </a:endParaRPr>
              </a:p>
            </p:txBody>
          </p:sp>
          <p:sp>
            <p:nvSpPr>
              <p:cNvPr id="59" name="Oval 58">
                <a:extLst>
                  <a:ext uri="{FF2B5EF4-FFF2-40B4-BE49-F238E27FC236}">
                    <a16:creationId xmlns:a16="http://schemas.microsoft.com/office/drawing/2014/main" id="{681DE02F-DE2A-05F9-8A85-06DA2B51743D}"/>
                  </a:ext>
                </a:extLst>
              </p:cNvPr>
              <p:cNvSpPr>
                <a:spLocks noChangeAspect="1"/>
              </p:cNvSpPr>
              <p:nvPr/>
            </p:nvSpPr>
            <p:spPr>
              <a:xfrm>
                <a:off x="2513121" y="82744"/>
                <a:ext cx="162006" cy="162006"/>
              </a:xfrm>
              <a:prstGeom prst="ellipse">
                <a:avLst/>
              </a:prstGeom>
              <a:solidFill>
                <a:sysClr val="window" lastClr="FFFFFF">
                  <a:lumMod val="65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Arial Unicode MS"/>
                  <a:cs typeface="+mn-cs"/>
                </a:endParaRPr>
              </a:p>
            </p:txBody>
          </p:sp>
          <p:sp>
            <p:nvSpPr>
              <p:cNvPr id="60" name="Oval 59">
                <a:extLst>
                  <a:ext uri="{FF2B5EF4-FFF2-40B4-BE49-F238E27FC236}">
                    <a16:creationId xmlns:a16="http://schemas.microsoft.com/office/drawing/2014/main" id="{2AAFC537-1B63-AF0E-8E4B-78A6D45E6A28}"/>
                  </a:ext>
                </a:extLst>
              </p:cNvPr>
              <p:cNvSpPr>
                <a:spLocks noChangeAspect="1"/>
              </p:cNvSpPr>
              <p:nvPr/>
            </p:nvSpPr>
            <p:spPr>
              <a:xfrm>
                <a:off x="2523246" y="92869"/>
                <a:ext cx="141755" cy="141755"/>
              </a:xfrm>
              <a:prstGeom prst="ellipse">
                <a:avLst/>
              </a:prstGeom>
              <a:solidFill>
                <a:srgbClr val="070808"/>
              </a:solidFill>
              <a:ln w="672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Arial Unicode MS"/>
                  <a:cs typeface="+mn-cs"/>
                </a:endParaRPr>
              </a:p>
            </p:txBody>
          </p:sp>
          <p:sp>
            <p:nvSpPr>
              <p:cNvPr id="61" name="Oval 60">
                <a:extLst>
                  <a:ext uri="{FF2B5EF4-FFF2-40B4-BE49-F238E27FC236}">
                    <a16:creationId xmlns:a16="http://schemas.microsoft.com/office/drawing/2014/main" id="{A137A826-4105-E45C-3208-364479CF81EE}"/>
                  </a:ext>
                </a:extLst>
              </p:cNvPr>
              <p:cNvSpPr/>
              <p:nvPr/>
            </p:nvSpPr>
            <p:spPr>
              <a:xfrm>
                <a:off x="2559090" y="128713"/>
                <a:ext cx="70067" cy="70067"/>
              </a:xfrm>
              <a:prstGeom prst="ellipse">
                <a:avLst/>
              </a:prstGeom>
              <a:solidFill>
                <a:sysClr val="windowText" lastClr="000000">
                  <a:lumMod val="85000"/>
                  <a:lumOff val="15000"/>
                </a:sysClr>
              </a:solidFill>
              <a:ln w="672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Arial Unicode MS"/>
                  <a:cs typeface="+mn-cs"/>
                </a:endParaRPr>
              </a:p>
            </p:txBody>
          </p:sp>
          <p:sp>
            <p:nvSpPr>
              <p:cNvPr id="62" name="Oval 61">
                <a:extLst>
                  <a:ext uri="{FF2B5EF4-FFF2-40B4-BE49-F238E27FC236}">
                    <a16:creationId xmlns:a16="http://schemas.microsoft.com/office/drawing/2014/main" id="{BD4224FF-2E27-3793-8B0B-4CAC7A75BE97}"/>
                  </a:ext>
                </a:extLst>
              </p:cNvPr>
              <p:cNvSpPr/>
              <p:nvPr/>
            </p:nvSpPr>
            <p:spPr>
              <a:xfrm>
                <a:off x="2575540" y="145164"/>
                <a:ext cx="37168" cy="37168"/>
              </a:xfrm>
              <a:prstGeom prst="ellipse">
                <a:avLst/>
              </a:prstGeom>
              <a:solidFill>
                <a:srgbClr val="081422"/>
              </a:solidFill>
              <a:ln w="672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Arial Unicode MS"/>
                  <a:cs typeface="+mn-cs"/>
                </a:endParaRPr>
              </a:p>
            </p:txBody>
          </p:sp>
          <p:sp>
            <p:nvSpPr>
              <p:cNvPr id="63" name="Graphic 2">
                <a:extLst>
                  <a:ext uri="{FF2B5EF4-FFF2-40B4-BE49-F238E27FC236}">
                    <a16:creationId xmlns:a16="http://schemas.microsoft.com/office/drawing/2014/main" id="{52A84D34-7980-AA54-0AD4-920F5AD2A70D}"/>
                  </a:ext>
                </a:extLst>
              </p:cNvPr>
              <p:cNvSpPr/>
              <p:nvPr userDrawn="1"/>
            </p:nvSpPr>
            <p:spPr>
              <a:xfrm flipH="1">
                <a:off x="197587" y="959006"/>
                <a:ext cx="12938" cy="180855"/>
              </a:xfrm>
              <a:custGeom>
                <a:avLst/>
                <a:gdLst>
                  <a:gd name="connsiteX0" fmla="*/ 17650 w 18930"/>
                  <a:gd name="connsiteY0" fmla="*/ 390327 h 390326"/>
                  <a:gd name="connsiteX1" fmla="*/ 1886 w 18930"/>
                  <a:gd name="connsiteY1" fmla="*/ 390327 h 390326"/>
                  <a:gd name="connsiteX2" fmla="*/ 0 w 18930"/>
                  <a:gd name="connsiteY2" fmla="*/ 388440 h 390326"/>
                  <a:gd name="connsiteX3" fmla="*/ 0 w 18930"/>
                  <a:gd name="connsiteY3" fmla="*/ 1886 h 390326"/>
                  <a:gd name="connsiteX4" fmla="*/ 1886 w 18930"/>
                  <a:gd name="connsiteY4" fmla="*/ 0 h 390326"/>
                  <a:gd name="connsiteX5" fmla="*/ 17650 w 18930"/>
                  <a:gd name="connsiteY5" fmla="*/ 0 h 390326"/>
                  <a:gd name="connsiteX6" fmla="*/ 18930 w 18930"/>
                  <a:gd name="connsiteY6" fmla="*/ 1280 h 390326"/>
                  <a:gd name="connsiteX7" fmla="*/ 18930 w 18930"/>
                  <a:gd name="connsiteY7" fmla="*/ 389047 h 390326"/>
                  <a:gd name="connsiteX8" fmla="*/ 17650 w 18930"/>
                  <a:gd name="connsiteY8" fmla="*/ 390327 h 390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30" h="390326">
                    <a:moveTo>
                      <a:pt x="17650" y="390327"/>
                    </a:moveTo>
                    <a:lnTo>
                      <a:pt x="1886" y="390327"/>
                    </a:lnTo>
                    <a:cubicBezTo>
                      <a:pt x="808" y="390327"/>
                      <a:pt x="0" y="389451"/>
                      <a:pt x="0" y="388440"/>
                    </a:cubicBezTo>
                    <a:lnTo>
                      <a:pt x="0" y="1886"/>
                    </a:lnTo>
                    <a:cubicBezTo>
                      <a:pt x="0" y="808"/>
                      <a:pt x="876" y="0"/>
                      <a:pt x="1886" y="0"/>
                    </a:cubicBezTo>
                    <a:lnTo>
                      <a:pt x="17650" y="0"/>
                    </a:lnTo>
                    <a:cubicBezTo>
                      <a:pt x="18324" y="0"/>
                      <a:pt x="18930" y="539"/>
                      <a:pt x="18930" y="1280"/>
                    </a:cubicBezTo>
                    <a:lnTo>
                      <a:pt x="18930" y="389047"/>
                    </a:lnTo>
                    <a:cubicBezTo>
                      <a:pt x="18930" y="389788"/>
                      <a:pt x="18324" y="390327"/>
                      <a:pt x="17650" y="390327"/>
                    </a:cubicBezTo>
                    <a:close/>
                  </a:path>
                </a:pathLst>
              </a:custGeom>
              <a:solidFill>
                <a:srgbClr val="FAFDFF"/>
              </a:solidFill>
              <a:ln w="67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Arial Unicode MS"/>
                  <a:cs typeface="+mn-cs"/>
                </a:endParaRPr>
              </a:p>
            </p:txBody>
          </p:sp>
        </p:grpSp>
        <p:pic>
          <p:nvPicPr>
            <p:cNvPr id="5" name="Picture 4">
              <a:extLst>
                <a:ext uri="{FF2B5EF4-FFF2-40B4-BE49-F238E27FC236}">
                  <a16:creationId xmlns:a16="http://schemas.microsoft.com/office/drawing/2014/main" id="{3B5D4C3B-6E6F-4A2B-FDB8-C106DEEE505E}"/>
                </a:ext>
              </a:extLst>
            </p:cNvPr>
            <p:cNvPicPr>
              <a:picLocks noChangeAspect="1"/>
            </p:cNvPicPr>
            <p:nvPr/>
          </p:nvPicPr>
          <p:blipFill>
            <a:blip r:embed="rId3"/>
            <a:stretch>
              <a:fillRect/>
            </a:stretch>
          </p:blipFill>
          <p:spPr>
            <a:xfrm>
              <a:off x="1276695" y="2151875"/>
              <a:ext cx="1788469" cy="1832628"/>
            </a:xfrm>
            <a:prstGeom prst="rect">
              <a:avLst/>
            </a:prstGeom>
          </p:spPr>
        </p:pic>
        <p:grpSp>
          <p:nvGrpSpPr>
            <p:cNvPr id="1048" name="Group 1047">
              <a:extLst>
                <a:ext uri="{FF2B5EF4-FFF2-40B4-BE49-F238E27FC236}">
                  <a16:creationId xmlns:a16="http://schemas.microsoft.com/office/drawing/2014/main" id="{58AA7E31-E832-8A46-513D-268E41BADE6E}"/>
                </a:ext>
              </a:extLst>
            </p:cNvPr>
            <p:cNvGrpSpPr/>
            <p:nvPr/>
          </p:nvGrpSpPr>
          <p:grpSpPr>
            <a:xfrm>
              <a:off x="1215336" y="2074302"/>
              <a:ext cx="151184" cy="127467"/>
              <a:chOff x="4041197" y="4147010"/>
              <a:chExt cx="431807" cy="364066"/>
            </a:xfrm>
          </p:grpSpPr>
          <p:cxnSp>
            <p:nvCxnSpPr>
              <p:cNvPr id="1045" name="Straight Connector 1044">
                <a:extLst>
                  <a:ext uri="{FF2B5EF4-FFF2-40B4-BE49-F238E27FC236}">
                    <a16:creationId xmlns:a16="http://schemas.microsoft.com/office/drawing/2014/main" id="{DA9B388B-95EC-B027-13AC-62E2D90330ED}"/>
                  </a:ext>
                </a:extLst>
              </p:cNvPr>
              <p:cNvCxnSpPr/>
              <p:nvPr/>
            </p:nvCxnSpPr>
            <p:spPr>
              <a:xfrm>
                <a:off x="4041197" y="4147010"/>
                <a:ext cx="0" cy="364066"/>
              </a:xfrm>
              <a:prstGeom prst="line">
                <a:avLst/>
              </a:prstGeom>
              <a:ln w="25400"/>
            </p:spPr>
            <p:style>
              <a:lnRef idx="1">
                <a:schemeClr val="dk1"/>
              </a:lnRef>
              <a:fillRef idx="0">
                <a:schemeClr val="dk1"/>
              </a:fillRef>
              <a:effectRef idx="0">
                <a:schemeClr val="dk1"/>
              </a:effectRef>
              <a:fontRef idx="minor">
                <a:schemeClr val="tx1"/>
              </a:fontRef>
            </p:style>
          </p:cxnSp>
          <p:cxnSp>
            <p:nvCxnSpPr>
              <p:cNvPr id="1046" name="Straight Connector 1045">
                <a:extLst>
                  <a:ext uri="{FF2B5EF4-FFF2-40B4-BE49-F238E27FC236}">
                    <a16:creationId xmlns:a16="http://schemas.microsoft.com/office/drawing/2014/main" id="{0C276614-7B38-CAE8-6BF4-BB538AC3F6AF}"/>
                  </a:ext>
                </a:extLst>
              </p:cNvPr>
              <p:cNvCxnSpPr>
                <a:cxnSpLocks/>
              </p:cNvCxnSpPr>
              <p:nvPr/>
            </p:nvCxnSpPr>
            <p:spPr>
              <a:xfrm flipH="1">
                <a:off x="4041203" y="4147010"/>
                <a:ext cx="431801" cy="0"/>
              </a:xfrm>
              <a:prstGeom prst="line">
                <a:avLst/>
              </a:prstGeom>
              <a:ln w="25400"/>
            </p:spPr>
            <p:style>
              <a:lnRef idx="1">
                <a:schemeClr val="dk1"/>
              </a:lnRef>
              <a:fillRef idx="0">
                <a:schemeClr val="dk1"/>
              </a:fillRef>
              <a:effectRef idx="0">
                <a:schemeClr val="dk1"/>
              </a:effectRef>
              <a:fontRef idx="minor">
                <a:schemeClr val="tx1"/>
              </a:fontRef>
            </p:style>
          </p:cxnSp>
        </p:grpSp>
        <p:grpSp>
          <p:nvGrpSpPr>
            <p:cNvPr id="1049" name="Group 1048">
              <a:extLst>
                <a:ext uri="{FF2B5EF4-FFF2-40B4-BE49-F238E27FC236}">
                  <a16:creationId xmlns:a16="http://schemas.microsoft.com/office/drawing/2014/main" id="{2A07E94A-56AD-18DE-5998-DFA1C248EDF6}"/>
                </a:ext>
              </a:extLst>
            </p:cNvPr>
            <p:cNvGrpSpPr/>
            <p:nvPr/>
          </p:nvGrpSpPr>
          <p:grpSpPr>
            <a:xfrm rot="5400000">
              <a:off x="2991931" y="2083171"/>
              <a:ext cx="151182" cy="127467"/>
              <a:chOff x="4587267" y="3458452"/>
              <a:chExt cx="431812" cy="364082"/>
            </a:xfrm>
          </p:grpSpPr>
          <p:cxnSp>
            <p:nvCxnSpPr>
              <p:cNvPr id="1050" name="Straight Connector 1049">
                <a:extLst>
                  <a:ext uri="{FF2B5EF4-FFF2-40B4-BE49-F238E27FC236}">
                    <a16:creationId xmlns:a16="http://schemas.microsoft.com/office/drawing/2014/main" id="{0AB1A96A-DA6A-D76A-9E71-647E195D4A78}"/>
                  </a:ext>
                </a:extLst>
              </p:cNvPr>
              <p:cNvCxnSpPr/>
              <p:nvPr/>
            </p:nvCxnSpPr>
            <p:spPr>
              <a:xfrm>
                <a:off x="4587281" y="3458452"/>
                <a:ext cx="0" cy="364082"/>
              </a:xfrm>
              <a:prstGeom prst="line">
                <a:avLst/>
              </a:prstGeom>
              <a:ln w="25400"/>
            </p:spPr>
            <p:style>
              <a:lnRef idx="1">
                <a:schemeClr val="dk1"/>
              </a:lnRef>
              <a:fillRef idx="0">
                <a:schemeClr val="dk1"/>
              </a:fillRef>
              <a:effectRef idx="0">
                <a:schemeClr val="dk1"/>
              </a:effectRef>
              <a:fontRef idx="minor">
                <a:schemeClr val="tx1"/>
              </a:fontRef>
            </p:style>
          </p:cxnSp>
          <p:cxnSp>
            <p:nvCxnSpPr>
              <p:cNvPr id="1051" name="Straight Connector 1050">
                <a:extLst>
                  <a:ext uri="{FF2B5EF4-FFF2-40B4-BE49-F238E27FC236}">
                    <a16:creationId xmlns:a16="http://schemas.microsoft.com/office/drawing/2014/main" id="{C79CE9C6-0932-241E-32B6-B4DD1FD08551}"/>
                  </a:ext>
                </a:extLst>
              </p:cNvPr>
              <p:cNvCxnSpPr>
                <a:cxnSpLocks/>
              </p:cNvCxnSpPr>
              <p:nvPr/>
            </p:nvCxnSpPr>
            <p:spPr>
              <a:xfrm flipH="1">
                <a:off x="4587267" y="3458452"/>
                <a:ext cx="431812" cy="0"/>
              </a:xfrm>
              <a:prstGeom prst="line">
                <a:avLst/>
              </a:prstGeom>
              <a:ln w="25400"/>
            </p:spPr>
            <p:style>
              <a:lnRef idx="1">
                <a:schemeClr val="dk1"/>
              </a:lnRef>
              <a:fillRef idx="0">
                <a:schemeClr val="dk1"/>
              </a:fillRef>
              <a:effectRef idx="0">
                <a:schemeClr val="dk1"/>
              </a:effectRef>
              <a:fontRef idx="minor">
                <a:schemeClr val="tx1"/>
              </a:fontRef>
            </p:style>
          </p:cxnSp>
        </p:grpSp>
        <p:grpSp>
          <p:nvGrpSpPr>
            <p:cNvPr id="1052" name="Group 1051">
              <a:extLst>
                <a:ext uri="{FF2B5EF4-FFF2-40B4-BE49-F238E27FC236}">
                  <a16:creationId xmlns:a16="http://schemas.microsoft.com/office/drawing/2014/main" id="{5A8E7E9F-4F0F-3D14-82BB-7CF23DD4387D}"/>
                </a:ext>
              </a:extLst>
            </p:cNvPr>
            <p:cNvGrpSpPr/>
            <p:nvPr/>
          </p:nvGrpSpPr>
          <p:grpSpPr>
            <a:xfrm rot="10800000">
              <a:off x="2989784" y="3922978"/>
              <a:ext cx="151182" cy="127467"/>
              <a:chOff x="3904691" y="2872969"/>
              <a:chExt cx="431800" cy="364066"/>
            </a:xfrm>
          </p:grpSpPr>
          <p:cxnSp>
            <p:nvCxnSpPr>
              <p:cNvPr id="1053" name="Straight Connector 1052">
                <a:extLst>
                  <a:ext uri="{FF2B5EF4-FFF2-40B4-BE49-F238E27FC236}">
                    <a16:creationId xmlns:a16="http://schemas.microsoft.com/office/drawing/2014/main" id="{B08B3E2A-E6FB-DCED-9C49-A90302A77E3E}"/>
                  </a:ext>
                </a:extLst>
              </p:cNvPr>
              <p:cNvCxnSpPr/>
              <p:nvPr/>
            </p:nvCxnSpPr>
            <p:spPr>
              <a:xfrm>
                <a:off x="3904691" y="2872969"/>
                <a:ext cx="0" cy="364066"/>
              </a:xfrm>
              <a:prstGeom prst="line">
                <a:avLst/>
              </a:prstGeom>
              <a:ln w="25400"/>
            </p:spPr>
            <p:style>
              <a:lnRef idx="1">
                <a:schemeClr val="dk1"/>
              </a:lnRef>
              <a:fillRef idx="0">
                <a:schemeClr val="dk1"/>
              </a:fillRef>
              <a:effectRef idx="0">
                <a:schemeClr val="dk1"/>
              </a:effectRef>
              <a:fontRef idx="minor">
                <a:schemeClr val="tx1"/>
              </a:fontRef>
            </p:style>
          </p:cxnSp>
          <p:cxnSp>
            <p:nvCxnSpPr>
              <p:cNvPr id="1054" name="Straight Connector 1053">
                <a:extLst>
                  <a:ext uri="{FF2B5EF4-FFF2-40B4-BE49-F238E27FC236}">
                    <a16:creationId xmlns:a16="http://schemas.microsoft.com/office/drawing/2014/main" id="{B74FE68C-9E38-A5AF-FA58-7095BCFE9B36}"/>
                  </a:ext>
                </a:extLst>
              </p:cNvPr>
              <p:cNvCxnSpPr>
                <a:cxnSpLocks/>
              </p:cNvCxnSpPr>
              <p:nvPr/>
            </p:nvCxnSpPr>
            <p:spPr>
              <a:xfrm flipH="1">
                <a:off x="3904691" y="2872969"/>
                <a:ext cx="431800" cy="0"/>
              </a:xfrm>
              <a:prstGeom prst="line">
                <a:avLst/>
              </a:prstGeom>
              <a:ln w="25400"/>
            </p:spPr>
            <p:style>
              <a:lnRef idx="1">
                <a:schemeClr val="dk1"/>
              </a:lnRef>
              <a:fillRef idx="0">
                <a:schemeClr val="dk1"/>
              </a:fillRef>
              <a:effectRef idx="0">
                <a:schemeClr val="dk1"/>
              </a:effectRef>
              <a:fontRef idx="minor">
                <a:schemeClr val="tx1"/>
              </a:fontRef>
            </p:style>
          </p:cxnSp>
        </p:grpSp>
        <p:grpSp>
          <p:nvGrpSpPr>
            <p:cNvPr id="1055" name="Group 1054">
              <a:extLst>
                <a:ext uri="{FF2B5EF4-FFF2-40B4-BE49-F238E27FC236}">
                  <a16:creationId xmlns:a16="http://schemas.microsoft.com/office/drawing/2014/main" id="{92511621-C1FD-E0D3-7463-11D9B41F73C1}"/>
                </a:ext>
              </a:extLst>
            </p:cNvPr>
            <p:cNvGrpSpPr/>
            <p:nvPr/>
          </p:nvGrpSpPr>
          <p:grpSpPr>
            <a:xfrm rot="16200000">
              <a:off x="1186180" y="3927793"/>
              <a:ext cx="151182" cy="127467"/>
              <a:chOff x="3262958" y="3596600"/>
              <a:chExt cx="431800" cy="364065"/>
            </a:xfrm>
          </p:grpSpPr>
          <p:cxnSp>
            <p:nvCxnSpPr>
              <p:cNvPr id="1056" name="Straight Connector 1055">
                <a:extLst>
                  <a:ext uri="{FF2B5EF4-FFF2-40B4-BE49-F238E27FC236}">
                    <a16:creationId xmlns:a16="http://schemas.microsoft.com/office/drawing/2014/main" id="{1D369750-47DC-D060-219F-8E62115EA6A5}"/>
                  </a:ext>
                </a:extLst>
              </p:cNvPr>
              <p:cNvCxnSpPr/>
              <p:nvPr/>
            </p:nvCxnSpPr>
            <p:spPr>
              <a:xfrm>
                <a:off x="3263002" y="3596600"/>
                <a:ext cx="0" cy="364065"/>
              </a:xfrm>
              <a:prstGeom prst="line">
                <a:avLst/>
              </a:prstGeom>
              <a:ln w="25400"/>
            </p:spPr>
            <p:style>
              <a:lnRef idx="1">
                <a:schemeClr val="dk1"/>
              </a:lnRef>
              <a:fillRef idx="0">
                <a:schemeClr val="dk1"/>
              </a:fillRef>
              <a:effectRef idx="0">
                <a:schemeClr val="dk1"/>
              </a:effectRef>
              <a:fontRef idx="minor">
                <a:schemeClr val="tx1"/>
              </a:fontRef>
            </p:style>
          </p:cxnSp>
          <p:cxnSp>
            <p:nvCxnSpPr>
              <p:cNvPr id="1057" name="Straight Connector 1056">
                <a:extLst>
                  <a:ext uri="{FF2B5EF4-FFF2-40B4-BE49-F238E27FC236}">
                    <a16:creationId xmlns:a16="http://schemas.microsoft.com/office/drawing/2014/main" id="{BD17A310-913B-532D-8E24-0BFB1B384A56}"/>
                  </a:ext>
                </a:extLst>
              </p:cNvPr>
              <p:cNvCxnSpPr>
                <a:cxnSpLocks/>
              </p:cNvCxnSpPr>
              <p:nvPr/>
            </p:nvCxnSpPr>
            <p:spPr>
              <a:xfrm flipH="1">
                <a:off x="3262958" y="3596607"/>
                <a:ext cx="431800" cy="0"/>
              </a:xfrm>
              <a:prstGeom prst="line">
                <a:avLst/>
              </a:prstGeom>
              <a:ln w="25400"/>
            </p:spPr>
            <p:style>
              <a:lnRef idx="1">
                <a:schemeClr val="dk1"/>
              </a:lnRef>
              <a:fillRef idx="0">
                <a:schemeClr val="dk1"/>
              </a:fillRef>
              <a:effectRef idx="0">
                <a:schemeClr val="dk1"/>
              </a:effectRef>
              <a:fontRef idx="minor">
                <a:schemeClr val="tx1"/>
              </a:fontRef>
            </p:style>
          </p:cxnSp>
        </p:grpSp>
      </p:grpSp>
      <p:cxnSp>
        <p:nvCxnSpPr>
          <p:cNvPr id="10" name="Straight Connector 9">
            <a:extLst>
              <a:ext uri="{FF2B5EF4-FFF2-40B4-BE49-F238E27FC236}">
                <a16:creationId xmlns:a16="http://schemas.microsoft.com/office/drawing/2014/main" id="{12516214-132E-7B5A-7782-3B8E8B1F9595}"/>
              </a:ext>
            </a:extLst>
          </p:cNvPr>
          <p:cNvCxnSpPr/>
          <p:nvPr/>
        </p:nvCxnSpPr>
        <p:spPr>
          <a:xfrm>
            <a:off x="5779640" y="924268"/>
            <a:ext cx="0" cy="5512035"/>
          </a:xfrm>
          <a:prstGeom prst="line">
            <a:avLst/>
          </a:prstGeom>
        </p:spPr>
        <p:style>
          <a:lnRef idx="1">
            <a:schemeClr val="accent1"/>
          </a:lnRef>
          <a:fillRef idx="0">
            <a:schemeClr val="accent1"/>
          </a:fillRef>
          <a:effectRef idx="0">
            <a:schemeClr val="accent1"/>
          </a:effectRef>
          <a:fontRef idx="minor">
            <a:schemeClr val="tx1"/>
          </a:fontRef>
        </p:style>
      </p:cxnSp>
      <p:sp>
        <p:nvSpPr>
          <p:cNvPr id="3" name="Title 1">
            <a:extLst>
              <a:ext uri="{FF2B5EF4-FFF2-40B4-BE49-F238E27FC236}">
                <a16:creationId xmlns:a16="http://schemas.microsoft.com/office/drawing/2014/main" id="{BFB88826-0FE0-7F5F-0F1D-19418EE3F433}"/>
              </a:ext>
            </a:extLst>
          </p:cNvPr>
          <p:cNvSpPr txBox="1">
            <a:spLocks/>
          </p:cNvSpPr>
          <p:nvPr/>
        </p:nvSpPr>
        <p:spPr>
          <a:xfrm>
            <a:off x="543296" y="2354722"/>
            <a:ext cx="475008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vi-VN" sz="2800" b="1" i="0" u="none" strike="noStrike" kern="1200" cap="all" spc="0" normalizeH="0" baseline="0" noProof="0" dirty="0">
                <a:ln>
                  <a:noFill/>
                </a:ln>
                <a:solidFill>
                  <a:srgbClr val="4472C4"/>
                </a:solidFill>
                <a:effectLst/>
                <a:uLnTx/>
                <a:uFillTx/>
                <a:latin typeface="Calibri" panose="020F0502020204030204" pitchFamily="34" charset="0"/>
                <a:ea typeface="+mj-ea"/>
                <a:cs typeface="Calibri" panose="020F0502020204030204" pitchFamily="34" charset="0"/>
              </a:rPr>
              <a:t>1. Doanh nghiệp chưa biết chuyển đổi số là gì?</a:t>
            </a:r>
            <a:endParaRPr kumimoji="0" lang="x-none" sz="2800" b="1" i="0" u="none" strike="noStrike" kern="1200" cap="all" spc="0" normalizeH="0" baseline="0" noProof="0" dirty="0">
              <a:ln>
                <a:noFill/>
              </a:ln>
              <a:solidFill>
                <a:srgbClr val="4472C4"/>
              </a:solidFill>
              <a:effectLst/>
              <a:uLnTx/>
              <a:uFillTx/>
              <a:latin typeface="Calibri" panose="020F0502020204030204" pitchFamily="34" charset="0"/>
              <a:ea typeface="+mj-ea"/>
              <a:cs typeface="Calibri" panose="020F0502020204030204" pitchFamily="34" charset="0"/>
            </a:endParaRPr>
          </a:p>
        </p:txBody>
      </p:sp>
    </p:spTree>
    <p:extLst>
      <p:ext uri="{BB962C8B-B14F-4D97-AF65-F5344CB8AC3E}">
        <p14:creationId xmlns:p14="http://schemas.microsoft.com/office/powerpoint/2010/main" val="29165875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4" name="Group 63">
            <a:extLst>
              <a:ext uri="{FF2B5EF4-FFF2-40B4-BE49-F238E27FC236}">
                <a16:creationId xmlns:a16="http://schemas.microsoft.com/office/drawing/2014/main" id="{D8AC164A-6F5B-6A45-BB02-268E84D46BEB}"/>
              </a:ext>
            </a:extLst>
          </p:cNvPr>
          <p:cNvGrpSpPr/>
          <p:nvPr/>
        </p:nvGrpSpPr>
        <p:grpSpPr>
          <a:xfrm>
            <a:off x="6521283" y="1719374"/>
            <a:ext cx="2212581" cy="4415921"/>
            <a:chOff x="2474707" y="1756133"/>
            <a:chExt cx="2212581" cy="4415921"/>
          </a:xfrm>
        </p:grpSpPr>
        <p:grpSp>
          <p:nvGrpSpPr>
            <p:cNvPr id="65" name="Group 64">
              <a:extLst>
                <a:ext uri="{FF2B5EF4-FFF2-40B4-BE49-F238E27FC236}">
                  <a16:creationId xmlns:a16="http://schemas.microsoft.com/office/drawing/2014/main" id="{96FC1EC6-7521-C740-B469-458B2AEDD58D}"/>
                </a:ext>
              </a:extLst>
            </p:cNvPr>
            <p:cNvGrpSpPr/>
            <p:nvPr/>
          </p:nvGrpSpPr>
          <p:grpSpPr>
            <a:xfrm>
              <a:off x="2474707" y="1756133"/>
              <a:ext cx="2212581" cy="4415921"/>
              <a:chOff x="1052005" y="1196360"/>
              <a:chExt cx="2212581" cy="4415921"/>
            </a:xfrm>
          </p:grpSpPr>
          <p:grpSp>
            <p:nvGrpSpPr>
              <p:cNvPr id="67" name="Group 66">
                <a:extLst>
                  <a:ext uri="{FF2B5EF4-FFF2-40B4-BE49-F238E27FC236}">
                    <a16:creationId xmlns:a16="http://schemas.microsoft.com/office/drawing/2014/main" id="{017CD4BF-6E86-F549-8558-25B43E9257D4}"/>
                  </a:ext>
                </a:extLst>
              </p:cNvPr>
              <p:cNvGrpSpPr/>
              <p:nvPr/>
            </p:nvGrpSpPr>
            <p:grpSpPr>
              <a:xfrm>
                <a:off x="1052005" y="1196360"/>
                <a:ext cx="2212581" cy="4415921"/>
                <a:chOff x="194553" y="-60776"/>
                <a:chExt cx="3492230" cy="6969876"/>
              </a:xfrm>
            </p:grpSpPr>
            <p:sp>
              <p:nvSpPr>
                <p:cNvPr id="80" name="Graphic 2">
                  <a:extLst>
                    <a:ext uri="{FF2B5EF4-FFF2-40B4-BE49-F238E27FC236}">
                      <a16:creationId xmlns:a16="http://schemas.microsoft.com/office/drawing/2014/main" id="{E959F603-230D-FC41-AD24-1C063A01E164}"/>
                    </a:ext>
                  </a:extLst>
                </p:cNvPr>
                <p:cNvSpPr/>
                <p:nvPr/>
              </p:nvSpPr>
              <p:spPr>
                <a:xfrm>
                  <a:off x="199959" y="-60776"/>
                  <a:ext cx="3482957" cy="6969876"/>
                </a:xfrm>
                <a:custGeom>
                  <a:avLst/>
                  <a:gdLst>
                    <a:gd name="connsiteX0" fmla="*/ 2940654 w 3387838"/>
                    <a:gd name="connsiteY0" fmla="*/ 6858876 h 6858875"/>
                    <a:gd name="connsiteX1" fmla="*/ 447185 w 3387838"/>
                    <a:gd name="connsiteY1" fmla="*/ 6858876 h 6858875"/>
                    <a:gd name="connsiteX2" fmla="*/ 0 w 3387838"/>
                    <a:gd name="connsiteY2" fmla="*/ 6411691 h 6858875"/>
                    <a:gd name="connsiteX3" fmla="*/ 0 w 3387838"/>
                    <a:gd name="connsiteY3" fmla="*/ 447185 h 6858875"/>
                    <a:gd name="connsiteX4" fmla="*/ 447185 w 3387838"/>
                    <a:gd name="connsiteY4" fmla="*/ 0 h 6858875"/>
                    <a:gd name="connsiteX5" fmla="*/ 2940654 w 3387838"/>
                    <a:gd name="connsiteY5" fmla="*/ 0 h 6858875"/>
                    <a:gd name="connsiteX6" fmla="*/ 3387838 w 3387838"/>
                    <a:gd name="connsiteY6" fmla="*/ 447185 h 6858875"/>
                    <a:gd name="connsiteX7" fmla="*/ 3387838 w 3387838"/>
                    <a:gd name="connsiteY7" fmla="*/ 6411759 h 6858875"/>
                    <a:gd name="connsiteX8" fmla="*/ 2940654 w 3387838"/>
                    <a:gd name="connsiteY8" fmla="*/ 6858876 h 6858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87838" h="6858875">
                      <a:moveTo>
                        <a:pt x="2940654" y="6858876"/>
                      </a:moveTo>
                      <a:lnTo>
                        <a:pt x="447185" y="6858876"/>
                      </a:lnTo>
                      <a:cubicBezTo>
                        <a:pt x="200216" y="6858876"/>
                        <a:pt x="0" y="6658660"/>
                        <a:pt x="0" y="6411691"/>
                      </a:cubicBezTo>
                      <a:lnTo>
                        <a:pt x="0" y="447185"/>
                      </a:lnTo>
                      <a:cubicBezTo>
                        <a:pt x="67" y="200216"/>
                        <a:pt x="200216" y="0"/>
                        <a:pt x="447185" y="0"/>
                      </a:cubicBezTo>
                      <a:lnTo>
                        <a:pt x="2940654" y="0"/>
                      </a:lnTo>
                      <a:cubicBezTo>
                        <a:pt x="3187622" y="0"/>
                        <a:pt x="3387838" y="200216"/>
                        <a:pt x="3387838" y="447185"/>
                      </a:cubicBezTo>
                      <a:lnTo>
                        <a:pt x="3387838" y="6411759"/>
                      </a:lnTo>
                      <a:cubicBezTo>
                        <a:pt x="3387771" y="6658660"/>
                        <a:pt x="3187555" y="6858876"/>
                        <a:pt x="2940654" y="6858876"/>
                      </a:cubicBezTo>
                      <a:close/>
                    </a:path>
                  </a:pathLst>
                </a:custGeom>
                <a:solidFill>
                  <a:srgbClr val="D0D4D8"/>
                </a:solidFill>
                <a:ln w="67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Arial Unicode MS"/>
                    <a:cs typeface="+mn-cs"/>
                  </a:endParaRPr>
                </a:p>
              </p:txBody>
            </p:sp>
            <p:sp>
              <p:nvSpPr>
                <p:cNvPr id="81" name="Graphic 2">
                  <a:extLst>
                    <a:ext uri="{FF2B5EF4-FFF2-40B4-BE49-F238E27FC236}">
                      <a16:creationId xmlns:a16="http://schemas.microsoft.com/office/drawing/2014/main" id="{E23B5760-15D2-FE4C-A80F-2FD2E99A00E4}"/>
                    </a:ext>
                  </a:extLst>
                </p:cNvPr>
                <p:cNvSpPr/>
                <p:nvPr/>
              </p:nvSpPr>
              <p:spPr>
                <a:xfrm>
                  <a:off x="246624" y="-24219"/>
                  <a:ext cx="3389625" cy="6896695"/>
                </a:xfrm>
                <a:custGeom>
                  <a:avLst/>
                  <a:gdLst>
                    <a:gd name="connsiteX0" fmla="*/ 2858870 w 3305986"/>
                    <a:gd name="connsiteY0" fmla="*/ 6786860 h 6786860"/>
                    <a:gd name="connsiteX1" fmla="*/ 447185 w 3305986"/>
                    <a:gd name="connsiteY1" fmla="*/ 6786860 h 6786860"/>
                    <a:gd name="connsiteX2" fmla="*/ 0 w 3305986"/>
                    <a:gd name="connsiteY2" fmla="*/ 6339676 h 6786860"/>
                    <a:gd name="connsiteX3" fmla="*/ 0 w 3305986"/>
                    <a:gd name="connsiteY3" fmla="*/ 447185 h 6786860"/>
                    <a:gd name="connsiteX4" fmla="*/ 447185 w 3305986"/>
                    <a:gd name="connsiteY4" fmla="*/ 0 h 6786860"/>
                    <a:gd name="connsiteX5" fmla="*/ 2858802 w 3305986"/>
                    <a:gd name="connsiteY5" fmla="*/ 0 h 6786860"/>
                    <a:gd name="connsiteX6" fmla="*/ 3305987 w 3305986"/>
                    <a:gd name="connsiteY6" fmla="*/ 447185 h 6786860"/>
                    <a:gd name="connsiteX7" fmla="*/ 3305987 w 3305986"/>
                    <a:gd name="connsiteY7" fmla="*/ 6339743 h 6786860"/>
                    <a:gd name="connsiteX8" fmla="*/ 2858870 w 3305986"/>
                    <a:gd name="connsiteY8" fmla="*/ 6786860 h 6786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05986" h="6786860">
                      <a:moveTo>
                        <a:pt x="2858870" y="6786860"/>
                      </a:moveTo>
                      <a:lnTo>
                        <a:pt x="447185" y="6786860"/>
                      </a:lnTo>
                      <a:cubicBezTo>
                        <a:pt x="200216" y="6786860"/>
                        <a:pt x="0" y="6586644"/>
                        <a:pt x="0" y="6339676"/>
                      </a:cubicBezTo>
                      <a:lnTo>
                        <a:pt x="0" y="447185"/>
                      </a:lnTo>
                      <a:cubicBezTo>
                        <a:pt x="0" y="200216"/>
                        <a:pt x="200216" y="0"/>
                        <a:pt x="447185" y="0"/>
                      </a:cubicBezTo>
                      <a:lnTo>
                        <a:pt x="2858802" y="0"/>
                      </a:lnTo>
                      <a:cubicBezTo>
                        <a:pt x="3105771" y="0"/>
                        <a:pt x="3305987" y="200216"/>
                        <a:pt x="3305987" y="447185"/>
                      </a:cubicBezTo>
                      <a:lnTo>
                        <a:pt x="3305987" y="6339743"/>
                      </a:lnTo>
                      <a:cubicBezTo>
                        <a:pt x="3305987" y="6586644"/>
                        <a:pt x="3105771" y="6786860"/>
                        <a:pt x="2858870" y="6786860"/>
                      </a:cubicBezTo>
                      <a:close/>
                    </a:path>
                  </a:pathLst>
                </a:custGeom>
                <a:solidFill>
                  <a:srgbClr val="070808"/>
                </a:solidFill>
                <a:ln w="67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Arial Unicode MS"/>
                    <a:cs typeface="+mn-cs"/>
                  </a:endParaRPr>
                </a:p>
              </p:txBody>
            </p:sp>
            <p:sp>
              <p:nvSpPr>
                <p:cNvPr id="82" name="Graphic 2">
                  <a:extLst>
                    <a:ext uri="{FF2B5EF4-FFF2-40B4-BE49-F238E27FC236}">
                      <a16:creationId xmlns:a16="http://schemas.microsoft.com/office/drawing/2014/main" id="{B513B33E-4543-054E-B881-0B0D37E71B28}"/>
                    </a:ext>
                  </a:extLst>
                </p:cNvPr>
                <p:cNvSpPr/>
                <p:nvPr/>
              </p:nvSpPr>
              <p:spPr>
                <a:xfrm>
                  <a:off x="328107" y="94555"/>
                  <a:ext cx="3226661" cy="6659215"/>
                </a:xfrm>
                <a:custGeom>
                  <a:avLst/>
                  <a:gdLst>
                    <a:gd name="connsiteX0" fmla="*/ 2682906 w 3006269"/>
                    <a:gd name="connsiteY0" fmla="*/ 0 h 6553162"/>
                    <a:gd name="connsiteX1" fmla="*/ 2383121 w 3006269"/>
                    <a:gd name="connsiteY1" fmla="*/ 0 h 6553162"/>
                    <a:gd name="connsiteX2" fmla="*/ 2355366 w 3006269"/>
                    <a:gd name="connsiteY2" fmla="*/ 27755 h 6553162"/>
                    <a:gd name="connsiteX3" fmla="*/ 2355366 w 3006269"/>
                    <a:gd name="connsiteY3" fmla="*/ 27755 h 6553162"/>
                    <a:gd name="connsiteX4" fmla="*/ 2140599 w 3006269"/>
                    <a:gd name="connsiteY4" fmla="*/ 242523 h 6553162"/>
                    <a:gd name="connsiteX5" fmla="*/ 852197 w 3006269"/>
                    <a:gd name="connsiteY5" fmla="*/ 242523 h 6553162"/>
                    <a:gd name="connsiteX6" fmla="*/ 637430 w 3006269"/>
                    <a:gd name="connsiteY6" fmla="*/ 27755 h 6553162"/>
                    <a:gd name="connsiteX7" fmla="*/ 637430 w 3006269"/>
                    <a:gd name="connsiteY7" fmla="*/ 27755 h 6553162"/>
                    <a:gd name="connsiteX8" fmla="*/ 609675 w 3006269"/>
                    <a:gd name="connsiteY8" fmla="*/ 0 h 6553162"/>
                    <a:gd name="connsiteX9" fmla="*/ 323363 w 3006269"/>
                    <a:gd name="connsiteY9" fmla="*/ 0 h 6553162"/>
                    <a:gd name="connsiteX10" fmla="*/ 0 w 3006269"/>
                    <a:gd name="connsiteY10" fmla="*/ 323363 h 6553162"/>
                    <a:gd name="connsiteX11" fmla="*/ 0 w 3006269"/>
                    <a:gd name="connsiteY11" fmla="*/ 6229799 h 6553162"/>
                    <a:gd name="connsiteX12" fmla="*/ 323363 w 3006269"/>
                    <a:gd name="connsiteY12" fmla="*/ 6553163 h 6553162"/>
                    <a:gd name="connsiteX13" fmla="*/ 2682906 w 3006269"/>
                    <a:gd name="connsiteY13" fmla="*/ 6553163 h 6553162"/>
                    <a:gd name="connsiteX14" fmla="*/ 3006269 w 3006269"/>
                    <a:gd name="connsiteY14" fmla="*/ 6229799 h 6553162"/>
                    <a:gd name="connsiteX15" fmla="*/ 3006269 w 3006269"/>
                    <a:gd name="connsiteY15" fmla="*/ 323363 h 6553162"/>
                    <a:gd name="connsiteX16" fmla="*/ 2682906 w 3006269"/>
                    <a:gd name="connsiteY16" fmla="*/ 0 h 6553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06269" h="6553162">
                      <a:moveTo>
                        <a:pt x="2682906" y="0"/>
                      </a:moveTo>
                      <a:lnTo>
                        <a:pt x="2383121" y="0"/>
                      </a:lnTo>
                      <a:cubicBezTo>
                        <a:pt x="2367761" y="0"/>
                        <a:pt x="2355366" y="12463"/>
                        <a:pt x="2355366" y="27755"/>
                      </a:cubicBezTo>
                      <a:lnTo>
                        <a:pt x="2355366" y="27755"/>
                      </a:lnTo>
                      <a:cubicBezTo>
                        <a:pt x="2355366" y="146322"/>
                        <a:pt x="2259233" y="242523"/>
                        <a:pt x="2140599" y="242523"/>
                      </a:cubicBezTo>
                      <a:lnTo>
                        <a:pt x="852197" y="242523"/>
                      </a:lnTo>
                      <a:cubicBezTo>
                        <a:pt x="733631" y="242523"/>
                        <a:pt x="637430" y="146389"/>
                        <a:pt x="637430" y="27755"/>
                      </a:cubicBezTo>
                      <a:lnTo>
                        <a:pt x="637430" y="27755"/>
                      </a:lnTo>
                      <a:cubicBezTo>
                        <a:pt x="637430" y="12396"/>
                        <a:pt x="624967" y="0"/>
                        <a:pt x="609675" y="0"/>
                      </a:cubicBezTo>
                      <a:lnTo>
                        <a:pt x="323363" y="0"/>
                      </a:lnTo>
                      <a:cubicBezTo>
                        <a:pt x="144772" y="0"/>
                        <a:pt x="0" y="144773"/>
                        <a:pt x="0" y="323363"/>
                      </a:cubicBezTo>
                      <a:lnTo>
                        <a:pt x="0" y="6229799"/>
                      </a:lnTo>
                      <a:cubicBezTo>
                        <a:pt x="0" y="6408390"/>
                        <a:pt x="144772" y="6553163"/>
                        <a:pt x="323363" y="6553163"/>
                      </a:cubicBezTo>
                      <a:lnTo>
                        <a:pt x="2682906" y="6553163"/>
                      </a:lnTo>
                      <a:cubicBezTo>
                        <a:pt x="2861497" y="6553163"/>
                        <a:pt x="3006269" y="6408390"/>
                        <a:pt x="3006269" y="6229799"/>
                      </a:cubicBezTo>
                      <a:lnTo>
                        <a:pt x="3006269" y="323363"/>
                      </a:lnTo>
                      <a:cubicBezTo>
                        <a:pt x="3006269" y="144773"/>
                        <a:pt x="2861497" y="0"/>
                        <a:pt x="2682906" y="0"/>
                      </a:cubicBezTo>
                      <a:close/>
                    </a:path>
                  </a:pathLst>
                </a:custGeom>
                <a:gradFill>
                  <a:gsLst>
                    <a:gs pos="0">
                      <a:srgbClr val="2CB091">
                        <a:lumMod val="60000"/>
                        <a:lumOff val="40000"/>
                      </a:srgbClr>
                    </a:gs>
                    <a:gs pos="100000">
                      <a:srgbClr val="1581BD">
                        <a:lumMod val="60000"/>
                        <a:lumOff val="40000"/>
                      </a:srgbClr>
                    </a:gs>
                  </a:gsLst>
                  <a:lin ang="16200000" scaled="1"/>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Arial Unicode MS"/>
                    <a:cs typeface="+mn-cs"/>
                  </a:endParaRPr>
                </a:p>
              </p:txBody>
            </p:sp>
            <p:sp>
              <p:nvSpPr>
                <p:cNvPr id="83" name="Graphic 2">
                  <a:extLst>
                    <a:ext uri="{FF2B5EF4-FFF2-40B4-BE49-F238E27FC236}">
                      <a16:creationId xmlns:a16="http://schemas.microsoft.com/office/drawing/2014/main" id="{7B03773D-B615-D44D-AD32-8D4569BCC8F7}"/>
                    </a:ext>
                  </a:extLst>
                </p:cNvPr>
                <p:cNvSpPr/>
                <p:nvPr/>
              </p:nvSpPr>
              <p:spPr>
                <a:xfrm>
                  <a:off x="195169" y="930694"/>
                  <a:ext cx="24370" cy="237479"/>
                </a:xfrm>
                <a:custGeom>
                  <a:avLst/>
                  <a:gdLst>
                    <a:gd name="connsiteX0" fmla="*/ 15158 w 23982"/>
                    <a:gd name="connsiteY0" fmla="*/ 233697 h 233697"/>
                    <a:gd name="connsiteX1" fmla="*/ 0 w 23982"/>
                    <a:gd name="connsiteY1" fmla="*/ 233697 h 233697"/>
                    <a:gd name="connsiteX2" fmla="*/ 0 w 23982"/>
                    <a:gd name="connsiteY2" fmla="*/ 0 h 233697"/>
                    <a:gd name="connsiteX3" fmla="*/ 15158 w 23982"/>
                    <a:gd name="connsiteY3" fmla="*/ 0 h 233697"/>
                    <a:gd name="connsiteX4" fmla="*/ 23983 w 23982"/>
                    <a:gd name="connsiteY4" fmla="*/ 8825 h 233697"/>
                    <a:gd name="connsiteX5" fmla="*/ 23983 w 23982"/>
                    <a:gd name="connsiteY5" fmla="*/ 224805 h 233697"/>
                    <a:gd name="connsiteX6" fmla="*/ 15158 w 23982"/>
                    <a:gd name="connsiteY6" fmla="*/ 233697 h 233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982" h="233697">
                      <a:moveTo>
                        <a:pt x="15158" y="233697"/>
                      </a:moveTo>
                      <a:lnTo>
                        <a:pt x="0" y="233697"/>
                      </a:lnTo>
                      <a:lnTo>
                        <a:pt x="0" y="0"/>
                      </a:lnTo>
                      <a:lnTo>
                        <a:pt x="15158" y="0"/>
                      </a:lnTo>
                      <a:cubicBezTo>
                        <a:pt x="20008" y="0"/>
                        <a:pt x="23983" y="3975"/>
                        <a:pt x="23983" y="8825"/>
                      </a:cubicBezTo>
                      <a:lnTo>
                        <a:pt x="23983" y="224805"/>
                      </a:lnTo>
                      <a:cubicBezTo>
                        <a:pt x="23983" y="229723"/>
                        <a:pt x="20008" y="233697"/>
                        <a:pt x="15158" y="233697"/>
                      </a:cubicBezTo>
                      <a:close/>
                    </a:path>
                  </a:pathLst>
                </a:custGeom>
                <a:solidFill>
                  <a:srgbClr val="364551"/>
                </a:solidFill>
                <a:ln w="67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Arial Unicode MS"/>
                    <a:cs typeface="+mn-cs"/>
                  </a:endParaRPr>
                </a:p>
              </p:txBody>
            </p:sp>
            <p:sp>
              <p:nvSpPr>
                <p:cNvPr id="84" name="Graphic 2">
                  <a:extLst>
                    <a:ext uri="{FF2B5EF4-FFF2-40B4-BE49-F238E27FC236}">
                      <a16:creationId xmlns:a16="http://schemas.microsoft.com/office/drawing/2014/main" id="{14447001-1D14-7244-9624-DF7ABC43D831}"/>
                    </a:ext>
                  </a:extLst>
                </p:cNvPr>
                <p:cNvSpPr/>
                <p:nvPr/>
              </p:nvSpPr>
              <p:spPr>
                <a:xfrm>
                  <a:off x="195169" y="1440226"/>
                  <a:ext cx="34021" cy="473657"/>
                </a:xfrm>
                <a:custGeom>
                  <a:avLst/>
                  <a:gdLst>
                    <a:gd name="connsiteX0" fmla="*/ 24656 w 33481"/>
                    <a:gd name="connsiteY0" fmla="*/ 466115 h 466115"/>
                    <a:gd name="connsiteX1" fmla="*/ 10105 w 33481"/>
                    <a:gd name="connsiteY1" fmla="*/ 466115 h 466115"/>
                    <a:gd name="connsiteX2" fmla="*/ 0 w 33481"/>
                    <a:gd name="connsiteY2" fmla="*/ 456010 h 466115"/>
                    <a:gd name="connsiteX3" fmla="*/ 0 w 33481"/>
                    <a:gd name="connsiteY3" fmla="*/ 10105 h 466115"/>
                    <a:gd name="connsiteX4" fmla="*/ 10105 w 33481"/>
                    <a:gd name="connsiteY4" fmla="*/ 0 h 466115"/>
                    <a:gd name="connsiteX5" fmla="*/ 24656 w 33481"/>
                    <a:gd name="connsiteY5" fmla="*/ 0 h 466115"/>
                    <a:gd name="connsiteX6" fmla="*/ 33482 w 33481"/>
                    <a:gd name="connsiteY6" fmla="*/ 8825 h 466115"/>
                    <a:gd name="connsiteX7" fmla="*/ 33482 w 33481"/>
                    <a:gd name="connsiteY7" fmla="*/ 457223 h 466115"/>
                    <a:gd name="connsiteX8" fmla="*/ 24656 w 33481"/>
                    <a:gd name="connsiteY8" fmla="*/ 466115 h 466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481" h="466115">
                      <a:moveTo>
                        <a:pt x="24656" y="466115"/>
                      </a:moveTo>
                      <a:lnTo>
                        <a:pt x="10105" y="466115"/>
                      </a:lnTo>
                      <a:cubicBezTo>
                        <a:pt x="4514" y="466115"/>
                        <a:pt x="0" y="461601"/>
                        <a:pt x="0" y="456010"/>
                      </a:cubicBezTo>
                      <a:lnTo>
                        <a:pt x="0" y="10105"/>
                      </a:lnTo>
                      <a:cubicBezTo>
                        <a:pt x="0" y="4514"/>
                        <a:pt x="4514" y="0"/>
                        <a:pt x="10105" y="0"/>
                      </a:cubicBezTo>
                      <a:lnTo>
                        <a:pt x="24656" y="0"/>
                      </a:lnTo>
                      <a:cubicBezTo>
                        <a:pt x="29507" y="0"/>
                        <a:pt x="33482" y="3975"/>
                        <a:pt x="33482" y="8825"/>
                      </a:cubicBezTo>
                      <a:lnTo>
                        <a:pt x="33482" y="457223"/>
                      </a:lnTo>
                      <a:cubicBezTo>
                        <a:pt x="33482" y="462140"/>
                        <a:pt x="29507" y="466115"/>
                        <a:pt x="24656" y="466115"/>
                      </a:cubicBezTo>
                      <a:close/>
                    </a:path>
                  </a:pathLst>
                </a:custGeom>
                <a:solidFill>
                  <a:srgbClr val="364551"/>
                </a:solidFill>
                <a:ln w="67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Arial Unicode MS"/>
                    <a:cs typeface="+mn-cs"/>
                  </a:endParaRPr>
                </a:p>
              </p:txBody>
            </p:sp>
            <p:sp>
              <p:nvSpPr>
                <p:cNvPr id="85" name="Graphic 2">
                  <a:extLst>
                    <a:ext uri="{FF2B5EF4-FFF2-40B4-BE49-F238E27FC236}">
                      <a16:creationId xmlns:a16="http://schemas.microsoft.com/office/drawing/2014/main" id="{B01FC18F-5A2C-FF45-B9BC-619C2CBCB922}"/>
                    </a:ext>
                  </a:extLst>
                </p:cNvPr>
                <p:cNvSpPr/>
                <p:nvPr/>
              </p:nvSpPr>
              <p:spPr>
                <a:xfrm>
                  <a:off x="195237" y="1474249"/>
                  <a:ext cx="19236" cy="396643"/>
                </a:xfrm>
                <a:custGeom>
                  <a:avLst/>
                  <a:gdLst>
                    <a:gd name="connsiteX0" fmla="*/ 17650 w 18930"/>
                    <a:gd name="connsiteY0" fmla="*/ 390327 h 390326"/>
                    <a:gd name="connsiteX1" fmla="*/ 1886 w 18930"/>
                    <a:gd name="connsiteY1" fmla="*/ 390327 h 390326"/>
                    <a:gd name="connsiteX2" fmla="*/ 0 w 18930"/>
                    <a:gd name="connsiteY2" fmla="*/ 388440 h 390326"/>
                    <a:gd name="connsiteX3" fmla="*/ 0 w 18930"/>
                    <a:gd name="connsiteY3" fmla="*/ 1886 h 390326"/>
                    <a:gd name="connsiteX4" fmla="*/ 1886 w 18930"/>
                    <a:gd name="connsiteY4" fmla="*/ 0 h 390326"/>
                    <a:gd name="connsiteX5" fmla="*/ 17650 w 18930"/>
                    <a:gd name="connsiteY5" fmla="*/ 0 h 390326"/>
                    <a:gd name="connsiteX6" fmla="*/ 18930 w 18930"/>
                    <a:gd name="connsiteY6" fmla="*/ 1280 h 390326"/>
                    <a:gd name="connsiteX7" fmla="*/ 18930 w 18930"/>
                    <a:gd name="connsiteY7" fmla="*/ 389047 h 390326"/>
                    <a:gd name="connsiteX8" fmla="*/ 17650 w 18930"/>
                    <a:gd name="connsiteY8" fmla="*/ 390327 h 390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30" h="390326">
                      <a:moveTo>
                        <a:pt x="17650" y="390327"/>
                      </a:moveTo>
                      <a:lnTo>
                        <a:pt x="1886" y="390327"/>
                      </a:lnTo>
                      <a:cubicBezTo>
                        <a:pt x="808" y="390327"/>
                        <a:pt x="0" y="389451"/>
                        <a:pt x="0" y="388440"/>
                      </a:cubicBezTo>
                      <a:lnTo>
                        <a:pt x="0" y="1886"/>
                      </a:lnTo>
                      <a:cubicBezTo>
                        <a:pt x="0" y="808"/>
                        <a:pt x="876" y="0"/>
                        <a:pt x="1886" y="0"/>
                      </a:cubicBezTo>
                      <a:lnTo>
                        <a:pt x="17650" y="0"/>
                      </a:lnTo>
                      <a:cubicBezTo>
                        <a:pt x="18324" y="0"/>
                        <a:pt x="18930" y="539"/>
                        <a:pt x="18930" y="1280"/>
                      </a:cubicBezTo>
                      <a:lnTo>
                        <a:pt x="18930" y="389047"/>
                      </a:lnTo>
                      <a:cubicBezTo>
                        <a:pt x="18930" y="389788"/>
                        <a:pt x="18324" y="390327"/>
                        <a:pt x="17650" y="390327"/>
                      </a:cubicBezTo>
                      <a:close/>
                    </a:path>
                  </a:pathLst>
                </a:custGeom>
                <a:solidFill>
                  <a:srgbClr val="FAFDFF"/>
                </a:solidFill>
                <a:ln w="67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Arial Unicode MS"/>
                    <a:cs typeface="+mn-cs"/>
                  </a:endParaRPr>
                </a:p>
              </p:txBody>
            </p:sp>
            <p:sp>
              <p:nvSpPr>
                <p:cNvPr id="86" name="Graphic 2">
                  <a:extLst>
                    <a:ext uri="{FF2B5EF4-FFF2-40B4-BE49-F238E27FC236}">
                      <a16:creationId xmlns:a16="http://schemas.microsoft.com/office/drawing/2014/main" id="{54928163-25C7-C743-B565-1336876F19AB}"/>
                    </a:ext>
                  </a:extLst>
                </p:cNvPr>
                <p:cNvSpPr/>
                <p:nvPr/>
              </p:nvSpPr>
              <p:spPr>
                <a:xfrm>
                  <a:off x="194553" y="2072706"/>
                  <a:ext cx="34021" cy="473657"/>
                </a:xfrm>
                <a:custGeom>
                  <a:avLst/>
                  <a:gdLst>
                    <a:gd name="connsiteX0" fmla="*/ 24656 w 33481"/>
                    <a:gd name="connsiteY0" fmla="*/ 466115 h 466114"/>
                    <a:gd name="connsiteX1" fmla="*/ 10105 w 33481"/>
                    <a:gd name="connsiteY1" fmla="*/ 466115 h 466114"/>
                    <a:gd name="connsiteX2" fmla="*/ 0 w 33481"/>
                    <a:gd name="connsiteY2" fmla="*/ 456010 h 466114"/>
                    <a:gd name="connsiteX3" fmla="*/ 0 w 33481"/>
                    <a:gd name="connsiteY3" fmla="*/ 10105 h 466114"/>
                    <a:gd name="connsiteX4" fmla="*/ 10105 w 33481"/>
                    <a:gd name="connsiteY4" fmla="*/ 0 h 466114"/>
                    <a:gd name="connsiteX5" fmla="*/ 24656 w 33481"/>
                    <a:gd name="connsiteY5" fmla="*/ 0 h 466114"/>
                    <a:gd name="connsiteX6" fmla="*/ 33482 w 33481"/>
                    <a:gd name="connsiteY6" fmla="*/ 8825 h 466114"/>
                    <a:gd name="connsiteX7" fmla="*/ 33482 w 33481"/>
                    <a:gd name="connsiteY7" fmla="*/ 457222 h 466114"/>
                    <a:gd name="connsiteX8" fmla="*/ 24656 w 33481"/>
                    <a:gd name="connsiteY8" fmla="*/ 466115 h 466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481" h="466114">
                      <a:moveTo>
                        <a:pt x="24656" y="466115"/>
                      </a:moveTo>
                      <a:lnTo>
                        <a:pt x="10105" y="466115"/>
                      </a:lnTo>
                      <a:cubicBezTo>
                        <a:pt x="4514" y="466115"/>
                        <a:pt x="0" y="461601"/>
                        <a:pt x="0" y="456010"/>
                      </a:cubicBezTo>
                      <a:lnTo>
                        <a:pt x="0" y="10105"/>
                      </a:lnTo>
                      <a:cubicBezTo>
                        <a:pt x="0" y="4514"/>
                        <a:pt x="4514" y="0"/>
                        <a:pt x="10105" y="0"/>
                      </a:cubicBezTo>
                      <a:lnTo>
                        <a:pt x="24656" y="0"/>
                      </a:lnTo>
                      <a:cubicBezTo>
                        <a:pt x="29507" y="0"/>
                        <a:pt x="33482" y="3975"/>
                        <a:pt x="33482" y="8825"/>
                      </a:cubicBezTo>
                      <a:lnTo>
                        <a:pt x="33482" y="457222"/>
                      </a:lnTo>
                      <a:cubicBezTo>
                        <a:pt x="33482" y="462208"/>
                        <a:pt x="29507" y="466115"/>
                        <a:pt x="24656" y="466115"/>
                      </a:cubicBezTo>
                      <a:close/>
                    </a:path>
                  </a:pathLst>
                </a:custGeom>
                <a:solidFill>
                  <a:srgbClr val="364551"/>
                </a:solidFill>
                <a:ln w="67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Arial Unicode MS"/>
                    <a:cs typeface="+mn-cs"/>
                  </a:endParaRPr>
                </a:p>
              </p:txBody>
            </p:sp>
            <p:sp>
              <p:nvSpPr>
                <p:cNvPr id="87" name="Graphic 2">
                  <a:extLst>
                    <a:ext uri="{FF2B5EF4-FFF2-40B4-BE49-F238E27FC236}">
                      <a16:creationId xmlns:a16="http://schemas.microsoft.com/office/drawing/2014/main" id="{1474E32A-B841-EF44-9E00-5FAD593261D4}"/>
                    </a:ext>
                  </a:extLst>
                </p:cNvPr>
                <p:cNvSpPr/>
                <p:nvPr/>
              </p:nvSpPr>
              <p:spPr>
                <a:xfrm>
                  <a:off x="194553" y="2106730"/>
                  <a:ext cx="19236" cy="396643"/>
                </a:xfrm>
                <a:custGeom>
                  <a:avLst/>
                  <a:gdLst>
                    <a:gd name="connsiteX0" fmla="*/ 17718 w 18930"/>
                    <a:gd name="connsiteY0" fmla="*/ 390327 h 390326"/>
                    <a:gd name="connsiteX1" fmla="*/ 1886 w 18930"/>
                    <a:gd name="connsiteY1" fmla="*/ 390327 h 390326"/>
                    <a:gd name="connsiteX2" fmla="*/ 0 w 18930"/>
                    <a:gd name="connsiteY2" fmla="*/ 388440 h 390326"/>
                    <a:gd name="connsiteX3" fmla="*/ 0 w 18930"/>
                    <a:gd name="connsiteY3" fmla="*/ 1886 h 390326"/>
                    <a:gd name="connsiteX4" fmla="*/ 1886 w 18930"/>
                    <a:gd name="connsiteY4" fmla="*/ 0 h 390326"/>
                    <a:gd name="connsiteX5" fmla="*/ 17650 w 18930"/>
                    <a:gd name="connsiteY5" fmla="*/ 0 h 390326"/>
                    <a:gd name="connsiteX6" fmla="*/ 18930 w 18930"/>
                    <a:gd name="connsiteY6" fmla="*/ 1280 h 390326"/>
                    <a:gd name="connsiteX7" fmla="*/ 18930 w 18930"/>
                    <a:gd name="connsiteY7" fmla="*/ 389047 h 390326"/>
                    <a:gd name="connsiteX8" fmla="*/ 17718 w 18930"/>
                    <a:gd name="connsiteY8" fmla="*/ 390327 h 390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30" h="390326">
                      <a:moveTo>
                        <a:pt x="17718" y="390327"/>
                      </a:moveTo>
                      <a:lnTo>
                        <a:pt x="1886" y="390327"/>
                      </a:lnTo>
                      <a:cubicBezTo>
                        <a:pt x="808" y="390327"/>
                        <a:pt x="0" y="389451"/>
                        <a:pt x="0" y="388440"/>
                      </a:cubicBezTo>
                      <a:lnTo>
                        <a:pt x="0" y="1886"/>
                      </a:lnTo>
                      <a:cubicBezTo>
                        <a:pt x="0" y="808"/>
                        <a:pt x="876" y="0"/>
                        <a:pt x="1886" y="0"/>
                      </a:cubicBezTo>
                      <a:lnTo>
                        <a:pt x="17650" y="0"/>
                      </a:lnTo>
                      <a:cubicBezTo>
                        <a:pt x="18324" y="0"/>
                        <a:pt x="18930" y="539"/>
                        <a:pt x="18930" y="1280"/>
                      </a:cubicBezTo>
                      <a:lnTo>
                        <a:pt x="18930" y="389047"/>
                      </a:lnTo>
                      <a:cubicBezTo>
                        <a:pt x="18930" y="389788"/>
                        <a:pt x="18391" y="390327"/>
                        <a:pt x="17718" y="390327"/>
                      </a:cubicBezTo>
                      <a:close/>
                    </a:path>
                  </a:pathLst>
                </a:custGeom>
                <a:solidFill>
                  <a:srgbClr val="FAFDFF"/>
                </a:solidFill>
                <a:ln w="67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Arial Unicode MS"/>
                    <a:cs typeface="+mn-cs"/>
                  </a:endParaRPr>
                </a:p>
              </p:txBody>
            </p:sp>
            <p:sp>
              <p:nvSpPr>
                <p:cNvPr id="88" name="Graphic 2">
                  <a:extLst>
                    <a:ext uri="{FF2B5EF4-FFF2-40B4-BE49-F238E27FC236}">
                      <a16:creationId xmlns:a16="http://schemas.microsoft.com/office/drawing/2014/main" id="{6B165F39-9B23-A04F-B812-3C586205C913}"/>
                    </a:ext>
                  </a:extLst>
                </p:cNvPr>
                <p:cNvSpPr/>
                <p:nvPr/>
              </p:nvSpPr>
              <p:spPr>
                <a:xfrm>
                  <a:off x="3652762" y="1599116"/>
                  <a:ext cx="34021" cy="766588"/>
                </a:xfrm>
                <a:custGeom>
                  <a:avLst/>
                  <a:gdLst>
                    <a:gd name="connsiteX0" fmla="*/ 24656 w 33481"/>
                    <a:gd name="connsiteY0" fmla="*/ 754380 h 754380"/>
                    <a:gd name="connsiteX1" fmla="*/ 10105 w 33481"/>
                    <a:gd name="connsiteY1" fmla="*/ 754380 h 754380"/>
                    <a:gd name="connsiteX2" fmla="*/ 0 w 33481"/>
                    <a:gd name="connsiteY2" fmla="*/ 744275 h 754380"/>
                    <a:gd name="connsiteX3" fmla="*/ 0 w 33481"/>
                    <a:gd name="connsiteY3" fmla="*/ 10105 h 754380"/>
                    <a:gd name="connsiteX4" fmla="*/ 10105 w 33481"/>
                    <a:gd name="connsiteY4" fmla="*/ 0 h 754380"/>
                    <a:gd name="connsiteX5" fmla="*/ 24656 w 33481"/>
                    <a:gd name="connsiteY5" fmla="*/ 0 h 754380"/>
                    <a:gd name="connsiteX6" fmla="*/ 33482 w 33481"/>
                    <a:gd name="connsiteY6" fmla="*/ 8825 h 754380"/>
                    <a:gd name="connsiteX7" fmla="*/ 33482 w 33481"/>
                    <a:gd name="connsiteY7" fmla="*/ 745555 h 754380"/>
                    <a:gd name="connsiteX8" fmla="*/ 24656 w 33481"/>
                    <a:gd name="connsiteY8" fmla="*/ 754380 h 75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481" h="754380">
                      <a:moveTo>
                        <a:pt x="24656" y="754380"/>
                      </a:moveTo>
                      <a:lnTo>
                        <a:pt x="10105" y="754380"/>
                      </a:lnTo>
                      <a:cubicBezTo>
                        <a:pt x="4514" y="754380"/>
                        <a:pt x="0" y="749866"/>
                        <a:pt x="0" y="744275"/>
                      </a:cubicBezTo>
                      <a:lnTo>
                        <a:pt x="0" y="10105"/>
                      </a:lnTo>
                      <a:cubicBezTo>
                        <a:pt x="0" y="4514"/>
                        <a:pt x="4514" y="0"/>
                        <a:pt x="10105" y="0"/>
                      </a:cubicBezTo>
                      <a:lnTo>
                        <a:pt x="24656" y="0"/>
                      </a:lnTo>
                      <a:cubicBezTo>
                        <a:pt x="29507" y="0"/>
                        <a:pt x="33482" y="3975"/>
                        <a:pt x="33482" y="8825"/>
                      </a:cubicBezTo>
                      <a:lnTo>
                        <a:pt x="33482" y="745555"/>
                      </a:lnTo>
                      <a:cubicBezTo>
                        <a:pt x="33482" y="750405"/>
                        <a:pt x="29507" y="754380"/>
                        <a:pt x="24656" y="754380"/>
                      </a:cubicBezTo>
                      <a:close/>
                    </a:path>
                  </a:pathLst>
                </a:custGeom>
                <a:solidFill>
                  <a:srgbClr val="8A9096"/>
                </a:solidFill>
                <a:ln w="67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Arial Unicode MS"/>
                    <a:cs typeface="+mn-cs"/>
                  </a:endParaRPr>
                </a:p>
              </p:txBody>
            </p:sp>
            <p:sp>
              <p:nvSpPr>
                <p:cNvPr id="89" name="Graphic 2">
                  <a:extLst>
                    <a:ext uri="{FF2B5EF4-FFF2-40B4-BE49-F238E27FC236}">
                      <a16:creationId xmlns:a16="http://schemas.microsoft.com/office/drawing/2014/main" id="{361DD4D5-E483-DE43-8AA5-B31C5FC3FFF8}"/>
                    </a:ext>
                  </a:extLst>
                </p:cNvPr>
                <p:cNvSpPr/>
                <p:nvPr/>
              </p:nvSpPr>
              <p:spPr>
                <a:xfrm>
                  <a:off x="3667547" y="1654223"/>
                  <a:ext cx="19236" cy="641928"/>
                </a:xfrm>
                <a:custGeom>
                  <a:avLst/>
                  <a:gdLst>
                    <a:gd name="connsiteX0" fmla="*/ 17650 w 18930"/>
                    <a:gd name="connsiteY0" fmla="*/ 631704 h 631704"/>
                    <a:gd name="connsiteX1" fmla="*/ 1886 w 18930"/>
                    <a:gd name="connsiteY1" fmla="*/ 631704 h 631704"/>
                    <a:gd name="connsiteX2" fmla="*/ 0 w 18930"/>
                    <a:gd name="connsiteY2" fmla="*/ 629818 h 631704"/>
                    <a:gd name="connsiteX3" fmla="*/ 0 w 18930"/>
                    <a:gd name="connsiteY3" fmla="*/ 1886 h 631704"/>
                    <a:gd name="connsiteX4" fmla="*/ 1886 w 18930"/>
                    <a:gd name="connsiteY4" fmla="*/ 0 h 631704"/>
                    <a:gd name="connsiteX5" fmla="*/ 17650 w 18930"/>
                    <a:gd name="connsiteY5" fmla="*/ 0 h 631704"/>
                    <a:gd name="connsiteX6" fmla="*/ 18930 w 18930"/>
                    <a:gd name="connsiteY6" fmla="*/ 1280 h 631704"/>
                    <a:gd name="connsiteX7" fmla="*/ 18930 w 18930"/>
                    <a:gd name="connsiteY7" fmla="*/ 630491 h 631704"/>
                    <a:gd name="connsiteX8" fmla="*/ 17650 w 18930"/>
                    <a:gd name="connsiteY8" fmla="*/ 631704 h 631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30" h="631704">
                      <a:moveTo>
                        <a:pt x="17650" y="631704"/>
                      </a:moveTo>
                      <a:lnTo>
                        <a:pt x="1886" y="631704"/>
                      </a:lnTo>
                      <a:cubicBezTo>
                        <a:pt x="808" y="631704"/>
                        <a:pt x="0" y="630828"/>
                        <a:pt x="0" y="629818"/>
                      </a:cubicBezTo>
                      <a:lnTo>
                        <a:pt x="0" y="1886"/>
                      </a:lnTo>
                      <a:cubicBezTo>
                        <a:pt x="0" y="808"/>
                        <a:pt x="876" y="0"/>
                        <a:pt x="1886" y="0"/>
                      </a:cubicBezTo>
                      <a:lnTo>
                        <a:pt x="17650" y="0"/>
                      </a:lnTo>
                      <a:cubicBezTo>
                        <a:pt x="18324" y="0"/>
                        <a:pt x="18930" y="539"/>
                        <a:pt x="18930" y="1280"/>
                      </a:cubicBezTo>
                      <a:lnTo>
                        <a:pt x="18930" y="630491"/>
                      </a:lnTo>
                      <a:cubicBezTo>
                        <a:pt x="18863" y="631098"/>
                        <a:pt x="18324" y="631704"/>
                        <a:pt x="17650" y="631704"/>
                      </a:cubicBezTo>
                      <a:close/>
                    </a:path>
                  </a:pathLst>
                </a:custGeom>
                <a:solidFill>
                  <a:srgbClr val="4A4C4D"/>
                </a:solidFill>
                <a:ln w="67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Arial Unicode MS"/>
                    <a:cs typeface="+mn-cs"/>
                  </a:endParaRPr>
                </a:p>
              </p:txBody>
            </p:sp>
            <p:sp>
              <p:nvSpPr>
                <p:cNvPr id="90" name="Graphic 2">
                  <a:extLst>
                    <a:ext uri="{FF2B5EF4-FFF2-40B4-BE49-F238E27FC236}">
                      <a16:creationId xmlns:a16="http://schemas.microsoft.com/office/drawing/2014/main" id="{885DCCF5-2C90-014F-8470-706DBB0DFF47}"/>
                    </a:ext>
                  </a:extLst>
                </p:cNvPr>
                <p:cNvSpPr/>
                <p:nvPr/>
              </p:nvSpPr>
              <p:spPr>
                <a:xfrm>
                  <a:off x="3659264" y="3202804"/>
                  <a:ext cx="27519" cy="525345"/>
                </a:xfrm>
                <a:custGeom>
                  <a:avLst/>
                  <a:gdLst>
                    <a:gd name="connsiteX0" fmla="*/ 18257 w 27081"/>
                    <a:gd name="connsiteY0" fmla="*/ 516977 h 516977"/>
                    <a:gd name="connsiteX1" fmla="*/ 10105 w 27081"/>
                    <a:gd name="connsiteY1" fmla="*/ 516977 h 516977"/>
                    <a:gd name="connsiteX2" fmla="*/ 0 w 27081"/>
                    <a:gd name="connsiteY2" fmla="*/ 506872 h 516977"/>
                    <a:gd name="connsiteX3" fmla="*/ 0 w 27081"/>
                    <a:gd name="connsiteY3" fmla="*/ 10105 h 516977"/>
                    <a:gd name="connsiteX4" fmla="*/ 10105 w 27081"/>
                    <a:gd name="connsiteY4" fmla="*/ 0 h 516977"/>
                    <a:gd name="connsiteX5" fmla="*/ 18257 w 27081"/>
                    <a:gd name="connsiteY5" fmla="*/ 0 h 516977"/>
                    <a:gd name="connsiteX6" fmla="*/ 27082 w 27081"/>
                    <a:gd name="connsiteY6" fmla="*/ 8825 h 516977"/>
                    <a:gd name="connsiteX7" fmla="*/ 27082 w 27081"/>
                    <a:gd name="connsiteY7" fmla="*/ 508152 h 516977"/>
                    <a:gd name="connsiteX8" fmla="*/ 18257 w 27081"/>
                    <a:gd name="connsiteY8" fmla="*/ 516977 h 516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081" h="516977">
                      <a:moveTo>
                        <a:pt x="18257" y="516977"/>
                      </a:moveTo>
                      <a:lnTo>
                        <a:pt x="10105" y="516977"/>
                      </a:lnTo>
                      <a:cubicBezTo>
                        <a:pt x="4514" y="516977"/>
                        <a:pt x="0" y="512464"/>
                        <a:pt x="0" y="506872"/>
                      </a:cubicBezTo>
                      <a:lnTo>
                        <a:pt x="0" y="10105"/>
                      </a:lnTo>
                      <a:cubicBezTo>
                        <a:pt x="0" y="4514"/>
                        <a:pt x="4514" y="0"/>
                        <a:pt x="10105" y="0"/>
                      </a:cubicBezTo>
                      <a:lnTo>
                        <a:pt x="18257" y="0"/>
                      </a:lnTo>
                      <a:cubicBezTo>
                        <a:pt x="23107" y="0"/>
                        <a:pt x="27082" y="3975"/>
                        <a:pt x="27082" y="8825"/>
                      </a:cubicBezTo>
                      <a:lnTo>
                        <a:pt x="27082" y="508152"/>
                      </a:lnTo>
                      <a:cubicBezTo>
                        <a:pt x="27082" y="513003"/>
                        <a:pt x="23107" y="516977"/>
                        <a:pt x="18257" y="516977"/>
                      </a:cubicBezTo>
                      <a:close/>
                    </a:path>
                  </a:pathLst>
                </a:custGeom>
                <a:solidFill>
                  <a:srgbClr val="8A9096"/>
                </a:solidFill>
                <a:ln w="67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Arial Unicode MS"/>
                    <a:cs typeface="+mn-cs"/>
                  </a:endParaRPr>
                </a:p>
              </p:txBody>
            </p:sp>
            <p:sp>
              <p:nvSpPr>
                <p:cNvPr id="91" name="Graphic 2">
                  <a:extLst>
                    <a:ext uri="{FF2B5EF4-FFF2-40B4-BE49-F238E27FC236}">
                      <a16:creationId xmlns:a16="http://schemas.microsoft.com/office/drawing/2014/main" id="{52A6EDF1-851D-0542-A503-3C0FEC3D883C}"/>
                    </a:ext>
                  </a:extLst>
                </p:cNvPr>
                <p:cNvSpPr/>
                <p:nvPr/>
              </p:nvSpPr>
              <p:spPr>
                <a:xfrm>
                  <a:off x="3671176" y="3240524"/>
                  <a:ext cx="15607" cy="439908"/>
                </a:xfrm>
                <a:custGeom>
                  <a:avLst/>
                  <a:gdLst>
                    <a:gd name="connsiteX0" fmla="*/ 14080 w 15359"/>
                    <a:gd name="connsiteY0" fmla="*/ 432903 h 432902"/>
                    <a:gd name="connsiteX1" fmla="*/ 1886 w 15359"/>
                    <a:gd name="connsiteY1" fmla="*/ 432903 h 432902"/>
                    <a:gd name="connsiteX2" fmla="*/ 0 w 15359"/>
                    <a:gd name="connsiteY2" fmla="*/ 431016 h 432902"/>
                    <a:gd name="connsiteX3" fmla="*/ 0 w 15359"/>
                    <a:gd name="connsiteY3" fmla="*/ 1886 h 432902"/>
                    <a:gd name="connsiteX4" fmla="*/ 1886 w 15359"/>
                    <a:gd name="connsiteY4" fmla="*/ 0 h 432902"/>
                    <a:gd name="connsiteX5" fmla="*/ 14080 w 15359"/>
                    <a:gd name="connsiteY5" fmla="*/ 0 h 432902"/>
                    <a:gd name="connsiteX6" fmla="*/ 15360 w 15359"/>
                    <a:gd name="connsiteY6" fmla="*/ 1280 h 432902"/>
                    <a:gd name="connsiteX7" fmla="*/ 15360 w 15359"/>
                    <a:gd name="connsiteY7" fmla="*/ 431690 h 432902"/>
                    <a:gd name="connsiteX8" fmla="*/ 14080 w 15359"/>
                    <a:gd name="connsiteY8" fmla="*/ 432903 h 432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59" h="432902">
                      <a:moveTo>
                        <a:pt x="14080" y="432903"/>
                      </a:moveTo>
                      <a:lnTo>
                        <a:pt x="1886" y="432903"/>
                      </a:lnTo>
                      <a:cubicBezTo>
                        <a:pt x="808" y="432903"/>
                        <a:pt x="0" y="432027"/>
                        <a:pt x="0" y="431016"/>
                      </a:cubicBezTo>
                      <a:lnTo>
                        <a:pt x="0" y="1886"/>
                      </a:lnTo>
                      <a:cubicBezTo>
                        <a:pt x="0" y="808"/>
                        <a:pt x="876" y="0"/>
                        <a:pt x="1886" y="0"/>
                      </a:cubicBezTo>
                      <a:lnTo>
                        <a:pt x="14080" y="0"/>
                      </a:lnTo>
                      <a:cubicBezTo>
                        <a:pt x="14753" y="0"/>
                        <a:pt x="15360" y="539"/>
                        <a:pt x="15360" y="1280"/>
                      </a:cubicBezTo>
                      <a:lnTo>
                        <a:pt x="15360" y="431690"/>
                      </a:lnTo>
                      <a:cubicBezTo>
                        <a:pt x="15360" y="432364"/>
                        <a:pt x="14821" y="432903"/>
                        <a:pt x="14080" y="432903"/>
                      </a:cubicBezTo>
                      <a:close/>
                    </a:path>
                  </a:pathLst>
                </a:custGeom>
                <a:solidFill>
                  <a:srgbClr val="4A4C4D"/>
                </a:solidFill>
                <a:ln w="67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Arial Unicode MS"/>
                    <a:cs typeface="+mn-cs"/>
                  </a:endParaRPr>
                </a:p>
              </p:txBody>
            </p:sp>
            <p:sp>
              <p:nvSpPr>
                <p:cNvPr id="92" name="Oval 91">
                  <a:extLst>
                    <a:ext uri="{FF2B5EF4-FFF2-40B4-BE49-F238E27FC236}">
                      <a16:creationId xmlns:a16="http://schemas.microsoft.com/office/drawing/2014/main" id="{D8707EA0-0A5D-0746-9F2B-21145C63452E}"/>
                    </a:ext>
                  </a:extLst>
                </p:cNvPr>
                <p:cNvSpPr>
                  <a:spLocks noChangeAspect="1"/>
                </p:cNvSpPr>
                <p:nvPr/>
              </p:nvSpPr>
              <p:spPr>
                <a:xfrm>
                  <a:off x="2513121" y="82744"/>
                  <a:ext cx="162006" cy="162006"/>
                </a:xfrm>
                <a:prstGeom prst="ellipse">
                  <a:avLst/>
                </a:prstGeom>
                <a:solidFill>
                  <a:sysClr val="window" lastClr="FFFFFF">
                    <a:lumMod val="65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Arial Unicode MS"/>
                    <a:cs typeface="+mn-cs"/>
                  </a:endParaRPr>
                </a:p>
              </p:txBody>
            </p:sp>
            <p:sp>
              <p:nvSpPr>
                <p:cNvPr id="93" name="Oval 92">
                  <a:extLst>
                    <a:ext uri="{FF2B5EF4-FFF2-40B4-BE49-F238E27FC236}">
                      <a16:creationId xmlns:a16="http://schemas.microsoft.com/office/drawing/2014/main" id="{B2C5F62C-2234-954D-88FF-A4C5448FB390}"/>
                    </a:ext>
                  </a:extLst>
                </p:cNvPr>
                <p:cNvSpPr>
                  <a:spLocks noChangeAspect="1"/>
                </p:cNvSpPr>
                <p:nvPr/>
              </p:nvSpPr>
              <p:spPr>
                <a:xfrm>
                  <a:off x="2523246" y="92869"/>
                  <a:ext cx="141755" cy="141755"/>
                </a:xfrm>
                <a:prstGeom prst="ellipse">
                  <a:avLst/>
                </a:prstGeom>
                <a:solidFill>
                  <a:srgbClr val="070808"/>
                </a:solidFill>
                <a:ln w="672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Arial Unicode MS"/>
                    <a:cs typeface="+mn-cs"/>
                  </a:endParaRPr>
                </a:p>
              </p:txBody>
            </p:sp>
            <p:sp>
              <p:nvSpPr>
                <p:cNvPr id="94" name="Oval 93">
                  <a:extLst>
                    <a:ext uri="{FF2B5EF4-FFF2-40B4-BE49-F238E27FC236}">
                      <a16:creationId xmlns:a16="http://schemas.microsoft.com/office/drawing/2014/main" id="{C4E2AB5A-462A-F547-88B8-0020C4796A2C}"/>
                    </a:ext>
                  </a:extLst>
                </p:cNvPr>
                <p:cNvSpPr/>
                <p:nvPr/>
              </p:nvSpPr>
              <p:spPr>
                <a:xfrm>
                  <a:off x="2559090" y="128713"/>
                  <a:ext cx="70067" cy="70067"/>
                </a:xfrm>
                <a:prstGeom prst="ellipse">
                  <a:avLst/>
                </a:prstGeom>
                <a:solidFill>
                  <a:sysClr val="windowText" lastClr="000000">
                    <a:lumMod val="85000"/>
                    <a:lumOff val="15000"/>
                  </a:sysClr>
                </a:solidFill>
                <a:ln w="672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Arial Unicode MS"/>
                    <a:cs typeface="+mn-cs"/>
                  </a:endParaRPr>
                </a:p>
              </p:txBody>
            </p:sp>
            <p:sp>
              <p:nvSpPr>
                <p:cNvPr id="95" name="Oval 94">
                  <a:extLst>
                    <a:ext uri="{FF2B5EF4-FFF2-40B4-BE49-F238E27FC236}">
                      <a16:creationId xmlns:a16="http://schemas.microsoft.com/office/drawing/2014/main" id="{B26B57A5-86E6-8443-BCF8-C4F22EA6613B}"/>
                    </a:ext>
                  </a:extLst>
                </p:cNvPr>
                <p:cNvSpPr/>
                <p:nvPr/>
              </p:nvSpPr>
              <p:spPr>
                <a:xfrm>
                  <a:off x="2575540" y="145164"/>
                  <a:ext cx="37168" cy="37168"/>
                </a:xfrm>
                <a:prstGeom prst="ellipse">
                  <a:avLst/>
                </a:prstGeom>
                <a:solidFill>
                  <a:srgbClr val="081422"/>
                </a:solidFill>
                <a:ln w="672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Arial Unicode MS"/>
                    <a:cs typeface="+mn-cs"/>
                  </a:endParaRPr>
                </a:p>
              </p:txBody>
            </p:sp>
            <p:sp>
              <p:nvSpPr>
                <p:cNvPr id="96" name="Graphic 2">
                  <a:extLst>
                    <a:ext uri="{FF2B5EF4-FFF2-40B4-BE49-F238E27FC236}">
                      <a16:creationId xmlns:a16="http://schemas.microsoft.com/office/drawing/2014/main" id="{548FB622-FA83-DF42-A458-23300023C23E}"/>
                    </a:ext>
                  </a:extLst>
                </p:cNvPr>
                <p:cNvSpPr/>
                <p:nvPr userDrawn="1"/>
              </p:nvSpPr>
              <p:spPr>
                <a:xfrm flipH="1">
                  <a:off x="197587" y="959006"/>
                  <a:ext cx="12938" cy="180855"/>
                </a:xfrm>
                <a:custGeom>
                  <a:avLst/>
                  <a:gdLst>
                    <a:gd name="connsiteX0" fmla="*/ 17650 w 18930"/>
                    <a:gd name="connsiteY0" fmla="*/ 390327 h 390326"/>
                    <a:gd name="connsiteX1" fmla="*/ 1886 w 18930"/>
                    <a:gd name="connsiteY1" fmla="*/ 390327 h 390326"/>
                    <a:gd name="connsiteX2" fmla="*/ 0 w 18930"/>
                    <a:gd name="connsiteY2" fmla="*/ 388440 h 390326"/>
                    <a:gd name="connsiteX3" fmla="*/ 0 w 18930"/>
                    <a:gd name="connsiteY3" fmla="*/ 1886 h 390326"/>
                    <a:gd name="connsiteX4" fmla="*/ 1886 w 18930"/>
                    <a:gd name="connsiteY4" fmla="*/ 0 h 390326"/>
                    <a:gd name="connsiteX5" fmla="*/ 17650 w 18930"/>
                    <a:gd name="connsiteY5" fmla="*/ 0 h 390326"/>
                    <a:gd name="connsiteX6" fmla="*/ 18930 w 18930"/>
                    <a:gd name="connsiteY6" fmla="*/ 1280 h 390326"/>
                    <a:gd name="connsiteX7" fmla="*/ 18930 w 18930"/>
                    <a:gd name="connsiteY7" fmla="*/ 389047 h 390326"/>
                    <a:gd name="connsiteX8" fmla="*/ 17650 w 18930"/>
                    <a:gd name="connsiteY8" fmla="*/ 390327 h 390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30" h="390326">
                      <a:moveTo>
                        <a:pt x="17650" y="390327"/>
                      </a:moveTo>
                      <a:lnTo>
                        <a:pt x="1886" y="390327"/>
                      </a:lnTo>
                      <a:cubicBezTo>
                        <a:pt x="808" y="390327"/>
                        <a:pt x="0" y="389451"/>
                        <a:pt x="0" y="388440"/>
                      </a:cubicBezTo>
                      <a:lnTo>
                        <a:pt x="0" y="1886"/>
                      </a:lnTo>
                      <a:cubicBezTo>
                        <a:pt x="0" y="808"/>
                        <a:pt x="876" y="0"/>
                        <a:pt x="1886" y="0"/>
                      </a:cubicBezTo>
                      <a:lnTo>
                        <a:pt x="17650" y="0"/>
                      </a:lnTo>
                      <a:cubicBezTo>
                        <a:pt x="18324" y="0"/>
                        <a:pt x="18930" y="539"/>
                        <a:pt x="18930" y="1280"/>
                      </a:cubicBezTo>
                      <a:lnTo>
                        <a:pt x="18930" y="389047"/>
                      </a:lnTo>
                      <a:cubicBezTo>
                        <a:pt x="18930" y="389788"/>
                        <a:pt x="18324" y="390327"/>
                        <a:pt x="17650" y="390327"/>
                      </a:cubicBezTo>
                      <a:close/>
                    </a:path>
                  </a:pathLst>
                </a:custGeom>
                <a:solidFill>
                  <a:srgbClr val="FAFDFF"/>
                </a:solidFill>
                <a:ln w="67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Arial Unicode MS"/>
                    <a:cs typeface="+mn-cs"/>
                  </a:endParaRPr>
                </a:p>
              </p:txBody>
            </p:sp>
          </p:grpSp>
          <p:grpSp>
            <p:nvGrpSpPr>
              <p:cNvPr id="68" name="Group 67">
                <a:extLst>
                  <a:ext uri="{FF2B5EF4-FFF2-40B4-BE49-F238E27FC236}">
                    <a16:creationId xmlns:a16="http://schemas.microsoft.com/office/drawing/2014/main" id="{515D30FB-7E8D-5E4E-B8D7-5D135D5BB849}"/>
                  </a:ext>
                </a:extLst>
              </p:cNvPr>
              <p:cNvGrpSpPr/>
              <p:nvPr/>
            </p:nvGrpSpPr>
            <p:grpSpPr>
              <a:xfrm>
                <a:off x="1173773" y="2065989"/>
                <a:ext cx="151182" cy="127467"/>
                <a:chOff x="3922484" y="4123267"/>
                <a:chExt cx="431800" cy="364066"/>
              </a:xfrm>
            </p:grpSpPr>
            <p:cxnSp>
              <p:nvCxnSpPr>
                <p:cNvPr id="78" name="Straight Connector 77">
                  <a:extLst>
                    <a:ext uri="{FF2B5EF4-FFF2-40B4-BE49-F238E27FC236}">
                      <a16:creationId xmlns:a16="http://schemas.microsoft.com/office/drawing/2014/main" id="{5B25A59F-4E81-C14E-B6E0-760A5484E14B}"/>
                    </a:ext>
                  </a:extLst>
                </p:cNvPr>
                <p:cNvCxnSpPr/>
                <p:nvPr/>
              </p:nvCxnSpPr>
              <p:spPr>
                <a:xfrm>
                  <a:off x="3922484" y="4123267"/>
                  <a:ext cx="0" cy="364066"/>
                </a:xfrm>
                <a:prstGeom prst="line">
                  <a:avLst/>
                </a:prstGeom>
                <a:ln w="25400"/>
              </p:spPr>
              <p:style>
                <a:lnRef idx="1">
                  <a:schemeClr val="dk1"/>
                </a:lnRef>
                <a:fillRef idx="0">
                  <a:schemeClr val="dk1"/>
                </a:fillRef>
                <a:effectRef idx="0">
                  <a:schemeClr val="dk1"/>
                </a:effectRef>
                <a:fontRef idx="minor">
                  <a:schemeClr val="tx1"/>
                </a:fontRef>
              </p:style>
            </p:cxnSp>
            <p:cxnSp>
              <p:nvCxnSpPr>
                <p:cNvPr id="79" name="Straight Connector 78">
                  <a:extLst>
                    <a:ext uri="{FF2B5EF4-FFF2-40B4-BE49-F238E27FC236}">
                      <a16:creationId xmlns:a16="http://schemas.microsoft.com/office/drawing/2014/main" id="{50DF21DD-3974-2640-B269-ACEDDFFECF7C}"/>
                    </a:ext>
                  </a:extLst>
                </p:cNvPr>
                <p:cNvCxnSpPr>
                  <a:cxnSpLocks/>
                </p:cNvCxnSpPr>
                <p:nvPr/>
              </p:nvCxnSpPr>
              <p:spPr>
                <a:xfrm flipH="1">
                  <a:off x="3922484" y="4123267"/>
                  <a:ext cx="431800" cy="0"/>
                </a:xfrm>
                <a:prstGeom prst="line">
                  <a:avLst/>
                </a:prstGeom>
                <a:ln w="25400"/>
              </p:spPr>
              <p:style>
                <a:lnRef idx="1">
                  <a:schemeClr val="dk1"/>
                </a:lnRef>
                <a:fillRef idx="0">
                  <a:schemeClr val="dk1"/>
                </a:fillRef>
                <a:effectRef idx="0">
                  <a:schemeClr val="dk1"/>
                </a:effectRef>
                <a:fontRef idx="minor">
                  <a:schemeClr val="tx1"/>
                </a:fontRef>
              </p:style>
            </p:cxnSp>
          </p:grpSp>
          <p:grpSp>
            <p:nvGrpSpPr>
              <p:cNvPr id="69" name="Group 68">
                <a:extLst>
                  <a:ext uri="{FF2B5EF4-FFF2-40B4-BE49-F238E27FC236}">
                    <a16:creationId xmlns:a16="http://schemas.microsoft.com/office/drawing/2014/main" id="{4543C50F-947E-7C47-B186-D1B5E815D84E}"/>
                  </a:ext>
                </a:extLst>
              </p:cNvPr>
              <p:cNvGrpSpPr/>
              <p:nvPr/>
            </p:nvGrpSpPr>
            <p:grpSpPr>
              <a:xfrm rot="5400000">
                <a:off x="2987189" y="2070074"/>
                <a:ext cx="151182" cy="127471"/>
                <a:chOff x="4549928" y="3471830"/>
                <a:chExt cx="431818" cy="364076"/>
              </a:xfrm>
            </p:grpSpPr>
            <p:cxnSp>
              <p:nvCxnSpPr>
                <p:cNvPr id="76" name="Straight Connector 75">
                  <a:extLst>
                    <a:ext uri="{FF2B5EF4-FFF2-40B4-BE49-F238E27FC236}">
                      <a16:creationId xmlns:a16="http://schemas.microsoft.com/office/drawing/2014/main" id="{0B34265C-9E7B-1D49-89F9-2FE1D57AC30D}"/>
                    </a:ext>
                  </a:extLst>
                </p:cNvPr>
                <p:cNvCxnSpPr/>
                <p:nvPr/>
              </p:nvCxnSpPr>
              <p:spPr>
                <a:xfrm>
                  <a:off x="4549933" y="3471840"/>
                  <a:ext cx="0" cy="364066"/>
                </a:xfrm>
                <a:prstGeom prst="line">
                  <a:avLst/>
                </a:prstGeom>
                <a:ln w="25400"/>
              </p:spPr>
              <p:style>
                <a:lnRef idx="1">
                  <a:schemeClr val="dk1"/>
                </a:lnRef>
                <a:fillRef idx="0">
                  <a:schemeClr val="dk1"/>
                </a:fillRef>
                <a:effectRef idx="0">
                  <a:schemeClr val="dk1"/>
                </a:effectRef>
                <a:fontRef idx="minor">
                  <a:schemeClr val="tx1"/>
                </a:fontRef>
              </p:style>
            </p:cxnSp>
            <p:cxnSp>
              <p:nvCxnSpPr>
                <p:cNvPr id="77" name="Straight Connector 76">
                  <a:extLst>
                    <a:ext uri="{FF2B5EF4-FFF2-40B4-BE49-F238E27FC236}">
                      <a16:creationId xmlns:a16="http://schemas.microsoft.com/office/drawing/2014/main" id="{F1D3820D-40DD-0E43-BBC1-7CC6A2DAEE44}"/>
                    </a:ext>
                  </a:extLst>
                </p:cNvPr>
                <p:cNvCxnSpPr>
                  <a:cxnSpLocks/>
                </p:cNvCxnSpPr>
                <p:nvPr/>
              </p:nvCxnSpPr>
              <p:spPr>
                <a:xfrm flipH="1">
                  <a:off x="4549928" y="3471830"/>
                  <a:ext cx="431818" cy="0"/>
                </a:xfrm>
                <a:prstGeom prst="line">
                  <a:avLst/>
                </a:prstGeom>
                <a:ln w="25400"/>
              </p:spPr>
              <p:style>
                <a:lnRef idx="1">
                  <a:schemeClr val="dk1"/>
                </a:lnRef>
                <a:fillRef idx="0">
                  <a:schemeClr val="dk1"/>
                </a:fillRef>
                <a:effectRef idx="0">
                  <a:schemeClr val="dk1"/>
                </a:effectRef>
                <a:fontRef idx="minor">
                  <a:schemeClr val="tx1"/>
                </a:fontRef>
              </p:style>
            </p:cxnSp>
          </p:grpSp>
          <p:grpSp>
            <p:nvGrpSpPr>
              <p:cNvPr id="70" name="Group 69">
                <a:extLst>
                  <a:ext uri="{FF2B5EF4-FFF2-40B4-BE49-F238E27FC236}">
                    <a16:creationId xmlns:a16="http://schemas.microsoft.com/office/drawing/2014/main" id="{406F37EE-5556-6942-9722-C0DA163AFA2A}"/>
                  </a:ext>
                </a:extLst>
              </p:cNvPr>
              <p:cNvGrpSpPr/>
              <p:nvPr/>
            </p:nvGrpSpPr>
            <p:grpSpPr>
              <a:xfrm rot="10800000">
                <a:off x="2975330" y="3908282"/>
                <a:ext cx="151182" cy="144090"/>
                <a:chOff x="3945974" y="2867451"/>
                <a:chExt cx="431800" cy="411541"/>
              </a:xfrm>
            </p:grpSpPr>
            <p:cxnSp>
              <p:nvCxnSpPr>
                <p:cNvPr id="74" name="Straight Connector 73">
                  <a:extLst>
                    <a:ext uri="{FF2B5EF4-FFF2-40B4-BE49-F238E27FC236}">
                      <a16:creationId xmlns:a16="http://schemas.microsoft.com/office/drawing/2014/main" id="{C86695F9-8539-574D-8DFB-520FF9C1D871}"/>
                    </a:ext>
                  </a:extLst>
                </p:cNvPr>
                <p:cNvCxnSpPr/>
                <p:nvPr/>
              </p:nvCxnSpPr>
              <p:spPr>
                <a:xfrm>
                  <a:off x="3945974" y="2914929"/>
                  <a:ext cx="0" cy="364063"/>
                </a:xfrm>
                <a:prstGeom prst="line">
                  <a:avLst/>
                </a:prstGeom>
                <a:ln w="25400"/>
              </p:spPr>
              <p:style>
                <a:lnRef idx="1">
                  <a:schemeClr val="dk1"/>
                </a:lnRef>
                <a:fillRef idx="0">
                  <a:schemeClr val="dk1"/>
                </a:fillRef>
                <a:effectRef idx="0">
                  <a:schemeClr val="dk1"/>
                </a:effectRef>
                <a:fontRef idx="minor">
                  <a:schemeClr val="tx1"/>
                </a:fontRef>
              </p:style>
            </p:cxnSp>
            <p:cxnSp>
              <p:nvCxnSpPr>
                <p:cNvPr id="75" name="Straight Connector 74">
                  <a:extLst>
                    <a:ext uri="{FF2B5EF4-FFF2-40B4-BE49-F238E27FC236}">
                      <a16:creationId xmlns:a16="http://schemas.microsoft.com/office/drawing/2014/main" id="{27644460-17BA-B043-A526-BBF42E0E2135}"/>
                    </a:ext>
                  </a:extLst>
                </p:cNvPr>
                <p:cNvCxnSpPr>
                  <a:cxnSpLocks/>
                </p:cNvCxnSpPr>
                <p:nvPr/>
              </p:nvCxnSpPr>
              <p:spPr>
                <a:xfrm flipH="1">
                  <a:off x="3945974" y="2867451"/>
                  <a:ext cx="431800" cy="0"/>
                </a:xfrm>
                <a:prstGeom prst="line">
                  <a:avLst/>
                </a:prstGeom>
                <a:ln w="25400"/>
              </p:spPr>
              <p:style>
                <a:lnRef idx="1">
                  <a:schemeClr val="dk1"/>
                </a:lnRef>
                <a:fillRef idx="0">
                  <a:schemeClr val="dk1"/>
                </a:fillRef>
                <a:effectRef idx="0">
                  <a:schemeClr val="dk1"/>
                </a:effectRef>
                <a:fontRef idx="minor">
                  <a:schemeClr val="tx1"/>
                </a:fontRef>
              </p:style>
            </p:cxnSp>
          </p:grpSp>
          <p:grpSp>
            <p:nvGrpSpPr>
              <p:cNvPr id="71" name="Group 70">
                <a:extLst>
                  <a:ext uri="{FF2B5EF4-FFF2-40B4-BE49-F238E27FC236}">
                    <a16:creationId xmlns:a16="http://schemas.microsoft.com/office/drawing/2014/main" id="{3B0CBDF0-4398-9544-9467-950DB8D1CDB6}"/>
                  </a:ext>
                </a:extLst>
              </p:cNvPr>
              <p:cNvGrpSpPr/>
              <p:nvPr/>
            </p:nvGrpSpPr>
            <p:grpSpPr>
              <a:xfrm rot="16200000">
                <a:off x="1169962" y="3922469"/>
                <a:ext cx="151182" cy="127467"/>
                <a:chOff x="3278182" y="3550244"/>
                <a:chExt cx="431800" cy="364065"/>
              </a:xfrm>
            </p:grpSpPr>
            <p:cxnSp>
              <p:nvCxnSpPr>
                <p:cNvPr id="72" name="Straight Connector 71">
                  <a:extLst>
                    <a:ext uri="{FF2B5EF4-FFF2-40B4-BE49-F238E27FC236}">
                      <a16:creationId xmlns:a16="http://schemas.microsoft.com/office/drawing/2014/main" id="{7CBF1FE1-1583-F040-8847-6B896B949A66}"/>
                    </a:ext>
                  </a:extLst>
                </p:cNvPr>
                <p:cNvCxnSpPr/>
                <p:nvPr/>
              </p:nvCxnSpPr>
              <p:spPr>
                <a:xfrm>
                  <a:off x="3278232" y="3550244"/>
                  <a:ext cx="0" cy="364065"/>
                </a:xfrm>
                <a:prstGeom prst="line">
                  <a:avLst/>
                </a:prstGeom>
                <a:ln w="25400"/>
              </p:spPr>
              <p:style>
                <a:lnRef idx="1">
                  <a:schemeClr val="dk1"/>
                </a:lnRef>
                <a:fillRef idx="0">
                  <a:schemeClr val="dk1"/>
                </a:fillRef>
                <a:effectRef idx="0">
                  <a:schemeClr val="dk1"/>
                </a:effectRef>
                <a:fontRef idx="minor">
                  <a:schemeClr val="tx1"/>
                </a:fontRef>
              </p:style>
            </p:cxnSp>
            <p:cxnSp>
              <p:nvCxnSpPr>
                <p:cNvPr id="73" name="Straight Connector 72">
                  <a:extLst>
                    <a:ext uri="{FF2B5EF4-FFF2-40B4-BE49-F238E27FC236}">
                      <a16:creationId xmlns:a16="http://schemas.microsoft.com/office/drawing/2014/main" id="{C27E6514-6605-BF4F-9DB6-CAB48069AA8C}"/>
                    </a:ext>
                  </a:extLst>
                </p:cNvPr>
                <p:cNvCxnSpPr>
                  <a:cxnSpLocks/>
                </p:cNvCxnSpPr>
                <p:nvPr/>
              </p:nvCxnSpPr>
              <p:spPr>
                <a:xfrm flipH="1">
                  <a:off x="3278182" y="3550277"/>
                  <a:ext cx="431800" cy="0"/>
                </a:xfrm>
                <a:prstGeom prst="line">
                  <a:avLst/>
                </a:prstGeom>
                <a:ln w="25400"/>
              </p:spPr>
              <p:style>
                <a:lnRef idx="1">
                  <a:schemeClr val="dk1"/>
                </a:lnRef>
                <a:fillRef idx="0">
                  <a:schemeClr val="dk1"/>
                </a:fillRef>
                <a:effectRef idx="0">
                  <a:schemeClr val="dk1"/>
                </a:effectRef>
                <a:fontRef idx="minor">
                  <a:schemeClr val="tx1"/>
                </a:fontRef>
              </p:style>
            </p:cxnSp>
          </p:grpSp>
        </p:grpSp>
        <p:pic>
          <p:nvPicPr>
            <p:cNvPr id="66" name="Picture 65">
              <a:extLst>
                <a:ext uri="{FF2B5EF4-FFF2-40B4-BE49-F238E27FC236}">
                  <a16:creationId xmlns:a16="http://schemas.microsoft.com/office/drawing/2014/main" id="{FBB1FE6A-D1F8-7E43-A274-7B89A6A4CB6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99074" y="2740286"/>
              <a:ext cx="1787626" cy="1787626"/>
            </a:xfrm>
            <a:prstGeom prst="rect">
              <a:avLst/>
            </a:prstGeom>
          </p:spPr>
        </p:pic>
      </p:grpSp>
      <p:sp>
        <p:nvSpPr>
          <p:cNvPr id="97" name="Arrow: Right 3">
            <a:extLst>
              <a:ext uri="{FF2B5EF4-FFF2-40B4-BE49-F238E27FC236}">
                <a16:creationId xmlns:a16="http://schemas.microsoft.com/office/drawing/2014/main" id="{E6689B20-2D0E-2043-8E9A-DAFC3F54762C}"/>
              </a:ext>
            </a:extLst>
          </p:cNvPr>
          <p:cNvSpPr/>
          <p:nvPr/>
        </p:nvSpPr>
        <p:spPr>
          <a:xfrm>
            <a:off x="8880624" y="3584173"/>
            <a:ext cx="626534" cy="635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Arial Unicode MS"/>
              <a:cs typeface="+mn-cs"/>
            </a:endParaRPr>
          </a:p>
        </p:txBody>
      </p:sp>
      <p:grpSp>
        <p:nvGrpSpPr>
          <p:cNvPr id="98" name="Group 97">
            <a:extLst>
              <a:ext uri="{FF2B5EF4-FFF2-40B4-BE49-F238E27FC236}">
                <a16:creationId xmlns:a16="http://schemas.microsoft.com/office/drawing/2014/main" id="{34B7954D-F2D3-1B4C-B81C-F39B798A56AC}"/>
              </a:ext>
            </a:extLst>
          </p:cNvPr>
          <p:cNvGrpSpPr/>
          <p:nvPr/>
        </p:nvGrpSpPr>
        <p:grpSpPr>
          <a:xfrm>
            <a:off x="9652251" y="1740002"/>
            <a:ext cx="2212581" cy="4415921"/>
            <a:chOff x="7962263" y="1756133"/>
            <a:chExt cx="2212581" cy="4415921"/>
          </a:xfrm>
        </p:grpSpPr>
        <p:grpSp>
          <p:nvGrpSpPr>
            <p:cNvPr id="99" name="Group 98">
              <a:extLst>
                <a:ext uri="{FF2B5EF4-FFF2-40B4-BE49-F238E27FC236}">
                  <a16:creationId xmlns:a16="http://schemas.microsoft.com/office/drawing/2014/main" id="{FEC66CA3-282E-2446-A9DF-48AEA490A605}"/>
                </a:ext>
              </a:extLst>
            </p:cNvPr>
            <p:cNvGrpSpPr/>
            <p:nvPr/>
          </p:nvGrpSpPr>
          <p:grpSpPr>
            <a:xfrm>
              <a:off x="7962263" y="1756133"/>
              <a:ext cx="2212581" cy="4415921"/>
              <a:chOff x="7962263" y="1756133"/>
              <a:chExt cx="2212581" cy="4415921"/>
            </a:xfrm>
          </p:grpSpPr>
          <p:grpSp>
            <p:nvGrpSpPr>
              <p:cNvPr id="103" name="Group 102">
                <a:extLst>
                  <a:ext uri="{FF2B5EF4-FFF2-40B4-BE49-F238E27FC236}">
                    <a16:creationId xmlns:a16="http://schemas.microsoft.com/office/drawing/2014/main" id="{6C73D378-6733-7545-944B-084FF1E5BA04}"/>
                  </a:ext>
                </a:extLst>
              </p:cNvPr>
              <p:cNvGrpSpPr/>
              <p:nvPr/>
            </p:nvGrpSpPr>
            <p:grpSpPr>
              <a:xfrm>
                <a:off x="7962263" y="1756133"/>
                <a:ext cx="2212581" cy="4415921"/>
                <a:chOff x="194553" y="-60776"/>
                <a:chExt cx="3492230" cy="6969876"/>
              </a:xfrm>
            </p:grpSpPr>
            <p:sp>
              <p:nvSpPr>
                <p:cNvPr id="105" name="Graphic 2">
                  <a:extLst>
                    <a:ext uri="{FF2B5EF4-FFF2-40B4-BE49-F238E27FC236}">
                      <a16:creationId xmlns:a16="http://schemas.microsoft.com/office/drawing/2014/main" id="{02A8D3AE-9C24-6A4F-8CB5-7924FD0446AB}"/>
                    </a:ext>
                  </a:extLst>
                </p:cNvPr>
                <p:cNvSpPr/>
                <p:nvPr/>
              </p:nvSpPr>
              <p:spPr>
                <a:xfrm>
                  <a:off x="199959" y="-60776"/>
                  <a:ext cx="3482957" cy="6969876"/>
                </a:xfrm>
                <a:custGeom>
                  <a:avLst/>
                  <a:gdLst>
                    <a:gd name="connsiteX0" fmla="*/ 2940654 w 3387838"/>
                    <a:gd name="connsiteY0" fmla="*/ 6858876 h 6858875"/>
                    <a:gd name="connsiteX1" fmla="*/ 447185 w 3387838"/>
                    <a:gd name="connsiteY1" fmla="*/ 6858876 h 6858875"/>
                    <a:gd name="connsiteX2" fmla="*/ 0 w 3387838"/>
                    <a:gd name="connsiteY2" fmla="*/ 6411691 h 6858875"/>
                    <a:gd name="connsiteX3" fmla="*/ 0 w 3387838"/>
                    <a:gd name="connsiteY3" fmla="*/ 447185 h 6858875"/>
                    <a:gd name="connsiteX4" fmla="*/ 447185 w 3387838"/>
                    <a:gd name="connsiteY4" fmla="*/ 0 h 6858875"/>
                    <a:gd name="connsiteX5" fmla="*/ 2940654 w 3387838"/>
                    <a:gd name="connsiteY5" fmla="*/ 0 h 6858875"/>
                    <a:gd name="connsiteX6" fmla="*/ 3387838 w 3387838"/>
                    <a:gd name="connsiteY6" fmla="*/ 447185 h 6858875"/>
                    <a:gd name="connsiteX7" fmla="*/ 3387838 w 3387838"/>
                    <a:gd name="connsiteY7" fmla="*/ 6411759 h 6858875"/>
                    <a:gd name="connsiteX8" fmla="*/ 2940654 w 3387838"/>
                    <a:gd name="connsiteY8" fmla="*/ 6858876 h 6858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87838" h="6858875">
                      <a:moveTo>
                        <a:pt x="2940654" y="6858876"/>
                      </a:moveTo>
                      <a:lnTo>
                        <a:pt x="447185" y="6858876"/>
                      </a:lnTo>
                      <a:cubicBezTo>
                        <a:pt x="200216" y="6858876"/>
                        <a:pt x="0" y="6658660"/>
                        <a:pt x="0" y="6411691"/>
                      </a:cubicBezTo>
                      <a:lnTo>
                        <a:pt x="0" y="447185"/>
                      </a:lnTo>
                      <a:cubicBezTo>
                        <a:pt x="67" y="200216"/>
                        <a:pt x="200216" y="0"/>
                        <a:pt x="447185" y="0"/>
                      </a:cubicBezTo>
                      <a:lnTo>
                        <a:pt x="2940654" y="0"/>
                      </a:lnTo>
                      <a:cubicBezTo>
                        <a:pt x="3187622" y="0"/>
                        <a:pt x="3387838" y="200216"/>
                        <a:pt x="3387838" y="447185"/>
                      </a:cubicBezTo>
                      <a:lnTo>
                        <a:pt x="3387838" y="6411759"/>
                      </a:lnTo>
                      <a:cubicBezTo>
                        <a:pt x="3387771" y="6658660"/>
                        <a:pt x="3187555" y="6858876"/>
                        <a:pt x="2940654" y="6858876"/>
                      </a:cubicBezTo>
                      <a:close/>
                    </a:path>
                  </a:pathLst>
                </a:custGeom>
                <a:solidFill>
                  <a:srgbClr val="D0D4D8"/>
                </a:solidFill>
                <a:ln w="67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Arial Unicode MS"/>
                    <a:cs typeface="+mn-cs"/>
                  </a:endParaRPr>
                </a:p>
              </p:txBody>
            </p:sp>
            <p:sp>
              <p:nvSpPr>
                <p:cNvPr id="106" name="Graphic 2">
                  <a:extLst>
                    <a:ext uri="{FF2B5EF4-FFF2-40B4-BE49-F238E27FC236}">
                      <a16:creationId xmlns:a16="http://schemas.microsoft.com/office/drawing/2014/main" id="{38ED9A44-0FE9-9644-95C5-3AA3BFADDA0A}"/>
                    </a:ext>
                  </a:extLst>
                </p:cNvPr>
                <p:cNvSpPr/>
                <p:nvPr/>
              </p:nvSpPr>
              <p:spPr>
                <a:xfrm>
                  <a:off x="246624" y="-24219"/>
                  <a:ext cx="3389625" cy="6896695"/>
                </a:xfrm>
                <a:custGeom>
                  <a:avLst/>
                  <a:gdLst>
                    <a:gd name="connsiteX0" fmla="*/ 2858870 w 3305986"/>
                    <a:gd name="connsiteY0" fmla="*/ 6786860 h 6786860"/>
                    <a:gd name="connsiteX1" fmla="*/ 447185 w 3305986"/>
                    <a:gd name="connsiteY1" fmla="*/ 6786860 h 6786860"/>
                    <a:gd name="connsiteX2" fmla="*/ 0 w 3305986"/>
                    <a:gd name="connsiteY2" fmla="*/ 6339676 h 6786860"/>
                    <a:gd name="connsiteX3" fmla="*/ 0 w 3305986"/>
                    <a:gd name="connsiteY3" fmla="*/ 447185 h 6786860"/>
                    <a:gd name="connsiteX4" fmla="*/ 447185 w 3305986"/>
                    <a:gd name="connsiteY4" fmla="*/ 0 h 6786860"/>
                    <a:gd name="connsiteX5" fmla="*/ 2858802 w 3305986"/>
                    <a:gd name="connsiteY5" fmla="*/ 0 h 6786860"/>
                    <a:gd name="connsiteX6" fmla="*/ 3305987 w 3305986"/>
                    <a:gd name="connsiteY6" fmla="*/ 447185 h 6786860"/>
                    <a:gd name="connsiteX7" fmla="*/ 3305987 w 3305986"/>
                    <a:gd name="connsiteY7" fmla="*/ 6339743 h 6786860"/>
                    <a:gd name="connsiteX8" fmla="*/ 2858870 w 3305986"/>
                    <a:gd name="connsiteY8" fmla="*/ 6786860 h 6786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05986" h="6786860">
                      <a:moveTo>
                        <a:pt x="2858870" y="6786860"/>
                      </a:moveTo>
                      <a:lnTo>
                        <a:pt x="447185" y="6786860"/>
                      </a:lnTo>
                      <a:cubicBezTo>
                        <a:pt x="200216" y="6786860"/>
                        <a:pt x="0" y="6586644"/>
                        <a:pt x="0" y="6339676"/>
                      </a:cubicBezTo>
                      <a:lnTo>
                        <a:pt x="0" y="447185"/>
                      </a:lnTo>
                      <a:cubicBezTo>
                        <a:pt x="0" y="200216"/>
                        <a:pt x="200216" y="0"/>
                        <a:pt x="447185" y="0"/>
                      </a:cubicBezTo>
                      <a:lnTo>
                        <a:pt x="2858802" y="0"/>
                      </a:lnTo>
                      <a:cubicBezTo>
                        <a:pt x="3105771" y="0"/>
                        <a:pt x="3305987" y="200216"/>
                        <a:pt x="3305987" y="447185"/>
                      </a:cubicBezTo>
                      <a:lnTo>
                        <a:pt x="3305987" y="6339743"/>
                      </a:lnTo>
                      <a:cubicBezTo>
                        <a:pt x="3305987" y="6586644"/>
                        <a:pt x="3105771" y="6786860"/>
                        <a:pt x="2858870" y="6786860"/>
                      </a:cubicBezTo>
                      <a:close/>
                    </a:path>
                  </a:pathLst>
                </a:custGeom>
                <a:solidFill>
                  <a:srgbClr val="070808"/>
                </a:solidFill>
                <a:ln w="67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Arial Unicode MS"/>
                    <a:cs typeface="+mn-cs"/>
                  </a:endParaRPr>
                </a:p>
              </p:txBody>
            </p:sp>
            <p:sp>
              <p:nvSpPr>
                <p:cNvPr id="107" name="Graphic 2">
                  <a:extLst>
                    <a:ext uri="{FF2B5EF4-FFF2-40B4-BE49-F238E27FC236}">
                      <a16:creationId xmlns:a16="http://schemas.microsoft.com/office/drawing/2014/main" id="{10B92409-4F06-984C-91D6-812C4516C9C6}"/>
                    </a:ext>
                  </a:extLst>
                </p:cNvPr>
                <p:cNvSpPr/>
                <p:nvPr/>
              </p:nvSpPr>
              <p:spPr>
                <a:xfrm>
                  <a:off x="328107" y="94555"/>
                  <a:ext cx="3226661" cy="6659215"/>
                </a:xfrm>
                <a:custGeom>
                  <a:avLst/>
                  <a:gdLst>
                    <a:gd name="connsiteX0" fmla="*/ 2682906 w 3006269"/>
                    <a:gd name="connsiteY0" fmla="*/ 0 h 6553162"/>
                    <a:gd name="connsiteX1" fmla="*/ 2383121 w 3006269"/>
                    <a:gd name="connsiteY1" fmla="*/ 0 h 6553162"/>
                    <a:gd name="connsiteX2" fmla="*/ 2355366 w 3006269"/>
                    <a:gd name="connsiteY2" fmla="*/ 27755 h 6553162"/>
                    <a:gd name="connsiteX3" fmla="*/ 2355366 w 3006269"/>
                    <a:gd name="connsiteY3" fmla="*/ 27755 h 6553162"/>
                    <a:gd name="connsiteX4" fmla="*/ 2140599 w 3006269"/>
                    <a:gd name="connsiteY4" fmla="*/ 242523 h 6553162"/>
                    <a:gd name="connsiteX5" fmla="*/ 852197 w 3006269"/>
                    <a:gd name="connsiteY5" fmla="*/ 242523 h 6553162"/>
                    <a:gd name="connsiteX6" fmla="*/ 637430 w 3006269"/>
                    <a:gd name="connsiteY6" fmla="*/ 27755 h 6553162"/>
                    <a:gd name="connsiteX7" fmla="*/ 637430 w 3006269"/>
                    <a:gd name="connsiteY7" fmla="*/ 27755 h 6553162"/>
                    <a:gd name="connsiteX8" fmla="*/ 609675 w 3006269"/>
                    <a:gd name="connsiteY8" fmla="*/ 0 h 6553162"/>
                    <a:gd name="connsiteX9" fmla="*/ 323363 w 3006269"/>
                    <a:gd name="connsiteY9" fmla="*/ 0 h 6553162"/>
                    <a:gd name="connsiteX10" fmla="*/ 0 w 3006269"/>
                    <a:gd name="connsiteY10" fmla="*/ 323363 h 6553162"/>
                    <a:gd name="connsiteX11" fmla="*/ 0 w 3006269"/>
                    <a:gd name="connsiteY11" fmla="*/ 6229799 h 6553162"/>
                    <a:gd name="connsiteX12" fmla="*/ 323363 w 3006269"/>
                    <a:gd name="connsiteY12" fmla="*/ 6553163 h 6553162"/>
                    <a:gd name="connsiteX13" fmla="*/ 2682906 w 3006269"/>
                    <a:gd name="connsiteY13" fmla="*/ 6553163 h 6553162"/>
                    <a:gd name="connsiteX14" fmla="*/ 3006269 w 3006269"/>
                    <a:gd name="connsiteY14" fmla="*/ 6229799 h 6553162"/>
                    <a:gd name="connsiteX15" fmla="*/ 3006269 w 3006269"/>
                    <a:gd name="connsiteY15" fmla="*/ 323363 h 6553162"/>
                    <a:gd name="connsiteX16" fmla="*/ 2682906 w 3006269"/>
                    <a:gd name="connsiteY16" fmla="*/ 0 h 6553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06269" h="6553162">
                      <a:moveTo>
                        <a:pt x="2682906" y="0"/>
                      </a:moveTo>
                      <a:lnTo>
                        <a:pt x="2383121" y="0"/>
                      </a:lnTo>
                      <a:cubicBezTo>
                        <a:pt x="2367761" y="0"/>
                        <a:pt x="2355366" y="12463"/>
                        <a:pt x="2355366" y="27755"/>
                      </a:cubicBezTo>
                      <a:lnTo>
                        <a:pt x="2355366" y="27755"/>
                      </a:lnTo>
                      <a:cubicBezTo>
                        <a:pt x="2355366" y="146322"/>
                        <a:pt x="2259233" y="242523"/>
                        <a:pt x="2140599" y="242523"/>
                      </a:cubicBezTo>
                      <a:lnTo>
                        <a:pt x="852197" y="242523"/>
                      </a:lnTo>
                      <a:cubicBezTo>
                        <a:pt x="733631" y="242523"/>
                        <a:pt x="637430" y="146389"/>
                        <a:pt x="637430" y="27755"/>
                      </a:cubicBezTo>
                      <a:lnTo>
                        <a:pt x="637430" y="27755"/>
                      </a:lnTo>
                      <a:cubicBezTo>
                        <a:pt x="637430" y="12396"/>
                        <a:pt x="624967" y="0"/>
                        <a:pt x="609675" y="0"/>
                      </a:cubicBezTo>
                      <a:lnTo>
                        <a:pt x="323363" y="0"/>
                      </a:lnTo>
                      <a:cubicBezTo>
                        <a:pt x="144772" y="0"/>
                        <a:pt x="0" y="144773"/>
                        <a:pt x="0" y="323363"/>
                      </a:cubicBezTo>
                      <a:lnTo>
                        <a:pt x="0" y="6229799"/>
                      </a:lnTo>
                      <a:cubicBezTo>
                        <a:pt x="0" y="6408390"/>
                        <a:pt x="144772" y="6553163"/>
                        <a:pt x="323363" y="6553163"/>
                      </a:cubicBezTo>
                      <a:lnTo>
                        <a:pt x="2682906" y="6553163"/>
                      </a:lnTo>
                      <a:cubicBezTo>
                        <a:pt x="2861497" y="6553163"/>
                        <a:pt x="3006269" y="6408390"/>
                        <a:pt x="3006269" y="6229799"/>
                      </a:cubicBezTo>
                      <a:lnTo>
                        <a:pt x="3006269" y="323363"/>
                      </a:lnTo>
                      <a:cubicBezTo>
                        <a:pt x="3006269" y="144773"/>
                        <a:pt x="2861497" y="0"/>
                        <a:pt x="2682906" y="0"/>
                      </a:cubicBezTo>
                      <a:close/>
                    </a:path>
                  </a:pathLst>
                </a:custGeom>
                <a:gradFill>
                  <a:gsLst>
                    <a:gs pos="0">
                      <a:srgbClr val="2CB091">
                        <a:lumMod val="60000"/>
                        <a:lumOff val="40000"/>
                      </a:srgbClr>
                    </a:gs>
                    <a:gs pos="100000">
                      <a:srgbClr val="1581BD">
                        <a:lumMod val="60000"/>
                        <a:lumOff val="40000"/>
                      </a:srgbClr>
                    </a:gs>
                  </a:gsLst>
                  <a:lin ang="16200000" scaled="1"/>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Arial Unicode MS"/>
                    <a:cs typeface="+mn-cs"/>
                  </a:endParaRPr>
                </a:p>
              </p:txBody>
            </p:sp>
            <p:sp>
              <p:nvSpPr>
                <p:cNvPr id="108" name="Graphic 2">
                  <a:extLst>
                    <a:ext uri="{FF2B5EF4-FFF2-40B4-BE49-F238E27FC236}">
                      <a16:creationId xmlns:a16="http://schemas.microsoft.com/office/drawing/2014/main" id="{F2BF21F6-746B-B443-8CBB-634BB36424E7}"/>
                    </a:ext>
                  </a:extLst>
                </p:cNvPr>
                <p:cNvSpPr/>
                <p:nvPr/>
              </p:nvSpPr>
              <p:spPr>
                <a:xfrm>
                  <a:off x="195169" y="930694"/>
                  <a:ext cx="24370" cy="237479"/>
                </a:xfrm>
                <a:custGeom>
                  <a:avLst/>
                  <a:gdLst>
                    <a:gd name="connsiteX0" fmla="*/ 15158 w 23982"/>
                    <a:gd name="connsiteY0" fmla="*/ 233697 h 233697"/>
                    <a:gd name="connsiteX1" fmla="*/ 0 w 23982"/>
                    <a:gd name="connsiteY1" fmla="*/ 233697 h 233697"/>
                    <a:gd name="connsiteX2" fmla="*/ 0 w 23982"/>
                    <a:gd name="connsiteY2" fmla="*/ 0 h 233697"/>
                    <a:gd name="connsiteX3" fmla="*/ 15158 w 23982"/>
                    <a:gd name="connsiteY3" fmla="*/ 0 h 233697"/>
                    <a:gd name="connsiteX4" fmla="*/ 23983 w 23982"/>
                    <a:gd name="connsiteY4" fmla="*/ 8825 h 233697"/>
                    <a:gd name="connsiteX5" fmla="*/ 23983 w 23982"/>
                    <a:gd name="connsiteY5" fmla="*/ 224805 h 233697"/>
                    <a:gd name="connsiteX6" fmla="*/ 15158 w 23982"/>
                    <a:gd name="connsiteY6" fmla="*/ 233697 h 233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982" h="233697">
                      <a:moveTo>
                        <a:pt x="15158" y="233697"/>
                      </a:moveTo>
                      <a:lnTo>
                        <a:pt x="0" y="233697"/>
                      </a:lnTo>
                      <a:lnTo>
                        <a:pt x="0" y="0"/>
                      </a:lnTo>
                      <a:lnTo>
                        <a:pt x="15158" y="0"/>
                      </a:lnTo>
                      <a:cubicBezTo>
                        <a:pt x="20008" y="0"/>
                        <a:pt x="23983" y="3975"/>
                        <a:pt x="23983" y="8825"/>
                      </a:cubicBezTo>
                      <a:lnTo>
                        <a:pt x="23983" y="224805"/>
                      </a:lnTo>
                      <a:cubicBezTo>
                        <a:pt x="23983" y="229723"/>
                        <a:pt x="20008" y="233697"/>
                        <a:pt x="15158" y="233697"/>
                      </a:cubicBezTo>
                      <a:close/>
                    </a:path>
                  </a:pathLst>
                </a:custGeom>
                <a:solidFill>
                  <a:srgbClr val="364551"/>
                </a:solidFill>
                <a:ln w="67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Arial Unicode MS"/>
                    <a:cs typeface="+mn-cs"/>
                  </a:endParaRPr>
                </a:p>
              </p:txBody>
            </p:sp>
            <p:sp>
              <p:nvSpPr>
                <p:cNvPr id="109" name="Graphic 2">
                  <a:extLst>
                    <a:ext uri="{FF2B5EF4-FFF2-40B4-BE49-F238E27FC236}">
                      <a16:creationId xmlns:a16="http://schemas.microsoft.com/office/drawing/2014/main" id="{A5716956-3CBF-5E43-B602-3CA1EFBFBECA}"/>
                    </a:ext>
                  </a:extLst>
                </p:cNvPr>
                <p:cNvSpPr/>
                <p:nvPr/>
              </p:nvSpPr>
              <p:spPr>
                <a:xfrm>
                  <a:off x="195169" y="1440226"/>
                  <a:ext cx="34021" cy="473657"/>
                </a:xfrm>
                <a:custGeom>
                  <a:avLst/>
                  <a:gdLst>
                    <a:gd name="connsiteX0" fmla="*/ 24656 w 33481"/>
                    <a:gd name="connsiteY0" fmla="*/ 466115 h 466115"/>
                    <a:gd name="connsiteX1" fmla="*/ 10105 w 33481"/>
                    <a:gd name="connsiteY1" fmla="*/ 466115 h 466115"/>
                    <a:gd name="connsiteX2" fmla="*/ 0 w 33481"/>
                    <a:gd name="connsiteY2" fmla="*/ 456010 h 466115"/>
                    <a:gd name="connsiteX3" fmla="*/ 0 w 33481"/>
                    <a:gd name="connsiteY3" fmla="*/ 10105 h 466115"/>
                    <a:gd name="connsiteX4" fmla="*/ 10105 w 33481"/>
                    <a:gd name="connsiteY4" fmla="*/ 0 h 466115"/>
                    <a:gd name="connsiteX5" fmla="*/ 24656 w 33481"/>
                    <a:gd name="connsiteY5" fmla="*/ 0 h 466115"/>
                    <a:gd name="connsiteX6" fmla="*/ 33482 w 33481"/>
                    <a:gd name="connsiteY6" fmla="*/ 8825 h 466115"/>
                    <a:gd name="connsiteX7" fmla="*/ 33482 w 33481"/>
                    <a:gd name="connsiteY7" fmla="*/ 457223 h 466115"/>
                    <a:gd name="connsiteX8" fmla="*/ 24656 w 33481"/>
                    <a:gd name="connsiteY8" fmla="*/ 466115 h 466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481" h="466115">
                      <a:moveTo>
                        <a:pt x="24656" y="466115"/>
                      </a:moveTo>
                      <a:lnTo>
                        <a:pt x="10105" y="466115"/>
                      </a:lnTo>
                      <a:cubicBezTo>
                        <a:pt x="4514" y="466115"/>
                        <a:pt x="0" y="461601"/>
                        <a:pt x="0" y="456010"/>
                      </a:cubicBezTo>
                      <a:lnTo>
                        <a:pt x="0" y="10105"/>
                      </a:lnTo>
                      <a:cubicBezTo>
                        <a:pt x="0" y="4514"/>
                        <a:pt x="4514" y="0"/>
                        <a:pt x="10105" y="0"/>
                      </a:cubicBezTo>
                      <a:lnTo>
                        <a:pt x="24656" y="0"/>
                      </a:lnTo>
                      <a:cubicBezTo>
                        <a:pt x="29507" y="0"/>
                        <a:pt x="33482" y="3975"/>
                        <a:pt x="33482" y="8825"/>
                      </a:cubicBezTo>
                      <a:lnTo>
                        <a:pt x="33482" y="457223"/>
                      </a:lnTo>
                      <a:cubicBezTo>
                        <a:pt x="33482" y="462140"/>
                        <a:pt x="29507" y="466115"/>
                        <a:pt x="24656" y="466115"/>
                      </a:cubicBezTo>
                      <a:close/>
                    </a:path>
                  </a:pathLst>
                </a:custGeom>
                <a:solidFill>
                  <a:srgbClr val="364551"/>
                </a:solidFill>
                <a:ln w="67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Arial Unicode MS"/>
                    <a:cs typeface="+mn-cs"/>
                  </a:endParaRPr>
                </a:p>
              </p:txBody>
            </p:sp>
            <p:sp>
              <p:nvSpPr>
                <p:cNvPr id="110" name="Graphic 2">
                  <a:extLst>
                    <a:ext uri="{FF2B5EF4-FFF2-40B4-BE49-F238E27FC236}">
                      <a16:creationId xmlns:a16="http://schemas.microsoft.com/office/drawing/2014/main" id="{2FFB811B-169B-614D-A2E9-7F4E405637BB}"/>
                    </a:ext>
                  </a:extLst>
                </p:cNvPr>
                <p:cNvSpPr/>
                <p:nvPr/>
              </p:nvSpPr>
              <p:spPr>
                <a:xfrm>
                  <a:off x="195237" y="1474249"/>
                  <a:ext cx="19236" cy="396643"/>
                </a:xfrm>
                <a:custGeom>
                  <a:avLst/>
                  <a:gdLst>
                    <a:gd name="connsiteX0" fmla="*/ 17650 w 18930"/>
                    <a:gd name="connsiteY0" fmla="*/ 390327 h 390326"/>
                    <a:gd name="connsiteX1" fmla="*/ 1886 w 18930"/>
                    <a:gd name="connsiteY1" fmla="*/ 390327 h 390326"/>
                    <a:gd name="connsiteX2" fmla="*/ 0 w 18930"/>
                    <a:gd name="connsiteY2" fmla="*/ 388440 h 390326"/>
                    <a:gd name="connsiteX3" fmla="*/ 0 w 18930"/>
                    <a:gd name="connsiteY3" fmla="*/ 1886 h 390326"/>
                    <a:gd name="connsiteX4" fmla="*/ 1886 w 18930"/>
                    <a:gd name="connsiteY4" fmla="*/ 0 h 390326"/>
                    <a:gd name="connsiteX5" fmla="*/ 17650 w 18930"/>
                    <a:gd name="connsiteY5" fmla="*/ 0 h 390326"/>
                    <a:gd name="connsiteX6" fmla="*/ 18930 w 18930"/>
                    <a:gd name="connsiteY6" fmla="*/ 1280 h 390326"/>
                    <a:gd name="connsiteX7" fmla="*/ 18930 w 18930"/>
                    <a:gd name="connsiteY7" fmla="*/ 389047 h 390326"/>
                    <a:gd name="connsiteX8" fmla="*/ 17650 w 18930"/>
                    <a:gd name="connsiteY8" fmla="*/ 390327 h 390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30" h="390326">
                      <a:moveTo>
                        <a:pt x="17650" y="390327"/>
                      </a:moveTo>
                      <a:lnTo>
                        <a:pt x="1886" y="390327"/>
                      </a:lnTo>
                      <a:cubicBezTo>
                        <a:pt x="808" y="390327"/>
                        <a:pt x="0" y="389451"/>
                        <a:pt x="0" y="388440"/>
                      </a:cubicBezTo>
                      <a:lnTo>
                        <a:pt x="0" y="1886"/>
                      </a:lnTo>
                      <a:cubicBezTo>
                        <a:pt x="0" y="808"/>
                        <a:pt x="876" y="0"/>
                        <a:pt x="1886" y="0"/>
                      </a:cubicBezTo>
                      <a:lnTo>
                        <a:pt x="17650" y="0"/>
                      </a:lnTo>
                      <a:cubicBezTo>
                        <a:pt x="18324" y="0"/>
                        <a:pt x="18930" y="539"/>
                        <a:pt x="18930" y="1280"/>
                      </a:cubicBezTo>
                      <a:lnTo>
                        <a:pt x="18930" y="389047"/>
                      </a:lnTo>
                      <a:cubicBezTo>
                        <a:pt x="18930" y="389788"/>
                        <a:pt x="18324" y="390327"/>
                        <a:pt x="17650" y="390327"/>
                      </a:cubicBezTo>
                      <a:close/>
                    </a:path>
                  </a:pathLst>
                </a:custGeom>
                <a:solidFill>
                  <a:srgbClr val="FAFDFF"/>
                </a:solidFill>
                <a:ln w="67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Arial Unicode MS"/>
                    <a:cs typeface="+mn-cs"/>
                  </a:endParaRPr>
                </a:p>
              </p:txBody>
            </p:sp>
            <p:sp>
              <p:nvSpPr>
                <p:cNvPr id="111" name="Graphic 2">
                  <a:extLst>
                    <a:ext uri="{FF2B5EF4-FFF2-40B4-BE49-F238E27FC236}">
                      <a16:creationId xmlns:a16="http://schemas.microsoft.com/office/drawing/2014/main" id="{8A2178DB-CD30-E449-B27A-3BD6E01B8ED1}"/>
                    </a:ext>
                  </a:extLst>
                </p:cNvPr>
                <p:cNvSpPr/>
                <p:nvPr/>
              </p:nvSpPr>
              <p:spPr>
                <a:xfrm>
                  <a:off x="194553" y="2072706"/>
                  <a:ext cx="34021" cy="473657"/>
                </a:xfrm>
                <a:custGeom>
                  <a:avLst/>
                  <a:gdLst>
                    <a:gd name="connsiteX0" fmla="*/ 24656 w 33481"/>
                    <a:gd name="connsiteY0" fmla="*/ 466115 h 466114"/>
                    <a:gd name="connsiteX1" fmla="*/ 10105 w 33481"/>
                    <a:gd name="connsiteY1" fmla="*/ 466115 h 466114"/>
                    <a:gd name="connsiteX2" fmla="*/ 0 w 33481"/>
                    <a:gd name="connsiteY2" fmla="*/ 456010 h 466114"/>
                    <a:gd name="connsiteX3" fmla="*/ 0 w 33481"/>
                    <a:gd name="connsiteY3" fmla="*/ 10105 h 466114"/>
                    <a:gd name="connsiteX4" fmla="*/ 10105 w 33481"/>
                    <a:gd name="connsiteY4" fmla="*/ 0 h 466114"/>
                    <a:gd name="connsiteX5" fmla="*/ 24656 w 33481"/>
                    <a:gd name="connsiteY5" fmla="*/ 0 h 466114"/>
                    <a:gd name="connsiteX6" fmla="*/ 33482 w 33481"/>
                    <a:gd name="connsiteY6" fmla="*/ 8825 h 466114"/>
                    <a:gd name="connsiteX7" fmla="*/ 33482 w 33481"/>
                    <a:gd name="connsiteY7" fmla="*/ 457222 h 466114"/>
                    <a:gd name="connsiteX8" fmla="*/ 24656 w 33481"/>
                    <a:gd name="connsiteY8" fmla="*/ 466115 h 466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481" h="466114">
                      <a:moveTo>
                        <a:pt x="24656" y="466115"/>
                      </a:moveTo>
                      <a:lnTo>
                        <a:pt x="10105" y="466115"/>
                      </a:lnTo>
                      <a:cubicBezTo>
                        <a:pt x="4514" y="466115"/>
                        <a:pt x="0" y="461601"/>
                        <a:pt x="0" y="456010"/>
                      </a:cubicBezTo>
                      <a:lnTo>
                        <a:pt x="0" y="10105"/>
                      </a:lnTo>
                      <a:cubicBezTo>
                        <a:pt x="0" y="4514"/>
                        <a:pt x="4514" y="0"/>
                        <a:pt x="10105" y="0"/>
                      </a:cubicBezTo>
                      <a:lnTo>
                        <a:pt x="24656" y="0"/>
                      </a:lnTo>
                      <a:cubicBezTo>
                        <a:pt x="29507" y="0"/>
                        <a:pt x="33482" y="3975"/>
                        <a:pt x="33482" y="8825"/>
                      </a:cubicBezTo>
                      <a:lnTo>
                        <a:pt x="33482" y="457222"/>
                      </a:lnTo>
                      <a:cubicBezTo>
                        <a:pt x="33482" y="462208"/>
                        <a:pt x="29507" y="466115"/>
                        <a:pt x="24656" y="466115"/>
                      </a:cubicBezTo>
                      <a:close/>
                    </a:path>
                  </a:pathLst>
                </a:custGeom>
                <a:solidFill>
                  <a:srgbClr val="364551"/>
                </a:solidFill>
                <a:ln w="67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Arial Unicode MS"/>
                    <a:cs typeface="+mn-cs"/>
                  </a:endParaRPr>
                </a:p>
              </p:txBody>
            </p:sp>
            <p:sp>
              <p:nvSpPr>
                <p:cNvPr id="112" name="Graphic 2">
                  <a:extLst>
                    <a:ext uri="{FF2B5EF4-FFF2-40B4-BE49-F238E27FC236}">
                      <a16:creationId xmlns:a16="http://schemas.microsoft.com/office/drawing/2014/main" id="{A2221E33-4721-2343-89FA-4132FC0F7E97}"/>
                    </a:ext>
                  </a:extLst>
                </p:cNvPr>
                <p:cNvSpPr/>
                <p:nvPr/>
              </p:nvSpPr>
              <p:spPr>
                <a:xfrm>
                  <a:off x="194553" y="2106730"/>
                  <a:ext cx="19236" cy="396643"/>
                </a:xfrm>
                <a:custGeom>
                  <a:avLst/>
                  <a:gdLst>
                    <a:gd name="connsiteX0" fmla="*/ 17718 w 18930"/>
                    <a:gd name="connsiteY0" fmla="*/ 390327 h 390326"/>
                    <a:gd name="connsiteX1" fmla="*/ 1886 w 18930"/>
                    <a:gd name="connsiteY1" fmla="*/ 390327 h 390326"/>
                    <a:gd name="connsiteX2" fmla="*/ 0 w 18930"/>
                    <a:gd name="connsiteY2" fmla="*/ 388440 h 390326"/>
                    <a:gd name="connsiteX3" fmla="*/ 0 w 18930"/>
                    <a:gd name="connsiteY3" fmla="*/ 1886 h 390326"/>
                    <a:gd name="connsiteX4" fmla="*/ 1886 w 18930"/>
                    <a:gd name="connsiteY4" fmla="*/ 0 h 390326"/>
                    <a:gd name="connsiteX5" fmla="*/ 17650 w 18930"/>
                    <a:gd name="connsiteY5" fmla="*/ 0 h 390326"/>
                    <a:gd name="connsiteX6" fmla="*/ 18930 w 18930"/>
                    <a:gd name="connsiteY6" fmla="*/ 1280 h 390326"/>
                    <a:gd name="connsiteX7" fmla="*/ 18930 w 18930"/>
                    <a:gd name="connsiteY7" fmla="*/ 389047 h 390326"/>
                    <a:gd name="connsiteX8" fmla="*/ 17718 w 18930"/>
                    <a:gd name="connsiteY8" fmla="*/ 390327 h 390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30" h="390326">
                      <a:moveTo>
                        <a:pt x="17718" y="390327"/>
                      </a:moveTo>
                      <a:lnTo>
                        <a:pt x="1886" y="390327"/>
                      </a:lnTo>
                      <a:cubicBezTo>
                        <a:pt x="808" y="390327"/>
                        <a:pt x="0" y="389451"/>
                        <a:pt x="0" y="388440"/>
                      </a:cubicBezTo>
                      <a:lnTo>
                        <a:pt x="0" y="1886"/>
                      </a:lnTo>
                      <a:cubicBezTo>
                        <a:pt x="0" y="808"/>
                        <a:pt x="876" y="0"/>
                        <a:pt x="1886" y="0"/>
                      </a:cubicBezTo>
                      <a:lnTo>
                        <a:pt x="17650" y="0"/>
                      </a:lnTo>
                      <a:cubicBezTo>
                        <a:pt x="18324" y="0"/>
                        <a:pt x="18930" y="539"/>
                        <a:pt x="18930" y="1280"/>
                      </a:cubicBezTo>
                      <a:lnTo>
                        <a:pt x="18930" y="389047"/>
                      </a:lnTo>
                      <a:cubicBezTo>
                        <a:pt x="18930" y="389788"/>
                        <a:pt x="18391" y="390327"/>
                        <a:pt x="17718" y="390327"/>
                      </a:cubicBezTo>
                      <a:close/>
                    </a:path>
                  </a:pathLst>
                </a:custGeom>
                <a:solidFill>
                  <a:srgbClr val="FAFDFF"/>
                </a:solidFill>
                <a:ln w="67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Arial Unicode MS"/>
                    <a:cs typeface="+mn-cs"/>
                  </a:endParaRPr>
                </a:p>
              </p:txBody>
            </p:sp>
            <p:sp>
              <p:nvSpPr>
                <p:cNvPr id="113" name="Graphic 2">
                  <a:extLst>
                    <a:ext uri="{FF2B5EF4-FFF2-40B4-BE49-F238E27FC236}">
                      <a16:creationId xmlns:a16="http://schemas.microsoft.com/office/drawing/2014/main" id="{20ADA933-70DA-0A4D-9F74-D7EC21DCE7EF}"/>
                    </a:ext>
                  </a:extLst>
                </p:cNvPr>
                <p:cNvSpPr/>
                <p:nvPr/>
              </p:nvSpPr>
              <p:spPr>
                <a:xfrm>
                  <a:off x="3652762" y="1599116"/>
                  <a:ext cx="34021" cy="766588"/>
                </a:xfrm>
                <a:custGeom>
                  <a:avLst/>
                  <a:gdLst>
                    <a:gd name="connsiteX0" fmla="*/ 24656 w 33481"/>
                    <a:gd name="connsiteY0" fmla="*/ 754380 h 754380"/>
                    <a:gd name="connsiteX1" fmla="*/ 10105 w 33481"/>
                    <a:gd name="connsiteY1" fmla="*/ 754380 h 754380"/>
                    <a:gd name="connsiteX2" fmla="*/ 0 w 33481"/>
                    <a:gd name="connsiteY2" fmla="*/ 744275 h 754380"/>
                    <a:gd name="connsiteX3" fmla="*/ 0 w 33481"/>
                    <a:gd name="connsiteY3" fmla="*/ 10105 h 754380"/>
                    <a:gd name="connsiteX4" fmla="*/ 10105 w 33481"/>
                    <a:gd name="connsiteY4" fmla="*/ 0 h 754380"/>
                    <a:gd name="connsiteX5" fmla="*/ 24656 w 33481"/>
                    <a:gd name="connsiteY5" fmla="*/ 0 h 754380"/>
                    <a:gd name="connsiteX6" fmla="*/ 33482 w 33481"/>
                    <a:gd name="connsiteY6" fmla="*/ 8825 h 754380"/>
                    <a:gd name="connsiteX7" fmla="*/ 33482 w 33481"/>
                    <a:gd name="connsiteY7" fmla="*/ 745555 h 754380"/>
                    <a:gd name="connsiteX8" fmla="*/ 24656 w 33481"/>
                    <a:gd name="connsiteY8" fmla="*/ 754380 h 75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481" h="754380">
                      <a:moveTo>
                        <a:pt x="24656" y="754380"/>
                      </a:moveTo>
                      <a:lnTo>
                        <a:pt x="10105" y="754380"/>
                      </a:lnTo>
                      <a:cubicBezTo>
                        <a:pt x="4514" y="754380"/>
                        <a:pt x="0" y="749866"/>
                        <a:pt x="0" y="744275"/>
                      </a:cubicBezTo>
                      <a:lnTo>
                        <a:pt x="0" y="10105"/>
                      </a:lnTo>
                      <a:cubicBezTo>
                        <a:pt x="0" y="4514"/>
                        <a:pt x="4514" y="0"/>
                        <a:pt x="10105" y="0"/>
                      </a:cubicBezTo>
                      <a:lnTo>
                        <a:pt x="24656" y="0"/>
                      </a:lnTo>
                      <a:cubicBezTo>
                        <a:pt x="29507" y="0"/>
                        <a:pt x="33482" y="3975"/>
                        <a:pt x="33482" y="8825"/>
                      </a:cubicBezTo>
                      <a:lnTo>
                        <a:pt x="33482" y="745555"/>
                      </a:lnTo>
                      <a:cubicBezTo>
                        <a:pt x="33482" y="750405"/>
                        <a:pt x="29507" y="754380"/>
                        <a:pt x="24656" y="754380"/>
                      </a:cubicBezTo>
                      <a:close/>
                    </a:path>
                  </a:pathLst>
                </a:custGeom>
                <a:solidFill>
                  <a:srgbClr val="8A9096"/>
                </a:solidFill>
                <a:ln w="67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Arial Unicode MS"/>
                    <a:cs typeface="+mn-cs"/>
                  </a:endParaRPr>
                </a:p>
              </p:txBody>
            </p:sp>
            <p:sp>
              <p:nvSpPr>
                <p:cNvPr id="114" name="Graphic 2">
                  <a:extLst>
                    <a:ext uri="{FF2B5EF4-FFF2-40B4-BE49-F238E27FC236}">
                      <a16:creationId xmlns:a16="http://schemas.microsoft.com/office/drawing/2014/main" id="{8D14BCC6-9F31-A54F-A693-F11A3D6B77BF}"/>
                    </a:ext>
                  </a:extLst>
                </p:cNvPr>
                <p:cNvSpPr/>
                <p:nvPr/>
              </p:nvSpPr>
              <p:spPr>
                <a:xfrm>
                  <a:off x="3667547" y="1654223"/>
                  <a:ext cx="19236" cy="641928"/>
                </a:xfrm>
                <a:custGeom>
                  <a:avLst/>
                  <a:gdLst>
                    <a:gd name="connsiteX0" fmla="*/ 17650 w 18930"/>
                    <a:gd name="connsiteY0" fmla="*/ 631704 h 631704"/>
                    <a:gd name="connsiteX1" fmla="*/ 1886 w 18930"/>
                    <a:gd name="connsiteY1" fmla="*/ 631704 h 631704"/>
                    <a:gd name="connsiteX2" fmla="*/ 0 w 18930"/>
                    <a:gd name="connsiteY2" fmla="*/ 629818 h 631704"/>
                    <a:gd name="connsiteX3" fmla="*/ 0 w 18930"/>
                    <a:gd name="connsiteY3" fmla="*/ 1886 h 631704"/>
                    <a:gd name="connsiteX4" fmla="*/ 1886 w 18930"/>
                    <a:gd name="connsiteY4" fmla="*/ 0 h 631704"/>
                    <a:gd name="connsiteX5" fmla="*/ 17650 w 18930"/>
                    <a:gd name="connsiteY5" fmla="*/ 0 h 631704"/>
                    <a:gd name="connsiteX6" fmla="*/ 18930 w 18930"/>
                    <a:gd name="connsiteY6" fmla="*/ 1280 h 631704"/>
                    <a:gd name="connsiteX7" fmla="*/ 18930 w 18930"/>
                    <a:gd name="connsiteY7" fmla="*/ 630491 h 631704"/>
                    <a:gd name="connsiteX8" fmla="*/ 17650 w 18930"/>
                    <a:gd name="connsiteY8" fmla="*/ 631704 h 631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30" h="631704">
                      <a:moveTo>
                        <a:pt x="17650" y="631704"/>
                      </a:moveTo>
                      <a:lnTo>
                        <a:pt x="1886" y="631704"/>
                      </a:lnTo>
                      <a:cubicBezTo>
                        <a:pt x="808" y="631704"/>
                        <a:pt x="0" y="630828"/>
                        <a:pt x="0" y="629818"/>
                      </a:cubicBezTo>
                      <a:lnTo>
                        <a:pt x="0" y="1886"/>
                      </a:lnTo>
                      <a:cubicBezTo>
                        <a:pt x="0" y="808"/>
                        <a:pt x="876" y="0"/>
                        <a:pt x="1886" y="0"/>
                      </a:cubicBezTo>
                      <a:lnTo>
                        <a:pt x="17650" y="0"/>
                      </a:lnTo>
                      <a:cubicBezTo>
                        <a:pt x="18324" y="0"/>
                        <a:pt x="18930" y="539"/>
                        <a:pt x="18930" y="1280"/>
                      </a:cubicBezTo>
                      <a:lnTo>
                        <a:pt x="18930" y="630491"/>
                      </a:lnTo>
                      <a:cubicBezTo>
                        <a:pt x="18863" y="631098"/>
                        <a:pt x="18324" y="631704"/>
                        <a:pt x="17650" y="631704"/>
                      </a:cubicBezTo>
                      <a:close/>
                    </a:path>
                  </a:pathLst>
                </a:custGeom>
                <a:solidFill>
                  <a:srgbClr val="4A4C4D"/>
                </a:solidFill>
                <a:ln w="67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Arial Unicode MS"/>
                    <a:cs typeface="+mn-cs"/>
                  </a:endParaRPr>
                </a:p>
              </p:txBody>
            </p:sp>
            <p:sp>
              <p:nvSpPr>
                <p:cNvPr id="115" name="Graphic 2">
                  <a:extLst>
                    <a:ext uri="{FF2B5EF4-FFF2-40B4-BE49-F238E27FC236}">
                      <a16:creationId xmlns:a16="http://schemas.microsoft.com/office/drawing/2014/main" id="{D3B31F98-6038-3E42-977E-AF35C6C511DD}"/>
                    </a:ext>
                  </a:extLst>
                </p:cNvPr>
                <p:cNvSpPr/>
                <p:nvPr/>
              </p:nvSpPr>
              <p:spPr>
                <a:xfrm>
                  <a:off x="3659264" y="3202804"/>
                  <a:ext cx="27519" cy="525345"/>
                </a:xfrm>
                <a:custGeom>
                  <a:avLst/>
                  <a:gdLst>
                    <a:gd name="connsiteX0" fmla="*/ 18257 w 27081"/>
                    <a:gd name="connsiteY0" fmla="*/ 516977 h 516977"/>
                    <a:gd name="connsiteX1" fmla="*/ 10105 w 27081"/>
                    <a:gd name="connsiteY1" fmla="*/ 516977 h 516977"/>
                    <a:gd name="connsiteX2" fmla="*/ 0 w 27081"/>
                    <a:gd name="connsiteY2" fmla="*/ 506872 h 516977"/>
                    <a:gd name="connsiteX3" fmla="*/ 0 w 27081"/>
                    <a:gd name="connsiteY3" fmla="*/ 10105 h 516977"/>
                    <a:gd name="connsiteX4" fmla="*/ 10105 w 27081"/>
                    <a:gd name="connsiteY4" fmla="*/ 0 h 516977"/>
                    <a:gd name="connsiteX5" fmla="*/ 18257 w 27081"/>
                    <a:gd name="connsiteY5" fmla="*/ 0 h 516977"/>
                    <a:gd name="connsiteX6" fmla="*/ 27082 w 27081"/>
                    <a:gd name="connsiteY6" fmla="*/ 8825 h 516977"/>
                    <a:gd name="connsiteX7" fmla="*/ 27082 w 27081"/>
                    <a:gd name="connsiteY7" fmla="*/ 508152 h 516977"/>
                    <a:gd name="connsiteX8" fmla="*/ 18257 w 27081"/>
                    <a:gd name="connsiteY8" fmla="*/ 516977 h 516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081" h="516977">
                      <a:moveTo>
                        <a:pt x="18257" y="516977"/>
                      </a:moveTo>
                      <a:lnTo>
                        <a:pt x="10105" y="516977"/>
                      </a:lnTo>
                      <a:cubicBezTo>
                        <a:pt x="4514" y="516977"/>
                        <a:pt x="0" y="512464"/>
                        <a:pt x="0" y="506872"/>
                      </a:cubicBezTo>
                      <a:lnTo>
                        <a:pt x="0" y="10105"/>
                      </a:lnTo>
                      <a:cubicBezTo>
                        <a:pt x="0" y="4514"/>
                        <a:pt x="4514" y="0"/>
                        <a:pt x="10105" y="0"/>
                      </a:cubicBezTo>
                      <a:lnTo>
                        <a:pt x="18257" y="0"/>
                      </a:lnTo>
                      <a:cubicBezTo>
                        <a:pt x="23107" y="0"/>
                        <a:pt x="27082" y="3975"/>
                        <a:pt x="27082" y="8825"/>
                      </a:cubicBezTo>
                      <a:lnTo>
                        <a:pt x="27082" y="508152"/>
                      </a:lnTo>
                      <a:cubicBezTo>
                        <a:pt x="27082" y="513003"/>
                        <a:pt x="23107" y="516977"/>
                        <a:pt x="18257" y="516977"/>
                      </a:cubicBezTo>
                      <a:close/>
                    </a:path>
                  </a:pathLst>
                </a:custGeom>
                <a:solidFill>
                  <a:srgbClr val="8A9096"/>
                </a:solidFill>
                <a:ln w="67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Arial Unicode MS"/>
                    <a:cs typeface="+mn-cs"/>
                  </a:endParaRPr>
                </a:p>
              </p:txBody>
            </p:sp>
            <p:sp>
              <p:nvSpPr>
                <p:cNvPr id="116" name="Graphic 2">
                  <a:extLst>
                    <a:ext uri="{FF2B5EF4-FFF2-40B4-BE49-F238E27FC236}">
                      <a16:creationId xmlns:a16="http://schemas.microsoft.com/office/drawing/2014/main" id="{4595AB46-9214-7D4D-B61A-C74192103B91}"/>
                    </a:ext>
                  </a:extLst>
                </p:cNvPr>
                <p:cNvSpPr/>
                <p:nvPr/>
              </p:nvSpPr>
              <p:spPr>
                <a:xfrm>
                  <a:off x="3671176" y="3240524"/>
                  <a:ext cx="15607" cy="439908"/>
                </a:xfrm>
                <a:custGeom>
                  <a:avLst/>
                  <a:gdLst>
                    <a:gd name="connsiteX0" fmla="*/ 14080 w 15359"/>
                    <a:gd name="connsiteY0" fmla="*/ 432903 h 432902"/>
                    <a:gd name="connsiteX1" fmla="*/ 1886 w 15359"/>
                    <a:gd name="connsiteY1" fmla="*/ 432903 h 432902"/>
                    <a:gd name="connsiteX2" fmla="*/ 0 w 15359"/>
                    <a:gd name="connsiteY2" fmla="*/ 431016 h 432902"/>
                    <a:gd name="connsiteX3" fmla="*/ 0 w 15359"/>
                    <a:gd name="connsiteY3" fmla="*/ 1886 h 432902"/>
                    <a:gd name="connsiteX4" fmla="*/ 1886 w 15359"/>
                    <a:gd name="connsiteY4" fmla="*/ 0 h 432902"/>
                    <a:gd name="connsiteX5" fmla="*/ 14080 w 15359"/>
                    <a:gd name="connsiteY5" fmla="*/ 0 h 432902"/>
                    <a:gd name="connsiteX6" fmla="*/ 15360 w 15359"/>
                    <a:gd name="connsiteY6" fmla="*/ 1280 h 432902"/>
                    <a:gd name="connsiteX7" fmla="*/ 15360 w 15359"/>
                    <a:gd name="connsiteY7" fmla="*/ 431690 h 432902"/>
                    <a:gd name="connsiteX8" fmla="*/ 14080 w 15359"/>
                    <a:gd name="connsiteY8" fmla="*/ 432903 h 432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59" h="432902">
                      <a:moveTo>
                        <a:pt x="14080" y="432903"/>
                      </a:moveTo>
                      <a:lnTo>
                        <a:pt x="1886" y="432903"/>
                      </a:lnTo>
                      <a:cubicBezTo>
                        <a:pt x="808" y="432903"/>
                        <a:pt x="0" y="432027"/>
                        <a:pt x="0" y="431016"/>
                      </a:cubicBezTo>
                      <a:lnTo>
                        <a:pt x="0" y="1886"/>
                      </a:lnTo>
                      <a:cubicBezTo>
                        <a:pt x="0" y="808"/>
                        <a:pt x="876" y="0"/>
                        <a:pt x="1886" y="0"/>
                      </a:cubicBezTo>
                      <a:lnTo>
                        <a:pt x="14080" y="0"/>
                      </a:lnTo>
                      <a:cubicBezTo>
                        <a:pt x="14753" y="0"/>
                        <a:pt x="15360" y="539"/>
                        <a:pt x="15360" y="1280"/>
                      </a:cubicBezTo>
                      <a:lnTo>
                        <a:pt x="15360" y="431690"/>
                      </a:lnTo>
                      <a:cubicBezTo>
                        <a:pt x="15360" y="432364"/>
                        <a:pt x="14821" y="432903"/>
                        <a:pt x="14080" y="432903"/>
                      </a:cubicBezTo>
                      <a:close/>
                    </a:path>
                  </a:pathLst>
                </a:custGeom>
                <a:solidFill>
                  <a:srgbClr val="4A4C4D"/>
                </a:solidFill>
                <a:ln w="67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Arial Unicode MS"/>
                    <a:cs typeface="+mn-cs"/>
                  </a:endParaRPr>
                </a:p>
              </p:txBody>
            </p:sp>
            <p:sp>
              <p:nvSpPr>
                <p:cNvPr id="117" name="Oval 116">
                  <a:extLst>
                    <a:ext uri="{FF2B5EF4-FFF2-40B4-BE49-F238E27FC236}">
                      <a16:creationId xmlns:a16="http://schemas.microsoft.com/office/drawing/2014/main" id="{2B613690-A155-3644-8578-D148F9280320}"/>
                    </a:ext>
                  </a:extLst>
                </p:cNvPr>
                <p:cNvSpPr>
                  <a:spLocks noChangeAspect="1"/>
                </p:cNvSpPr>
                <p:nvPr/>
              </p:nvSpPr>
              <p:spPr>
                <a:xfrm>
                  <a:off x="2513121" y="82744"/>
                  <a:ext cx="162006" cy="162006"/>
                </a:xfrm>
                <a:prstGeom prst="ellipse">
                  <a:avLst/>
                </a:prstGeom>
                <a:solidFill>
                  <a:sysClr val="window" lastClr="FFFFFF">
                    <a:lumMod val="65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Arial Unicode MS"/>
                    <a:cs typeface="+mn-cs"/>
                  </a:endParaRPr>
                </a:p>
              </p:txBody>
            </p:sp>
            <p:sp>
              <p:nvSpPr>
                <p:cNvPr id="118" name="Oval 117">
                  <a:extLst>
                    <a:ext uri="{FF2B5EF4-FFF2-40B4-BE49-F238E27FC236}">
                      <a16:creationId xmlns:a16="http://schemas.microsoft.com/office/drawing/2014/main" id="{4AB2E4B4-0228-594C-8DA5-1252ECC82367}"/>
                    </a:ext>
                  </a:extLst>
                </p:cNvPr>
                <p:cNvSpPr>
                  <a:spLocks noChangeAspect="1"/>
                </p:cNvSpPr>
                <p:nvPr/>
              </p:nvSpPr>
              <p:spPr>
                <a:xfrm>
                  <a:off x="2523246" y="92869"/>
                  <a:ext cx="141755" cy="141755"/>
                </a:xfrm>
                <a:prstGeom prst="ellipse">
                  <a:avLst/>
                </a:prstGeom>
                <a:solidFill>
                  <a:srgbClr val="070808"/>
                </a:solidFill>
                <a:ln w="672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Arial Unicode MS"/>
                    <a:cs typeface="+mn-cs"/>
                  </a:endParaRPr>
                </a:p>
              </p:txBody>
            </p:sp>
            <p:sp>
              <p:nvSpPr>
                <p:cNvPr id="119" name="Oval 118">
                  <a:extLst>
                    <a:ext uri="{FF2B5EF4-FFF2-40B4-BE49-F238E27FC236}">
                      <a16:creationId xmlns:a16="http://schemas.microsoft.com/office/drawing/2014/main" id="{91688BC4-A7F7-3F4E-8E3C-4FBB22F6E785}"/>
                    </a:ext>
                  </a:extLst>
                </p:cNvPr>
                <p:cNvSpPr/>
                <p:nvPr/>
              </p:nvSpPr>
              <p:spPr>
                <a:xfrm>
                  <a:off x="2559090" y="128713"/>
                  <a:ext cx="70067" cy="70067"/>
                </a:xfrm>
                <a:prstGeom prst="ellipse">
                  <a:avLst/>
                </a:prstGeom>
                <a:solidFill>
                  <a:sysClr val="windowText" lastClr="000000">
                    <a:lumMod val="85000"/>
                    <a:lumOff val="15000"/>
                  </a:sysClr>
                </a:solidFill>
                <a:ln w="672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Arial Unicode MS"/>
                    <a:cs typeface="+mn-cs"/>
                  </a:endParaRPr>
                </a:p>
              </p:txBody>
            </p:sp>
            <p:sp>
              <p:nvSpPr>
                <p:cNvPr id="120" name="Oval 119">
                  <a:extLst>
                    <a:ext uri="{FF2B5EF4-FFF2-40B4-BE49-F238E27FC236}">
                      <a16:creationId xmlns:a16="http://schemas.microsoft.com/office/drawing/2014/main" id="{55F67C4A-C377-EB4B-8CC2-060EB65043F1}"/>
                    </a:ext>
                  </a:extLst>
                </p:cNvPr>
                <p:cNvSpPr/>
                <p:nvPr/>
              </p:nvSpPr>
              <p:spPr>
                <a:xfrm>
                  <a:off x="2575540" y="145164"/>
                  <a:ext cx="37168" cy="37168"/>
                </a:xfrm>
                <a:prstGeom prst="ellipse">
                  <a:avLst/>
                </a:prstGeom>
                <a:solidFill>
                  <a:srgbClr val="081422"/>
                </a:solidFill>
                <a:ln w="672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Arial Unicode MS"/>
                    <a:cs typeface="+mn-cs"/>
                  </a:endParaRPr>
                </a:p>
              </p:txBody>
            </p:sp>
            <p:sp>
              <p:nvSpPr>
                <p:cNvPr id="121" name="Graphic 2">
                  <a:extLst>
                    <a:ext uri="{FF2B5EF4-FFF2-40B4-BE49-F238E27FC236}">
                      <a16:creationId xmlns:a16="http://schemas.microsoft.com/office/drawing/2014/main" id="{2B87C8F3-9A5C-0E46-8D18-E1DF3D88970C}"/>
                    </a:ext>
                  </a:extLst>
                </p:cNvPr>
                <p:cNvSpPr/>
                <p:nvPr userDrawn="1"/>
              </p:nvSpPr>
              <p:spPr>
                <a:xfrm flipH="1">
                  <a:off x="197587" y="959006"/>
                  <a:ext cx="12938" cy="180855"/>
                </a:xfrm>
                <a:custGeom>
                  <a:avLst/>
                  <a:gdLst>
                    <a:gd name="connsiteX0" fmla="*/ 17650 w 18930"/>
                    <a:gd name="connsiteY0" fmla="*/ 390327 h 390326"/>
                    <a:gd name="connsiteX1" fmla="*/ 1886 w 18930"/>
                    <a:gd name="connsiteY1" fmla="*/ 390327 h 390326"/>
                    <a:gd name="connsiteX2" fmla="*/ 0 w 18930"/>
                    <a:gd name="connsiteY2" fmla="*/ 388440 h 390326"/>
                    <a:gd name="connsiteX3" fmla="*/ 0 w 18930"/>
                    <a:gd name="connsiteY3" fmla="*/ 1886 h 390326"/>
                    <a:gd name="connsiteX4" fmla="*/ 1886 w 18930"/>
                    <a:gd name="connsiteY4" fmla="*/ 0 h 390326"/>
                    <a:gd name="connsiteX5" fmla="*/ 17650 w 18930"/>
                    <a:gd name="connsiteY5" fmla="*/ 0 h 390326"/>
                    <a:gd name="connsiteX6" fmla="*/ 18930 w 18930"/>
                    <a:gd name="connsiteY6" fmla="*/ 1280 h 390326"/>
                    <a:gd name="connsiteX7" fmla="*/ 18930 w 18930"/>
                    <a:gd name="connsiteY7" fmla="*/ 389047 h 390326"/>
                    <a:gd name="connsiteX8" fmla="*/ 17650 w 18930"/>
                    <a:gd name="connsiteY8" fmla="*/ 390327 h 390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30" h="390326">
                      <a:moveTo>
                        <a:pt x="17650" y="390327"/>
                      </a:moveTo>
                      <a:lnTo>
                        <a:pt x="1886" y="390327"/>
                      </a:lnTo>
                      <a:cubicBezTo>
                        <a:pt x="808" y="390327"/>
                        <a:pt x="0" y="389451"/>
                        <a:pt x="0" y="388440"/>
                      </a:cubicBezTo>
                      <a:lnTo>
                        <a:pt x="0" y="1886"/>
                      </a:lnTo>
                      <a:cubicBezTo>
                        <a:pt x="0" y="808"/>
                        <a:pt x="876" y="0"/>
                        <a:pt x="1886" y="0"/>
                      </a:cubicBezTo>
                      <a:lnTo>
                        <a:pt x="17650" y="0"/>
                      </a:lnTo>
                      <a:cubicBezTo>
                        <a:pt x="18324" y="0"/>
                        <a:pt x="18930" y="539"/>
                        <a:pt x="18930" y="1280"/>
                      </a:cubicBezTo>
                      <a:lnTo>
                        <a:pt x="18930" y="389047"/>
                      </a:lnTo>
                      <a:cubicBezTo>
                        <a:pt x="18930" y="389788"/>
                        <a:pt x="18324" y="390327"/>
                        <a:pt x="17650" y="390327"/>
                      </a:cubicBezTo>
                      <a:close/>
                    </a:path>
                  </a:pathLst>
                </a:custGeom>
                <a:solidFill>
                  <a:srgbClr val="FAFDFF"/>
                </a:solidFill>
                <a:ln w="67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Arial Unicode MS"/>
                    <a:cs typeface="+mn-cs"/>
                  </a:endParaRPr>
                </a:p>
              </p:txBody>
            </p:sp>
          </p:grpSp>
          <p:pic>
            <p:nvPicPr>
              <p:cNvPr id="104" name="Picture 103" descr="Graphical user interface, application&#10;&#10;Description automatically generated">
                <a:extLst>
                  <a:ext uri="{FF2B5EF4-FFF2-40B4-BE49-F238E27FC236}">
                    <a16:creationId xmlns:a16="http://schemas.microsoft.com/office/drawing/2014/main" id="{3CDD623E-4B4A-8641-A56A-F819B117F764}"/>
                  </a:ext>
                </a:extLst>
              </p:cNvPr>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8111786" y="1958861"/>
                <a:ext cx="1914507" cy="4039303"/>
              </a:xfrm>
              <a:prstGeom prst="rect">
                <a:avLst/>
              </a:prstGeom>
            </p:spPr>
          </p:pic>
        </p:grpSp>
        <p:grpSp>
          <p:nvGrpSpPr>
            <p:cNvPr id="100" name="Group 99">
              <a:extLst>
                <a:ext uri="{FF2B5EF4-FFF2-40B4-BE49-F238E27FC236}">
                  <a16:creationId xmlns:a16="http://schemas.microsoft.com/office/drawing/2014/main" id="{FDC8BF70-39FB-1F44-BCEF-B6F2226C59F7}"/>
                </a:ext>
              </a:extLst>
            </p:cNvPr>
            <p:cNvGrpSpPr/>
            <p:nvPr/>
          </p:nvGrpSpPr>
          <p:grpSpPr>
            <a:xfrm>
              <a:off x="8502876" y="1813012"/>
              <a:ext cx="1126875" cy="215138"/>
              <a:chOff x="7195568" y="1228725"/>
              <a:chExt cx="1126875" cy="215138"/>
            </a:xfrm>
          </p:grpSpPr>
          <p:pic>
            <p:nvPicPr>
              <p:cNvPr id="101" name="Picture 100">
                <a:extLst>
                  <a:ext uri="{FF2B5EF4-FFF2-40B4-BE49-F238E27FC236}">
                    <a16:creationId xmlns:a16="http://schemas.microsoft.com/office/drawing/2014/main" id="{E15FD309-BD45-9745-9998-FCA89C7EA7FA}"/>
                  </a:ext>
                </a:extLst>
              </p:cNvPr>
              <p:cNvPicPr>
                <a:picLocks noChangeAspect="1"/>
              </p:cNvPicPr>
              <p:nvPr/>
            </p:nvPicPr>
            <p:blipFill>
              <a:blip r:embed="rId4"/>
              <a:stretch>
                <a:fillRect/>
              </a:stretch>
            </p:blipFill>
            <p:spPr>
              <a:xfrm>
                <a:off x="7195568" y="1372830"/>
                <a:ext cx="1117445" cy="71033"/>
              </a:xfrm>
              <a:prstGeom prst="rect">
                <a:avLst/>
              </a:prstGeom>
            </p:spPr>
          </p:pic>
          <p:pic>
            <p:nvPicPr>
              <p:cNvPr id="102" name="Picture 101">
                <a:extLst>
                  <a:ext uri="{FF2B5EF4-FFF2-40B4-BE49-F238E27FC236}">
                    <a16:creationId xmlns:a16="http://schemas.microsoft.com/office/drawing/2014/main" id="{F93795EC-4071-8F4D-869C-339FC4FDA634}"/>
                  </a:ext>
                </a:extLst>
              </p:cNvPr>
              <p:cNvPicPr>
                <a:picLocks noChangeAspect="1"/>
              </p:cNvPicPr>
              <p:nvPr/>
            </p:nvPicPr>
            <p:blipFill>
              <a:blip r:embed="rId5"/>
              <a:stretch>
                <a:fillRect/>
              </a:stretch>
            </p:blipFill>
            <p:spPr>
              <a:xfrm>
                <a:off x="8005407" y="1228725"/>
                <a:ext cx="317036" cy="181163"/>
              </a:xfrm>
              <a:prstGeom prst="rect">
                <a:avLst/>
              </a:prstGeom>
            </p:spPr>
          </p:pic>
        </p:grpSp>
      </p:grpSp>
      <p:sp>
        <p:nvSpPr>
          <p:cNvPr id="123" name="Text Placeholder 1">
            <a:extLst>
              <a:ext uri="{FF2B5EF4-FFF2-40B4-BE49-F238E27FC236}">
                <a16:creationId xmlns:a16="http://schemas.microsoft.com/office/drawing/2014/main" id="{65F6F680-ADD1-8E4B-926C-5A831D447503}"/>
              </a:ext>
            </a:extLst>
          </p:cNvPr>
          <p:cNvSpPr txBox="1">
            <a:spLocks/>
          </p:cNvSpPr>
          <p:nvPr/>
        </p:nvSpPr>
        <p:spPr>
          <a:xfrm>
            <a:off x="6125024" y="469008"/>
            <a:ext cx="6066976" cy="724247"/>
          </a:xfrm>
          <a:prstGeom prst="rect">
            <a:avLst/>
          </a:prstGeom>
        </p:spPr>
        <p:txBody>
          <a:bodyPr anchor="ctr"/>
          <a:lstStyle>
            <a:lvl1pPr marL="0" indent="0" algn="ctr" defTabSz="914423" rtl="0" eaLnBrk="1" latinLnBrk="0" hangingPunct="1">
              <a:lnSpc>
                <a:spcPct val="90000"/>
              </a:lnSpc>
              <a:spcBef>
                <a:spcPts val="1000"/>
              </a:spcBef>
              <a:buFont typeface="Arial" panose="020B0604020202020204" pitchFamily="34" charset="0"/>
              <a:buNone/>
              <a:defRPr sz="4000" b="0" kern="1200" baseline="0">
                <a:solidFill>
                  <a:schemeClr val="tx1"/>
                </a:solidFill>
                <a:latin typeface="+mj-lt"/>
                <a:ea typeface="+mn-ea"/>
                <a:cs typeface="Arial" pitchFamily="34" charset="0"/>
              </a:defRPr>
            </a:lvl1pPr>
            <a:lvl2pPr marL="685818" indent="-228605" algn="l" defTabSz="914423"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28" indent="-228605" algn="l" defTabSz="914423"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40"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52"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63"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75"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85"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98"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23"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2500" b="0" i="0" u="none" strike="noStrike" kern="1200" cap="none" spc="0" normalizeH="0" baseline="0" noProof="0" dirty="0" err="1">
                <a:ln>
                  <a:noFill/>
                </a:ln>
                <a:solidFill>
                  <a:prstClr val="black"/>
                </a:solidFill>
                <a:effectLst/>
                <a:uLnTx/>
                <a:uFillTx/>
                <a:latin typeface="Arial"/>
                <a:ea typeface="Arial Unicode MS"/>
                <a:cs typeface="Arial" pitchFamily="34" charset="0"/>
              </a:rPr>
              <a:t>Tự</a:t>
            </a:r>
            <a:r>
              <a:rPr kumimoji="0" lang="en-US" sz="2500" b="0" i="0" u="none" strike="noStrike" kern="1200" cap="none" spc="0" normalizeH="0" baseline="0" noProof="0" dirty="0">
                <a:ln>
                  <a:noFill/>
                </a:ln>
                <a:solidFill>
                  <a:prstClr val="black"/>
                </a:solidFill>
                <a:effectLst/>
                <a:uLnTx/>
                <a:uFillTx/>
                <a:latin typeface="Arial"/>
                <a:ea typeface="Arial Unicode MS"/>
                <a:cs typeface="Arial" pitchFamily="34" charset="0"/>
              </a:rPr>
              <a:t> </a:t>
            </a:r>
            <a:r>
              <a:rPr kumimoji="0" lang="en-US" sz="2500" b="0" i="0" u="none" strike="noStrike" kern="1200" cap="none" spc="0" normalizeH="0" baseline="0" noProof="0" dirty="0" err="1">
                <a:ln>
                  <a:noFill/>
                </a:ln>
                <a:solidFill>
                  <a:prstClr val="black"/>
                </a:solidFill>
                <a:effectLst/>
                <a:uLnTx/>
                <a:uFillTx/>
                <a:latin typeface="Arial"/>
                <a:ea typeface="Arial Unicode MS"/>
                <a:cs typeface="Arial" pitchFamily="34" charset="0"/>
              </a:rPr>
              <a:t>học</a:t>
            </a:r>
            <a:r>
              <a:rPr kumimoji="0" lang="en-US" sz="2500" b="0" i="0" u="none" strike="noStrike" kern="1200" cap="none" spc="0" normalizeH="0" baseline="0" noProof="0" dirty="0">
                <a:ln>
                  <a:noFill/>
                </a:ln>
                <a:solidFill>
                  <a:prstClr val="black"/>
                </a:solidFill>
                <a:effectLst/>
                <a:uLnTx/>
                <a:uFillTx/>
                <a:latin typeface="Arial"/>
                <a:ea typeface="Arial Unicode MS"/>
                <a:cs typeface="Arial" pitchFamily="34" charset="0"/>
              </a:rPr>
              <a:t> </a:t>
            </a:r>
            <a:r>
              <a:rPr kumimoji="0" lang="en-US" sz="2500" b="0" i="0" u="none" strike="noStrike" kern="1200" cap="none" spc="0" normalizeH="0" baseline="0" noProof="0" dirty="0" err="1">
                <a:ln>
                  <a:noFill/>
                </a:ln>
                <a:solidFill>
                  <a:prstClr val="black"/>
                </a:solidFill>
                <a:effectLst/>
                <a:uLnTx/>
                <a:uFillTx/>
                <a:latin typeface="Arial"/>
                <a:ea typeface="Arial Unicode MS"/>
                <a:cs typeface="Arial" pitchFamily="34" charset="0"/>
              </a:rPr>
              <a:t>khóa</a:t>
            </a:r>
            <a:r>
              <a:rPr kumimoji="0" lang="en-US" sz="2500" b="0" i="0" u="none" strike="noStrike" kern="1200" cap="none" spc="0" normalizeH="0" baseline="0" noProof="0" dirty="0">
                <a:ln>
                  <a:noFill/>
                </a:ln>
                <a:solidFill>
                  <a:prstClr val="black"/>
                </a:solidFill>
                <a:effectLst/>
                <a:uLnTx/>
                <a:uFillTx/>
                <a:latin typeface="Arial"/>
                <a:ea typeface="Arial Unicode MS"/>
                <a:cs typeface="Arial" pitchFamily="34" charset="0"/>
              </a:rPr>
              <a:t> </a:t>
            </a:r>
            <a:r>
              <a:rPr kumimoji="0" lang="en-US" sz="2500" b="0" i="0" u="none" strike="noStrike" kern="1200" cap="none" spc="0" normalizeH="0" baseline="0" noProof="0" dirty="0" err="1">
                <a:ln>
                  <a:noFill/>
                </a:ln>
                <a:solidFill>
                  <a:prstClr val="black"/>
                </a:solidFill>
                <a:effectLst/>
                <a:uLnTx/>
                <a:uFillTx/>
                <a:latin typeface="Arial"/>
                <a:ea typeface="Arial Unicode MS"/>
                <a:cs typeface="Arial" pitchFamily="34" charset="0"/>
              </a:rPr>
              <a:t>học</a:t>
            </a:r>
            <a:r>
              <a:rPr kumimoji="0" lang="en-US" sz="2500" b="0" i="0" u="none" strike="noStrike" kern="1200" cap="none" spc="0" normalizeH="0" baseline="0" noProof="0" dirty="0">
                <a:ln>
                  <a:noFill/>
                </a:ln>
                <a:solidFill>
                  <a:prstClr val="black"/>
                </a:solidFill>
                <a:effectLst/>
                <a:uLnTx/>
                <a:uFillTx/>
                <a:latin typeface="Arial"/>
                <a:ea typeface="Arial Unicode MS"/>
                <a:cs typeface="Arial" pitchFamily="34" charset="0"/>
              </a:rPr>
              <a:t> </a:t>
            </a:r>
            <a:r>
              <a:rPr kumimoji="0" lang="en-US" sz="2500" b="0" i="0" u="none" strike="noStrike" kern="1200" cap="none" spc="0" normalizeH="0" baseline="0" noProof="0" dirty="0" err="1">
                <a:ln>
                  <a:noFill/>
                </a:ln>
                <a:solidFill>
                  <a:prstClr val="black"/>
                </a:solidFill>
                <a:effectLst/>
                <a:uLnTx/>
                <a:uFillTx/>
                <a:latin typeface="Arial"/>
                <a:ea typeface="Arial Unicode MS"/>
                <a:cs typeface="Arial" pitchFamily="34" charset="0"/>
              </a:rPr>
              <a:t>dành</a:t>
            </a:r>
            <a:r>
              <a:rPr kumimoji="0" lang="en-US" sz="2500" b="0" i="0" u="none" strike="noStrike" kern="1200" cap="none" spc="0" normalizeH="0" baseline="0" noProof="0" dirty="0">
                <a:ln>
                  <a:noFill/>
                </a:ln>
                <a:solidFill>
                  <a:prstClr val="black"/>
                </a:solidFill>
                <a:effectLst/>
                <a:uLnTx/>
                <a:uFillTx/>
                <a:latin typeface="Arial"/>
                <a:ea typeface="Arial Unicode MS"/>
                <a:cs typeface="Arial" pitchFamily="34" charset="0"/>
              </a:rPr>
              <a:t> </a:t>
            </a:r>
            <a:r>
              <a:rPr kumimoji="0" lang="en-US" sz="2500" b="0" i="0" u="none" strike="noStrike" kern="1200" cap="none" spc="0" normalizeH="0" baseline="0" noProof="0" dirty="0" err="1">
                <a:ln>
                  <a:noFill/>
                </a:ln>
                <a:solidFill>
                  <a:prstClr val="black"/>
                </a:solidFill>
                <a:effectLst/>
                <a:uLnTx/>
                <a:uFillTx/>
                <a:latin typeface="Arial"/>
                <a:ea typeface="Arial Unicode MS"/>
                <a:cs typeface="Arial" pitchFamily="34" charset="0"/>
              </a:rPr>
              <a:t>cho</a:t>
            </a:r>
            <a:r>
              <a:rPr kumimoji="0" lang="en-US" sz="2500" b="0" i="0" u="none" strike="noStrike" kern="1200" cap="none" spc="0" normalizeH="0" baseline="0" noProof="0" dirty="0">
                <a:ln>
                  <a:noFill/>
                </a:ln>
                <a:solidFill>
                  <a:prstClr val="black"/>
                </a:solidFill>
                <a:effectLst/>
                <a:uLnTx/>
                <a:uFillTx/>
                <a:latin typeface="Arial"/>
                <a:ea typeface="Arial Unicode MS"/>
                <a:cs typeface="Arial" pitchFamily="34" charset="0"/>
              </a:rPr>
              <a:t> </a:t>
            </a:r>
          </a:p>
          <a:p>
            <a:pPr marL="0" marR="0" lvl="0" indent="0" algn="ctr" defTabSz="914423"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vi-VN" sz="2500" b="0" i="0" u="none" strike="noStrike" kern="1200" cap="none" spc="0" normalizeH="0" baseline="0" noProof="0" dirty="0">
                <a:ln>
                  <a:noFill/>
                </a:ln>
                <a:solidFill>
                  <a:prstClr val="black"/>
                </a:solidFill>
                <a:effectLst/>
                <a:uLnTx/>
                <a:uFillTx/>
                <a:latin typeface="Arial"/>
                <a:ea typeface="Arial Unicode MS"/>
                <a:cs typeface="Arial" pitchFamily="34" charset="0"/>
              </a:rPr>
              <a:t>doanh nghiệp chuyển đổi số/</a:t>
            </a:r>
          </a:p>
          <a:p>
            <a:pPr marL="0" marR="0" lvl="0" indent="0" algn="ctr" defTabSz="914423"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vi-VN" sz="2500" b="0" i="0" u="none" strike="noStrike" kern="1200" cap="none" spc="0" normalizeH="0" baseline="0" noProof="0" dirty="0">
                <a:ln>
                  <a:noFill/>
                </a:ln>
                <a:solidFill>
                  <a:prstClr val="black"/>
                </a:solidFill>
                <a:effectLst/>
                <a:uLnTx/>
                <a:uFillTx/>
                <a:latin typeface="Arial"/>
                <a:ea typeface="Arial Unicode MS"/>
                <a:cs typeface="Arial" pitchFamily="34" charset="0"/>
              </a:rPr>
              <a:t>nâng cao kỹ năng số</a:t>
            </a:r>
            <a:endParaRPr kumimoji="0" lang="en-US" sz="2500" b="0" i="0" u="none" strike="noStrike" kern="1200" cap="none" spc="0" normalizeH="0" baseline="0" noProof="0" dirty="0">
              <a:ln>
                <a:noFill/>
              </a:ln>
              <a:solidFill>
                <a:prstClr val="black"/>
              </a:solidFill>
              <a:effectLst/>
              <a:uLnTx/>
              <a:uFillTx/>
              <a:latin typeface="Arial"/>
              <a:ea typeface="Arial Unicode MS"/>
              <a:cs typeface="Arial" pitchFamily="34" charset="0"/>
            </a:endParaRPr>
          </a:p>
        </p:txBody>
      </p:sp>
      <p:cxnSp>
        <p:nvCxnSpPr>
          <p:cNvPr id="8" name="Straight Connector 7">
            <a:extLst>
              <a:ext uri="{FF2B5EF4-FFF2-40B4-BE49-F238E27FC236}">
                <a16:creationId xmlns:a16="http://schemas.microsoft.com/office/drawing/2014/main" id="{3D458311-2141-3C47-90E4-DC45322D3938}"/>
              </a:ext>
            </a:extLst>
          </p:cNvPr>
          <p:cNvCxnSpPr/>
          <p:nvPr/>
        </p:nvCxnSpPr>
        <p:spPr>
          <a:xfrm>
            <a:off x="6125024" y="1006737"/>
            <a:ext cx="0" cy="5512035"/>
          </a:xfrm>
          <a:prstGeom prst="line">
            <a:avLst/>
          </a:prstGeom>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F5A607AE-01E7-0F48-B244-F67B55F07759}"/>
              </a:ext>
            </a:extLst>
          </p:cNvPr>
          <p:cNvSpPr txBox="1"/>
          <p:nvPr/>
        </p:nvSpPr>
        <p:spPr>
          <a:xfrm>
            <a:off x="6307314" y="6248611"/>
            <a:ext cx="5702395" cy="67710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3282BE">
                    <a:lumMod val="75000"/>
                  </a:srgbClr>
                </a:solidFill>
                <a:effectLst/>
                <a:uLnTx/>
                <a:uFillTx/>
                <a:latin typeface="Arial" panose="020B0604020202020204" pitchFamily="34" charset="0"/>
                <a:ea typeface="Arial Unicode MS"/>
                <a:cs typeface="Arial" panose="020B0604020202020204" pitchFamily="34" charset="0"/>
              </a:rPr>
              <a:t>https://onetouch.mic.gov.vn/pho-cap-ky-nang-so/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 name="Title 1">
            <a:extLst>
              <a:ext uri="{FF2B5EF4-FFF2-40B4-BE49-F238E27FC236}">
                <a16:creationId xmlns:a16="http://schemas.microsoft.com/office/drawing/2014/main" id="{C0949A03-F687-2067-D353-B71A13CBB905}"/>
              </a:ext>
            </a:extLst>
          </p:cNvPr>
          <p:cNvSpPr txBox="1">
            <a:spLocks/>
          </p:cNvSpPr>
          <p:nvPr/>
        </p:nvSpPr>
        <p:spPr>
          <a:xfrm>
            <a:off x="543296" y="2354722"/>
            <a:ext cx="475008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vi-VN" sz="2800" b="1" i="0" u="none" strike="noStrike" kern="1200" cap="all" spc="0" normalizeH="0" baseline="0" noProof="0" dirty="0">
                <a:ln>
                  <a:noFill/>
                </a:ln>
                <a:solidFill>
                  <a:srgbClr val="4472C4"/>
                </a:solidFill>
                <a:effectLst/>
                <a:uLnTx/>
                <a:uFillTx/>
                <a:latin typeface="Calibri" panose="020F0502020204030204" pitchFamily="34" charset="0"/>
                <a:ea typeface="+mj-ea"/>
                <a:cs typeface="Calibri" panose="020F0502020204030204" pitchFamily="34" charset="0"/>
              </a:rPr>
              <a:t>1. Doanh nghiệp chưa biết chuyển đổi số là gì?</a:t>
            </a:r>
            <a:endParaRPr kumimoji="0" lang="x-none" sz="2800" b="1" i="0" u="none" strike="noStrike" kern="1200" cap="all" spc="0" normalizeH="0" baseline="0" noProof="0" dirty="0">
              <a:ln>
                <a:noFill/>
              </a:ln>
              <a:solidFill>
                <a:srgbClr val="4472C4"/>
              </a:solidFill>
              <a:effectLst/>
              <a:uLnTx/>
              <a:uFillTx/>
              <a:latin typeface="Calibri" panose="020F0502020204030204" pitchFamily="34" charset="0"/>
              <a:ea typeface="+mj-ea"/>
              <a:cs typeface="Calibri" panose="020F0502020204030204" pitchFamily="34" charset="0"/>
            </a:endParaRPr>
          </a:p>
        </p:txBody>
      </p:sp>
    </p:spTree>
    <p:extLst>
      <p:ext uri="{BB962C8B-B14F-4D97-AF65-F5344CB8AC3E}">
        <p14:creationId xmlns:p14="http://schemas.microsoft.com/office/powerpoint/2010/main" val="35734606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E80B2E-BF96-514D-BD10-E968FA92DABB}"/>
              </a:ext>
            </a:extLst>
          </p:cNvPr>
          <p:cNvSpPr>
            <a:spLocks noGrp="1"/>
          </p:cNvSpPr>
          <p:nvPr>
            <p:ph type="title"/>
          </p:nvPr>
        </p:nvSpPr>
        <p:spPr>
          <a:xfrm>
            <a:off x="202663" y="183750"/>
            <a:ext cx="12058650" cy="1325563"/>
          </a:xfrm>
        </p:spPr>
        <p:txBody>
          <a:bodyPr>
            <a:normAutofit/>
          </a:bodyPr>
          <a:lstStyle/>
          <a:p>
            <a:r>
              <a:rPr lang="vi-VN" sz="2800" b="1" cap="all" dirty="0">
                <a:solidFill>
                  <a:schemeClr val="accent1"/>
                </a:solidFill>
                <a:latin typeface="Calibri (Headings)"/>
              </a:rPr>
              <a:t>2. Doanh nghiệp chưa biết mình ở đâu trong lộ trình chuyển đổi số</a:t>
            </a:r>
            <a:endParaRPr lang="x-none" sz="2800" b="1" cap="all" dirty="0">
              <a:solidFill>
                <a:schemeClr val="accent1"/>
              </a:solidFill>
              <a:latin typeface="Calibri (Headings)"/>
            </a:endParaRPr>
          </a:p>
        </p:txBody>
      </p:sp>
      <p:sp>
        <p:nvSpPr>
          <p:cNvPr id="8" name="Content Placeholder 7">
            <a:extLst>
              <a:ext uri="{FF2B5EF4-FFF2-40B4-BE49-F238E27FC236}">
                <a16:creationId xmlns:a16="http://schemas.microsoft.com/office/drawing/2014/main" id="{A4BEF94D-B12D-C845-863A-2ACD4F0DBD8B}"/>
              </a:ext>
            </a:extLst>
          </p:cNvPr>
          <p:cNvSpPr>
            <a:spLocks noGrp="1"/>
          </p:cNvSpPr>
          <p:nvPr>
            <p:ph sz="half" idx="2"/>
          </p:nvPr>
        </p:nvSpPr>
        <p:spPr>
          <a:xfrm>
            <a:off x="252072" y="2964530"/>
            <a:ext cx="5163911" cy="2022928"/>
          </a:xfrm>
        </p:spPr>
        <p:txBody>
          <a:bodyPr>
            <a:normAutofit/>
          </a:bodyPr>
          <a:lstStyle/>
          <a:p>
            <a:pPr marL="0" indent="0" algn="just">
              <a:buNone/>
            </a:pPr>
            <a:r>
              <a:rPr lang="en-US" dirty="0">
                <a:solidFill>
                  <a:srgbClr val="0070C0"/>
                </a:solidFill>
                <a:latin typeface="Calibri (Body)"/>
              </a:rPr>
              <a:t>a) </a:t>
            </a:r>
            <a:r>
              <a:rPr lang="en-US" dirty="0" err="1">
                <a:solidFill>
                  <a:srgbClr val="0070C0"/>
                </a:solidFill>
                <a:latin typeface="Calibri (Body)"/>
              </a:rPr>
              <a:t>Tự</a:t>
            </a:r>
            <a:r>
              <a:rPr lang="en-US" dirty="0">
                <a:solidFill>
                  <a:srgbClr val="0070C0"/>
                </a:solidFill>
                <a:latin typeface="Calibri (Body)"/>
              </a:rPr>
              <a:t> </a:t>
            </a:r>
            <a:r>
              <a:rPr lang="en-US" dirty="0" err="1">
                <a:solidFill>
                  <a:srgbClr val="0070C0"/>
                </a:solidFill>
                <a:latin typeface="Calibri (Body)"/>
              </a:rPr>
              <a:t>đánh</a:t>
            </a:r>
            <a:r>
              <a:rPr lang="en-US" dirty="0">
                <a:solidFill>
                  <a:srgbClr val="0070C0"/>
                </a:solidFill>
                <a:latin typeface="Calibri (Body)"/>
              </a:rPr>
              <a:t> </a:t>
            </a:r>
            <a:r>
              <a:rPr lang="en-US" dirty="0" err="1">
                <a:solidFill>
                  <a:srgbClr val="0070C0"/>
                </a:solidFill>
                <a:latin typeface="Calibri (Body)"/>
              </a:rPr>
              <a:t>giá</a:t>
            </a:r>
            <a:r>
              <a:rPr lang="en-US" dirty="0">
                <a:solidFill>
                  <a:srgbClr val="0070C0"/>
                </a:solidFill>
                <a:latin typeface="Calibri (Body)"/>
              </a:rPr>
              <a:t> </a:t>
            </a:r>
            <a:r>
              <a:rPr lang="en-US" dirty="0" err="1">
                <a:solidFill>
                  <a:srgbClr val="0070C0"/>
                </a:solidFill>
                <a:latin typeface="Calibri (Body)"/>
              </a:rPr>
              <a:t>xem</a:t>
            </a:r>
            <a:r>
              <a:rPr lang="en-US" dirty="0">
                <a:solidFill>
                  <a:srgbClr val="0070C0"/>
                </a:solidFill>
                <a:latin typeface="Calibri (Body)"/>
              </a:rPr>
              <a:t> </a:t>
            </a:r>
            <a:r>
              <a:rPr lang="en-US" dirty="0" err="1">
                <a:solidFill>
                  <a:srgbClr val="0070C0"/>
                </a:solidFill>
                <a:latin typeface="Calibri (Body)"/>
              </a:rPr>
              <a:t>mình</a:t>
            </a:r>
            <a:r>
              <a:rPr lang="en-US" dirty="0">
                <a:solidFill>
                  <a:srgbClr val="0070C0"/>
                </a:solidFill>
                <a:latin typeface="Calibri (Body)"/>
              </a:rPr>
              <a:t> ở </a:t>
            </a:r>
            <a:r>
              <a:rPr lang="en-US" dirty="0" err="1">
                <a:solidFill>
                  <a:srgbClr val="0070C0"/>
                </a:solidFill>
                <a:latin typeface="Calibri (Body)"/>
              </a:rPr>
              <a:t>đâu</a:t>
            </a:r>
            <a:r>
              <a:rPr lang="en-US" dirty="0">
                <a:solidFill>
                  <a:srgbClr val="0070C0"/>
                </a:solidFill>
                <a:latin typeface="Calibri (Body)"/>
              </a:rPr>
              <a:t>? </a:t>
            </a:r>
          </a:p>
        </p:txBody>
      </p:sp>
      <p:sp>
        <p:nvSpPr>
          <p:cNvPr id="6" name="Slide Number Placeholder 5">
            <a:extLst>
              <a:ext uri="{FF2B5EF4-FFF2-40B4-BE49-F238E27FC236}">
                <a16:creationId xmlns:a16="http://schemas.microsoft.com/office/drawing/2014/main" id="{AAB30DDC-F93E-BE4F-B318-C1A7BCE4FE6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E67EB7EF-AE3C-09EC-46B4-96237105B167}"/>
              </a:ext>
            </a:extLst>
          </p:cNvPr>
          <p:cNvPicPr>
            <a:picLocks noChangeAspect="1"/>
          </p:cNvPicPr>
          <p:nvPr/>
        </p:nvPicPr>
        <p:blipFill>
          <a:blip r:embed="rId2"/>
          <a:stretch>
            <a:fillRect/>
          </a:stretch>
        </p:blipFill>
        <p:spPr>
          <a:xfrm>
            <a:off x="5415983" y="1187181"/>
            <a:ext cx="6389234" cy="5083653"/>
          </a:xfrm>
          <a:prstGeom prst="rect">
            <a:avLst/>
          </a:prstGeom>
        </p:spPr>
      </p:pic>
    </p:spTree>
    <p:extLst>
      <p:ext uri="{BB962C8B-B14F-4D97-AF65-F5344CB8AC3E}">
        <p14:creationId xmlns:p14="http://schemas.microsoft.com/office/powerpoint/2010/main" val="9149274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A4BEF94D-B12D-C845-863A-2ACD4F0DBD8B}"/>
              </a:ext>
            </a:extLst>
          </p:cNvPr>
          <p:cNvSpPr>
            <a:spLocks noGrp="1"/>
          </p:cNvSpPr>
          <p:nvPr>
            <p:ph sz="half" idx="2"/>
          </p:nvPr>
        </p:nvSpPr>
        <p:spPr>
          <a:xfrm>
            <a:off x="395969" y="2169433"/>
            <a:ext cx="7094763" cy="2022928"/>
          </a:xfrm>
        </p:spPr>
        <p:txBody>
          <a:bodyPr>
            <a:normAutofit lnSpcReduction="10000"/>
          </a:bodyPr>
          <a:lstStyle/>
          <a:p>
            <a:pPr marL="0" indent="0" algn="just">
              <a:buNone/>
            </a:pPr>
            <a:r>
              <a:rPr lang="vi-VN" dirty="0">
                <a:solidFill>
                  <a:srgbClr val="0070C0"/>
                </a:solidFill>
                <a:latin typeface="Calibri (Headings)"/>
              </a:rPr>
              <a:t>b) Thuê tư vấn</a:t>
            </a:r>
          </a:p>
          <a:p>
            <a:pPr marL="0" indent="0" algn="just">
              <a:buNone/>
            </a:pPr>
            <a:r>
              <a:rPr lang="vi-VN" dirty="0">
                <a:solidFill>
                  <a:srgbClr val="0070C0"/>
                </a:solidFill>
                <a:latin typeface="Calibri (Headings)"/>
              </a:rPr>
              <a:t>Tư vấn có thể là các chuyên gia, là doanh nghiệp đáp ứng đủ điều kiện của Mạng lưới tư vấn viên hỗ trợ doanh nghiệp chuyển đổi số: dbi.gov.vn, digitalbusiness.gov.vn </a:t>
            </a:r>
          </a:p>
          <a:p>
            <a:pPr marL="0" indent="0" algn="just">
              <a:buNone/>
            </a:pPr>
            <a:endParaRPr lang="en-US" dirty="0">
              <a:solidFill>
                <a:srgbClr val="0070C0"/>
              </a:solidFill>
              <a:latin typeface="Calibri (Headings)"/>
            </a:endParaRPr>
          </a:p>
        </p:txBody>
      </p:sp>
      <p:sp>
        <p:nvSpPr>
          <p:cNvPr id="6" name="Slide Number Placeholder 5">
            <a:extLst>
              <a:ext uri="{FF2B5EF4-FFF2-40B4-BE49-F238E27FC236}">
                <a16:creationId xmlns:a16="http://schemas.microsoft.com/office/drawing/2014/main" id="{AAB30DDC-F93E-BE4F-B318-C1A7BCE4FE6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8D4CF88A-4ED1-D3D2-00B7-730BB2A4D476}"/>
              </a:ext>
            </a:extLst>
          </p:cNvPr>
          <p:cNvPicPr>
            <a:picLocks noChangeAspect="1"/>
          </p:cNvPicPr>
          <p:nvPr/>
        </p:nvPicPr>
        <p:blipFill>
          <a:blip r:embed="rId2"/>
          <a:stretch>
            <a:fillRect/>
          </a:stretch>
        </p:blipFill>
        <p:spPr>
          <a:xfrm>
            <a:off x="7762051" y="1054108"/>
            <a:ext cx="3981181" cy="5707397"/>
          </a:xfrm>
          <a:prstGeom prst="rect">
            <a:avLst/>
          </a:prstGeom>
        </p:spPr>
      </p:pic>
      <p:sp>
        <p:nvSpPr>
          <p:cNvPr id="9" name="Title 1">
            <a:extLst>
              <a:ext uri="{FF2B5EF4-FFF2-40B4-BE49-F238E27FC236}">
                <a16:creationId xmlns:a16="http://schemas.microsoft.com/office/drawing/2014/main" id="{E1BE3B87-A748-3324-971A-FC8E5866AF2E}"/>
              </a:ext>
            </a:extLst>
          </p:cNvPr>
          <p:cNvSpPr txBox="1">
            <a:spLocks/>
          </p:cNvSpPr>
          <p:nvPr/>
        </p:nvSpPr>
        <p:spPr>
          <a:xfrm>
            <a:off x="212042" y="136525"/>
            <a:ext cx="1205865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vi-VN" sz="2800" b="1" i="0" u="none" strike="noStrike" kern="1200" cap="all" spc="0" normalizeH="0" baseline="0" noProof="0" dirty="0">
                <a:ln>
                  <a:noFill/>
                </a:ln>
                <a:solidFill>
                  <a:srgbClr val="4472C4"/>
                </a:solidFill>
                <a:effectLst/>
                <a:uLnTx/>
                <a:uFillTx/>
                <a:latin typeface="Calibri (Headings)"/>
                <a:ea typeface="+mj-ea"/>
                <a:cs typeface="+mj-cs"/>
              </a:rPr>
              <a:t>2. Doanh nghiệp chưa biết mình ở đâu trong lộ trình chuyển đổi số</a:t>
            </a:r>
            <a:endParaRPr kumimoji="0" lang="x-none" sz="2800" b="1" i="0" u="none" strike="noStrike" kern="1200" cap="all" spc="0" normalizeH="0" baseline="0" noProof="0" dirty="0">
              <a:ln>
                <a:noFill/>
              </a:ln>
              <a:solidFill>
                <a:srgbClr val="4472C4"/>
              </a:solidFill>
              <a:effectLst/>
              <a:uLnTx/>
              <a:uFillTx/>
              <a:latin typeface="Calibri (Headings)"/>
              <a:ea typeface="+mj-ea"/>
              <a:cs typeface="+mj-cs"/>
            </a:endParaRPr>
          </a:p>
        </p:txBody>
      </p:sp>
    </p:spTree>
    <p:extLst>
      <p:ext uri="{BB962C8B-B14F-4D97-AF65-F5344CB8AC3E}">
        <p14:creationId xmlns:p14="http://schemas.microsoft.com/office/powerpoint/2010/main" val="21826233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455EF1C3-8AC3-0542-A006-980B2D23F0EB}"/>
              </a:ext>
            </a:extLst>
          </p:cNvPr>
          <p:cNvSpPr/>
          <p:nvPr/>
        </p:nvSpPr>
        <p:spPr>
          <a:xfrm>
            <a:off x="527538" y="5638800"/>
            <a:ext cx="10949354" cy="83233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EF170907-94CB-5C0F-CBDD-203929C3CE26}"/>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CF3C4F19-F25F-C047-9EAA-1A8AFB17AF73}"/>
              </a:ext>
            </a:extLst>
          </p:cNvPr>
          <p:cNvSpPr txBox="1"/>
          <p:nvPr/>
        </p:nvSpPr>
        <p:spPr>
          <a:xfrm>
            <a:off x="4898159" y="1906131"/>
            <a:ext cx="2126736" cy="6463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VN"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HTTPS://DBI.GOV.VN</a:t>
            </a:r>
            <a:endParaRPr kumimoji="0" lang="en-VN"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F228E505-32E4-D64E-B695-C51E2920E25F}"/>
              </a:ext>
            </a:extLst>
          </p:cNvPr>
          <p:cNvSpPr txBox="1"/>
          <p:nvPr/>
        </p:nvSpPr>
        <p:spPr>
          <a:xfrm>
            <a:off x="3078153" y="1440350"/>
            <a:ext cx="6663747" cy="43088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VN" sz="2200" b="0" i="0" u="none" strike="noStrike" kern="1200" cap="none" spc="0" normalizeH="0" baseline="0" noProof="0" dirty="0">
                <a:ln>
                  <a:noFill/>
                </a:ln>
                <a:solidFill>
                  <a:prstClr val="black"/>
                </a:solidFill>
                <a:effectLst/>
                <a:uLnTx/>
                <a:uFillTx/>
                <a:latin typeface="Calibri" panose="020F0502020204030204"/>
                <a:ea typeface="+mn-ea"/>
                <a:cs typeface="+mn-cs"/>
              </a:rPr>
              <a:t>Cổng thông tin đánh giá Chuyển đổi số của doanh nghiệp</a:t>
            </a:r>
          </a:p>
        </p:txBody>
      </p:sp>
      <p:graphicFrame>
        <p:nvGraphicFramePr>
          <p:cNvPr id="9" name="Diagram 8">
            <a:extLst>
              <a:ext uri="{FF2B5EF4-FFF2-40B4-BE49-F238E27FC236}">
                <a16:creationId xmlns:a16="http://schemas.microsoft.com/office/drawing/2014/main" id="{B7C13769-8EC0-354D-B6FE-BA78F2F787FE}"/>
              </a:ext>
            </a:extLst>
          </p:cNvPr>
          <p:cNvGraphicFramePr/>
          <p:nvPr/>
        </p:nvGraphicFramePr>
        <p:xfrm>
          <a:off x="2708691" y="2302678"/>
          <a:ext cx="6663747" cy="321329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1" name="Oval 10">
            <a:extLst>
              <a:ext uri="{FF2B5EF4-FFF2-40B4-BE49-F238E27FC236}">
                <a16:creationId xmlns:a16="http://schemas.microsoft.com/office/drawing/2014/main" id="{71892DB9-B6DB-2C42-B732-E49567E4CCF7}"/>
              </a:ext>
            </a:extLst>
          </p:cNvPr>
          <p:cNvSpPr/>
          <p:nvPr/>
        </p:nvSpPr>
        <p:spPr>
          <a:xfrm>
            <a:off x="876844" y="5968768"/>
            <a:ext cx="437638" cy="43763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VN" sz="1800" b="0" i="0" u="none" strike="noStrike" kern="1200" cap="none" spc="0" normalizeH="0" baseline="0" noProof="0" dirty="0">
                <a:ln>
                  <a:noFill/>
                </a:ln>
                <a:solidFill>
                  <a:prstClr val="black"/>
                </a:solidFill>
                <a:effectLst/>
                <a:uLnTx/>
                <a:uFillTx/>
                <a:latin typeface="Calibri" panose="020F0502020204030204"/>
                <a:ea typeface="+mn-ea"/>
                <a:cs typeface="+mn-cs"/>
              </a:rPr>
              <a:t>1</a:t>
            </a:r>
          </a:p>
        </p:txBody>
      </p:sp>
      <p:sp>
        <p:nvSpPr>
          <p:cNvPr id="12" name="Oval 11">
            <a:extLst>
              <a:ext uri="{FF2B5EF4-FFF2-40B4-BE49-F238E27FC236}">
                <a16:creationId xmlns:a16="http://schemas.microsoft.com/office/drawing/2014/main" id="{D330E193-7DE3-0A4D-AA64-81DE0D8D179D}"/>
              </a:ext>
            </a:extLst>
          </p:cNvPr>
          <p:cNvSpPr/>
          <p:nvPr/>
        </p:nvSpPr>
        <p:spPr>
          <a:xfrm>
            <a:off x="3305932" y="5939826"/>
            <a:ext cx="437638" cy="437638"/>
          </a:xfrm>
          <a:prstGeom prst="ellipse">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VN" sz="1800" b="0" i="0" u="none" strike="noStrike" kern="1200" cap="none" spc="0" normalizeH="0" baseline="0" noProof="0" dirty="0">
                <a:ln>
                  <a:noFill/>
                </a:ln>
                <a:solidFill>
                  <a:prstClr val="black"/>
                </a:solidFill>
                <a:effectLst/>
                <a:uLnTx/>
                <a:uFillTx/>
                <a:latin typeface="Calibri" panose="020F0502020204030204"/>
                <a:ea typeface="+mn-ea"/>
                <a:cs typeface="+mn-cs"/>
              </a:rPr>
              <a:t>2</a:t>
            </a:r>
          </a:p>
        </p:txBody>
      </p:sp>
      <p:sp>
        <p:nvSpPr>
          <p:cNvPr id="13" name="TextBox 12">
            <a:extLst>
              <a:ext uri="{FF2B5EF4-FFF2-40B4-BE49-F238E27FC236}">
                <a16:creationId xmlns:a16="http://schemas.microsoft.com/office/drawing/2014/main" id="{13C5FBC3-801F-0B41-B334-85830143BB08}"/>
              </a:ext>
            </a:extLst>
          </p:cNvPr>
          <p:cNvSpPr txBox="1"/>
          <p:nvPr/>
        </p:nvSpPr>
        <p:spPr>
          <a:xfrm>
            <a:off x="1403017" y="6021945"/>
            <a:ext cx="1106393"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VN" sz="1800" b="0" i="0" u="none" strike="noStrike" kern="1200" cap="none" spc="0" normalizeH="0" baseline="0" noProof="0" dirty="0">
                <a:ln>
                  <a:noFill/>
                </a:ln>
                <a:solidFill>
                  <a:prstClr val="black"/>
                </a:solidFill>
                <a:effectLst/>
                <a:uLnTx/>
                <a:uFillTx/>
                <a:latin typeface="Calibri" panose="020F0502020204030204"/>
                <a:ea typeface="+mn-ea"/>
                <a:cs typeface="+mn-cs"/>
              </a:rPr>
              <a:t>Chưa CĐS</a:t>
            </a:r>
          </a:p>
        </p:txBody>
      </p:sp>
      <p:sp>
        <p:nvSpPr>
          <p:cNvPr id="14" name="TextBox 13">
            <a:extLst>
              <a:ext uri="{FF2B5EF4-FFF2-40B4-BE49-F238E27FC236}">
                <a16:creationId xmlns:a16="http://schemas.microsoft.com/office/drawing/2014/main" id="{8558B09B-8E92-A84C-AF63-0A4D33AA1E6A}"/>
              </a:ext>
            </a:extLst>
          </p:cNvPr>
          <p:cNvSpPr txBox="1"/>
          <p:nvPr/>
        </p:nvSpPr>
        <p:spPr>
          <a:xfrm>
            <a:off x="3803880" y="6034142"/>
            <a:ext cx="1144865"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VN" sz="1800" b="0" i="0" u="none" strike="noStrike" kern="1200" cap="none" spc="0" normalizeH="0" baseline="0" noProof="0" dirty="0">
                <a:ln>
                  <a:noFill/>
                </a:ln>
                <a:solidFill>
                  <a:prstClr val="black"/>
                </a:solidFill>
                <a:effectLst/>
                <a:uLnTx/>
                <a:uFillTx/>
                <a:latin typeface="Calibri" panose="020F0502020204030204"/>
                <a:ea typeface="+mn-ea"/>
                <a:cs typeface="+mn-cs"/>
              </a:rPr>
              <a:t>Khởi động</a:t>
            </a:r>
          </a:p>
        </p:txBody>
      </p:sp>
      <p:sp>
        <p:nvSpPr>
          <p:cNvPr id="15" name="Oval 14">
            <a:extLst>
              <a:ext uri="{FF2B5EF4-FFF2-40B4-BE49-F238E27FC236}">
                <a16:creationId xmlns:a16="http://schemas.microsoft.com/office/drawing/2014/main" id="{D71E434B-A5A8-E44E-9C10-0E8EA0D717F7}"/>
              </a:ext>
            </a:extLst>
          </p:cNvPr>
          <p:cNvSpPr/>
          <p:nvPr/>
        </p:nvSpPr>
        <p:spPr>
          <a:xfrm>
            <a:off x="5345388" y="5968074"/>
            <a:ext cx="437638" cy="437638"/>
          </a:xfrm>
          <a:prstGeom prst="ellipse">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VN" sz="1800" b="0" i="0" u="none" strike="noStrike" kern="1200" cap="none" spc="0" normalizeH="0" baseline="0" noProof="0" dirty="0">
                <a:ln>
                  <a:noFill/>
                </a:ln>
                <a:solidFill>
                  <a:prstClr val="black"/>
                </a:solidFill>
                <a:effectLst/>
                <a:uLnTx/>
                <a:uFillTx/>
                <a:latin typeface="Calibri" panose="020F0502020204030204"/>
                <a:ea typeface="+mn-ea"/>
                <a:cs typeface="+mn-cs"/>
              </a:rPr>
              <a:t>3</a:t>
            </a:r>
          </a:p>
        </p:txBody>
      </p:sp>
      <p:sp>
        <p:nvSpPr>
          <p:cNvPr id="16" name="TextBox 15">
            <a:extLst>
              <a:ext uri="{FF2B5EF4-FFF2-40B4-BE49-F238E27FC236}">
                <a16:creationId xmlns:a16="http://schemas.microsoft.com/office/drawing/2014/main" id="{6A4E3A9F-139D-C747-A207-CDCA929C35C3}"/>
              </a:ext>
            </a:extLst>
          </p:cNvPr>
          <p:cNvSpPr txBox="1"/>
          <p:nvPr/>
        </p:nvSpPr>
        <p:spPr>
          <a:xfrm>
            <a:off x="5824100" y="6034142"/>
            <a:ext cx="1231427"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VN" sz="1800" b="0" i="0" u="none" strike="noStrike" kern="1200" cap="none" spc="0" normalizeH="0" baseline="0" noProof="0" dirty="0">
                <a:ln>
                  <a:noFill/>
                </a:ln>
                <a:solidFill>
                  <a:prstClr val="black"/>
                </a:solidFill>
                <a:effectLst/>
                <a:uLnTx/>
                <a:uFillTx/>
                <a:latin typeface="Calibri" panose="020F0502020204030204"/>
                <a:ea typeface="+mn-ea"/>
                <a:cs typeface="+mn-cs"/>
              </a:rPr>
              <a:t>Hình thành</a:t>
            </a:r>
          </a:p>
        </p:txBody>
      </p:sp>
      <p:sp>
        <p:nvSpPr>
          <p:cNvPr id="17" name="Oval 16">
            <a:extLst>
              <a:ext uri="{FF2B5EF4-FFF2-40B4-BE49-F238E27FC236}">
                <a16:creationId xmlns:a16="http://schemas.microsoft.com/office/drawing/2014/main" id="{FA3B4832-FCD3-FC48-9608-DAAB35514327}"/>
              </a:ext>
            </a:extLst>
          </p:cNvPr>
          <p:cNvSpPr/>
          <p:nvPr/>
        </p:nvSpPr>
        <p:spPr>
          <a:xfrm>
            <a:off x="7579879" y="5968074"/>
            <a:ext cx="437638" cy="437638"/>
          </a:xfrm>
          <a:prstGeom prst="ellips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VN" sz="1800" b="0" i="0" u="none" strike="noStrike" kern="1200" cap="none" spc="0" normalizeH="0" baseline="0" noProof="0" dirty="0">
                <a:ln>
                  <a:noFill/>
                </a:ln>
                <a:solidFill>
                  <a:prstClr val="black"/>
                </a:solidFill>
                <a:effectLst/>
                <a:uLnTx/>
                <a:uFillTx/>
                <a:latin typeface="Calibri" panose="020F0502020204030204"/>
                <a:ea typeface="+mn-ea"/>
                <a:cs typeface="+mn-cs"/>
              </a:rPr>
              <a:t>4</a:t>
            </a:r>
          </a:p>
        </p:txBody>
      </p:sp>
      <p:sp>
        <p:nvSpPr>
          <p:cNvPr id="18" name="TextBox 17">
            <a:extLst>
              <a:ext uri="{FF2B5EF4-FFF2-40B4-BE49-F238E27FC236}">
                <a16:creationId xmlns:a16="http://schemas.microsoft.com/office/drawing/2014/main" id="{BC68E421-5A91-224B-8AB1-288CAF565367}"/>
              </a:ext>
            </a:extLst>
          </p:cNvPr>
          <p:cNvSpPr txBox="1"/>
          <p:nvPr/>
        </p:nvSpPr>
        <p:spPr>
          <a:xfrm>
            <a:off x="8088536" y="6029340"/>
            <a:ext cx="1056379"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VN" sz="1800" b="0" i="0" u="none" strike="noStrike" kern="1200" cap="none" spc="0" normalizeH="0" baseline="0" noProof="0" dirty="0">
                <a:ln>
                  <a:noFill/>
                </a:ln>
                <a:solidFill>
                  <a:prstClr val="black"/>
                </a:solidFill>
                <a:effectLst/>
                <a:uLnTx/>
                <a:uFillTx/>
                <a:latin typeface="Calibri" panose="020F0502020204030204"/>
                <a:ea typeface="+mn-ea"/>
                <a:cs typeface="+mn-cs"/>
              </a:rPr>
              <a:t>Nâng cao</a:t>
            </a:r>
          </a:p>
        </p:txBody>
      </p:sp>
      <p:sp>
        <p:nvSpPr>
          <p:cNvPr id="19" name="Oval 18">
            <a:extLst>
              <a:ext uri="{FF2B5EF4-FFF2-40B4-BE49-F238E27FC236}">
                <a16:creationId xmlns:a16="http://schemas.microsoft.com/office/drawing/2014/main" id="{A261847C-E578-B547-A0BF-0CA564258E4C}"/>
              </a:ext>
            </a:extLst>
          </p:cNvPr>
          <p:cNvSpPr/>
          <p:nvPr/>
        </p:nvSpPr>
        <p:spPr>
          <a:xfrm>
            <a:off x="9792040" y="5952831"/>
            <a:ext cx="437638" cy="437638"/>
          </a:xfrm>
          <a:prstGeom prst="ellips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VN" sz="1800" b="0" i="0" u="none" strike="noStrike" kern="1200" cap="none" spc="0" normalizeH="0" baseline="0" noProof="0" dirty="0">
                <a:ln>
                  <a:noFill/>
                </a:ln>
                <a:solidFill>
                  <a:prstClr val="black"/>
                </a:solidFill>
                <a:effectLst/>
                <a:uLnTx/>
                <a:uFillTx/>
                <a:latin typeface="Calibri" panose="020F0502020204030204"/>
                <a:ea typeface="+mn-ea"/>
                <a:cs typeface="+mn-cs"/>
              </a:rPr>
              <a:t>5</a:t>
            </a:r>
          </a:p>
        </p:txBody>
      </p:sp>
      <p:sp>
        <p:nvSpPr>
          <p:cNvPr id="20" name="TextBox 19">
            <a:extLst>
              <a:ext uri="{FF2B5EF4-FFF2-40B4-BE49-F238E27FC236}">
                <a16:creationId xmlns:a16="http://schemas.microsoft.com/office/drawing/2014/main" id="{7CB00B57-DD73-9543-A9C3-EC7B11365B15}"/>
              </a:ext>
            </a:extLst>
          </p:cNvPr>
          <p:cNvSpPr txBox="1"/>
          <p:nvPr/>
        </p:nvSpPr>
        <p:spPr>
          <a:xfrm>
            <a:off x="10300700" y="6008132"/>
            <a:ext cx="919932"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VN" sz="1800" b="0" i="0" u="none" strike="noStrike" kern="1200" cap="none" spc="0" normalizeH="0" baseline="0" noProof="0" dirty="0">
                <a:ln>
                  <a:noFill/>
                </a:ln>
                <a:solidFill>
                  <a:prstClr val="black"/>
                </a:solidFill>
                <a:effectLst/>
                <a:uLnTx/>
                <a:uFillTx/>
                <a:latin typeface="Calibri" panose="020F0502020204030204"/>
                <a:ea typeface="+mn-ea"/>
                <a:cs typeface="+mn-cs"/>
              </a:rPr>
              <a:t>Dẫn dắt</a:t>
            </a:r>
          </a:p>
        </p:txBody>
      </p:sp>
      <p:sp>
        <p:nvSpPr>
          <p:cNvPr id="22" name="TextBox 21">
            <a:extLst>
              <a:ext uri="{FF2B5EF4-FFF2-40B4-BE49-F238E27FC236}">
                <a16:creationId xmlns:a16="http://schemas.microsoft.com/office/drawing/2014/main" id="{2DCC5D10-2CCA-E040-B8E8-69E0623C06CE}"/>
              </a:ext>
            </a:extLst>
          </p:cNvPr>
          <p:cNvSpPr txBox="1"/>
          <p:nvPr/>
        </p:nvSpPr>
        <p:spPr>
          <a:xfrm>
            <a:off x="5356404" y="5581396"/>
            <a:ext cx="2644057"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VN" sz="1800" b="0" i="0" u="none" strike="noStrike" kern="1200" cap="none" spc="0" normalizeH="0" baseline="0" noProof="0" dirty="0">
                <a:ln>
                  <a:noFill/>
                </a:ln>
                <a:solidFill>
                  <a:prstClr val="black"/>
                </a:solidFill>
                <a:effectLst/>
                <a:uLnTx/>
                <a:uFillTx/>
                <a:latin typeface="Calibri" panose="020F0502020204030204"/>
                <a:ea typeface="+mn-ea"/>
                <a:cs typeface="+mn-cs"/>
              </a:rPr>
              <a:t>Các mức độ chuyển đổi số</a:t>
            </a:r>
          </a:p>
        </p:txBody>
      </p:sp>
      <p:sp>
        <p:nvSpPr>
          <p:cNvPr id="2" name="Title 1">
            <a:extLst>
              <a:ext uri="{FF2B5EF4-FFF2-40B4-BE49-F238E27FC236}">
                <a16:creationId xmlns:a16="http://schemas.microsoft.com/office/drawing/2014/main" id="{549C7E84-464C-CC7B-D147-2A5F9366F3BB}"/>
              </a:ext>
            </a:extLst>
          </p:cNvPr>
          <p:cNvSpPr>
            <a:spLocks noGrp="1"/>
          </p:cNvSpPr>
          <p:nvPr>
            <p:ph type="title"/>
          </p:nvPr>
        </p:nvSpPr>
        <p:spPr>
          <a:xfrm>
            <a:off x="202663" y="183750"/>
            <a:ext cx="12058650" cy="1325563"/>
          </a:xfrm>
        </p:spPr>
        <p:txBody>
          <a:bodyPr>
            <a:normAutofit/>
          </a:bodyPr>
          <a:lstStyle/>
          <a:p>
            <a:r>
              <a:rPr lang="vi-VN" sz="2800" b="1" cap="all" dirty="0">
                <a:solidFill>
                  <a:schemeClr val="accent1"/>
                </a:solidFill>
                <a:latin typeface="Calibri (Headings)"/>
              </a:rPr>
              <a:t>2. Doanh nghiệp chưa biết mình ở đâu trong lộ trình chuyển đổi số</a:t>
            </a:r>
            <a:endParaRPr lang="x-none" sz="2800" b="1" cap="all" dirty="0">
              <a:solidFill>
                <a:schemeClr val="accent1"/>
              </a:solidFill>
              <a:latin typeface="Calibri (Headings)"/>
            </a:endParaRPr>
          </a:p>
        </p:txBody>
      </p:sp>
    </p:spTree>
    <p:extLst>
      <p:ext uri="{BB962C8B-B14F-4D97-AF65-F5344CB8AC3E}">
        <p14:creationId xmlns:p14="http://schemas.microsoft.com/office/powerpoint/2010/main" val="2950245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E80B2E-BF96-514D-BD10-E968FA92DABB}"/>
              </a:ext>
            </a:extLst>
          </p:cNvPr>
          <p:cNvSpPr>
            <a:spLocks noGrp="1"/>
          </p:cNvSpPr>
          <p:nvPr>
            <p:ph type="title"/>
          </p:nvPr>
        </p:nvSpPr>
        <p:spPr>
          <a:xfrm>
            <a:off x="283028" y="323263"/>
            <a:ext cx="11583759" cy="1325563"/>
          </a:xfrm>
        </p:spPr>
        <p:txBody>
          <a:bodyPr>
            <a:normAutofit/>
          </a:bodyPr>
          <a:lstStyle/>
          <a:p>
            <a:r>
              <a:rPr lang="vi-VN" sz="2800" b="1" cap="all" dirty="0">
                <a:solidFill>
                  <a:schemeClr val="accent1"/>
                </a:solidFill>
                <a:latin typeface="Calibri (Headings)"/>
              </a:rPr>
              <a:t>3. Doanh nghiệp đã biết mình ở đâu rồi thì làm gì?</a:t>
            </a:r>
            <a:endParaRPr lang="x-none" sz="2800" b="1" cap="all" dirty="0">
              <a:solidFill>
                <a:schemeClr val="accent1"/>
              </a:solidFill>
              <a:latin typeface="Calibri (Headings)"/>
            </a:endParaRPr>
          </a:p>
        </p:txBody>
      </p:sp>
      <p:sp>
        <p:nvSpPr>
          <p:cNvPr id="8" name="Content Placeholder 7">
            <a:extLst>
              <a:ext uri="{FF2B5EF4-FFF2-40B4-BE49-F238E27FC236}">
                <a16:creationId xmlns:a16="http://schemas.microsoft.com/office/drawing/2014/main" id="{A4BEF94D-B12D-C845-863A-2ACD4F0DBD8B}"/>
              </a:ext>
            </a:extLst>
          </p:cNvPr>
          <p:cNvSpPr>
            <a:spLocks noGrp="1"/>
          </p:cNvSpPr>
          <p:nvPr>
            <p:ph sz="half" idx="2"/>
          </p:nvPr>
        </p:nvSpPr>
        <p:spPr>
          <a:xfrm>
            <a:off x="619123" y="1788591"/>
            <a:ext cx="10911567" cy="4239169"/>
          </a:xfrm>
        </p:spPr>
        <p:txBody>
          <a:bodyPr>
            <a:noAutofit/>
          </a:bodyPr>
          <a:lstStyle/>
          <a:p>
            <a:pPr marL="0" indent="0" algn="just">
              <a:lnSpc>
                <a:spcPct val="120000"/>
              </a:lnSpc>
              <a:buNone/>
            </a:pPr>
            <a:r>
              <a:rPr lang="vi-VN" sz="2400" dirty="0">
                <a:solidFill>
                  <a:srgbClr val="0070C0"/>
                </a:solidFill>
                <a:latin typeface="Calibri (Headings)"/>
              </a:rPr>
              <a:t>a) Đưa các hoạt động của mình lên môi trường mạng.</a:t>
            </a:r>
          </a:p>
          <a:p>
            <a:pPr algn="just">
              <a:lnSpc>
                <a:spcPct val="120000"/>
              </a:lnSpc>
            </a:pPr>
            <a:r>
              <a:rPr lang="vi-VN" sz="2400" dirty="0">
                <a:solidFill>
                  <a:srgbClr val="0070C0"/>
                </a:solidFill>
                <a:latin typeface="Calibri (Headings)"/>
              </a:rPr>
              <a:t>Sử dụng các nền tảng điện toán đám mây. Ưu tiên các nền tảng Việt Nam. Dễ sử dụng, dùng bao nhiêu trả tiền bấy nhiêu, bảo đảm an toàn thông tin...</a:t>
            </a:r>
          </a:p>
          <a:p>
            <a:pPr marL="0" indent="0" algn="just">
              <a:lnSpc>
                <a:spcPct val="120000"/>
              </a:lnSpc>
              <a:buNone/>
            </a:pPr>
            <a:r>
              <a:rPr lang="vi-VN" sz="2400" dirty="0">
                <a:solidFill>
                  <a:srgbClr val="0070C0"/>
                </a:solidFill>
                <a:latin typeface="Calibri (Headings)"/>
              </a:rPr>
              <a:t>b) Quá nhiều phần mềm Nền tảng số, không biết chọn Nền tảng số nào là phù hợp và thực sự tốt?</a:t>
            </a:r>
          </a:p>
          <a:p>
            <a:pPr algn="just">
              <a:lnSpc>
                <a:spcPct val="120000"/>
              </a:lnSpc>
            </a:pPr>
            <a:r>
              <a:rPr lang="vi-VN" sz="2400" dirty="0">
                <a:solidFill>
                  <a:srgbClr val="0070C0"/>
                </a:solidFill>
                <a:latin typeface="Calibri (Headings)"/>
              </a:rPr>
              <a:t>Chọn các nền tảng có tính năng ở mức đủ sâu để phục vụ chính xác nhu cầu của doanh nghiệp nhưng phải rất dễ dùng và dễ triển khai. </a:t>
            </a:r>
            <a:endParaRPr lang="en-US" sz="2400" dirty="0">
              <a:solidFill>
                <a:srgbClr val="0070C0"/>
              </a:solidFill>
              <a:latin typeface="Calibri (Headings)"/>
            </a:endParaRPr>
          </a:p>
        </p:txBody>
      </p:sp>
      <p:sp>
        <p:nvSpPr>
          <p:cNvPr id="6" name="Slide Number Placeholder 5">
            <a:extLst>
              <a:ext uri="{FF2B5EF4-FFF2-40B4-BE49-F238E27FC236}">
                <a16:creationId xmlns:a16="http://schemas.microsoft.com/office/drawing/2014/main" id="{AAB30DDC-F93E-BE4F-B318-C1A7BCE4FE6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72048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任意多边形 25">
            <a:extLst>
              <a:ext uri="{FF2B5EF4-FFF2-40B4-BE49-F238E27FC236}">
                <a16:creationId xmlns:a16="http://schemas.microsoft.com/office/drawing/2014/main" id="{5BDEE93E-0888-5434-79A1-C8E2FD5CE399}"/>
              </a:ext>
            </a:extLst>
          </p:cNvPr>
          <p:cNvSpPr/>
          <p:nvPr/>
        </p:nvSpPr>
        <p:spPr>
          <a:xfrm rot="10800000">
            <a:off x="-38065" y="1508818"/>
            <a:ext cx="12192000" cy="3483979"/>
          </a:xfrm>
          <a:custGeom>
            <a:avLst/>
            <a:gdLst>
              <a:gd name="connsiteX0" fmla="*/ 4524058 w 12192000"/>
              <a:gd name="connsiteY0" fmla="*/ 0 h 3483979"/>
              <a:gd name="connsiteX1" fmla="*/ 12192000 w 12192000"/>
              <a:gd name="connsiteY1" fmla="*/ 0 h 3483979"/>
              <a:gd name="connsiteX2" fmla="*/ 12192000 w 12192000"/>
              <a:gd name="connsiteY2" fmla="*/ 3483979 h 3483979"/>
              <a:gd name="connsiteX3" fmla="*/ 4524057 w 12192000"/>
              <a:gd name="connsiteY3" fmla="*/ 3483979 h 3483979"/>
              <a:gd name="connsiteX4" fmla="*/ 4594651 w 12192000"/>
              <a:gd name="connsiteY4" fmla="*/ 3419819 h 3483979"/>
              <a:gd name="connsiteX5" fmla="*/ 5289631 w 12192000"/>
              <a:gd name="connsiteY5" fmla="*/ 1741989 h 3483979"/>
              <a:gd name="connsiteX6" fmla="*/ 4594651 w 12192000"/>
              <a:gd name="connsiteY6" fmla="*/ 64159 h 3483979"/>
              <a:gd name="connsiteX7" fmla="*/ 0 w 12192000"/>
              <a:gd name="connsiteY7" fmla="*/ 0 h 3483979"/>
              <a:gd name="connsiteX8" fmla="*/ 1309583 w 12192000"/>
              <a:gd name="connsiteY8" fmla="*/ 0 h 3483979"/>
              <a:gd name="connsiteX9" fmla="*/ 1238990 w 12192000"/>
              <a:gd name="connsiteY9" fmla="*/ 64159 h 3483979"/>
              <a:gd name="connsiteX10" fmla="*/ 544010 w 12192000"/>
              <a:gd name="connsiteY10" fmla="*/ 1741989 h 3483979"/>
              <a:gd name="connsiteX11" fmla="*/ 1238990 w 12192000"/>
              <a:gd name="connsiteY11" fmla="*/ 3419819 h 3483979"/>
              <a:gd name="connsiteX12" fmla="*/ 1309584 w 12192000"/>
              <a:gd name="connsiteY12" fmla="*/ 3483979 h 3483979"/>
              <a:gd name="connsiteX13" fmla="*/ 0 w 12192000"/>
              <a:gd name="connsiteY13" fmla="*/ 3483979 h 3483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2000" h="3483979">
                <a:moveTo>
                  <a:pt x="4524058" y="0"/>
                </a:moveTo>
                <a:lnTo>
                  <a:pt x="12192000" y="0"/>
                </a:lnTo>
                <a:lnTo>
                  <a:pt x="12192000" y="3483979"/>
                </a:lnTo>
                <a:lnTo>
                  <a:pt x="4524057" y="3483979"/>
                </a:lnTo>
                <a:lnTo>
                  <a:pt x="4594651" y="3419819"/>
                </a:lnTo>
                <a:cubicBezTo>
                  <a:pt x="5024045" y="2990425"/>
                  <a:pt x="5289631" y="2397223"/>
                  <a:pt x="5289631" y="1741989"/>
                </a:cubicBezTo>
                <a:cubicBezTo>
                  <a:pt x="5289631" y="1086756"/>
                  <a:pt x="5024045" y="493553"/>
                  <a:pt x="4594651" y="64159"/>
                </a:cubicBezTo>
                <a:close/>
                <a:moveTo>
                  <a:pt x="0" y="0"/>
                </a:moveTo>
                <a:lnTo>
                  <a:pt x="1309583" y="0"/>
                </a:lnTo>
                <a:lnTo>
                  <a:pt x="1238990" y="64159"/>
                </a:lnTo>
                <a:cubicBezTo>
                  <a:pt x="809596" y="493553"/>
                  <a:pt x="544010" y="1086756"/>
                  <a:pt x="544010" y="1741989"/>
                </a:cubicBezTo>
                <a:cubicBezTo>
                  <a:pt x="544010" y="2397223"/>
                  <a:pt x="809596" y="2990425"/>
                  <a:pt x="1238990" y="3419819"/>
                </a:cubicBezTo>
                <a:lnTo>
                  <a:pt x="1309584" y="3483979"/>
                </a:lnTo>
                <a:lnTo>
                  <a:pt x="0" y="3483979"/>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w Cen MT" panose="020B0602020104020603"/>
              <a:ea typeface="华文仿宋" panose="02010600040101010101" pitchFamily="2" charset="-122"/>
              <a:cs typeface="+mn-ea"/>
              <a:sym typeface="+mn-lt"/>
            </a:endParaRPr>
          </a:p>
        </p:txBody>
      </p:sp>
      <p:sp>
        <p:nvSpPr>
          <p:cNvPr id="8" name="Rectangle 7">
            <a:extLst>
              <a:ext uri="{FF2B5EF4-FFF2-40B4-BE49-F238E27FC236}">
                <a16:creationId xmlns:a16="http://schemas.microsoft.com/office/drawing/2014/main" id="{CE54129D-01A9-D98B-1891-FDA8F3101B22}"/>
              </a:ext>
            </a:extLst>
          </p:cNvPr>
          <p:cNvSpPr/>
          <p:nvPr/>
        </p:nvSpPr>
        <p:spPr>
          <a:xfrm>
            <a:off x="8115003" y="2735410"/>
            <a:ext cx="2297424"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ahoma" panose="020B0604030504040204" pitchFamily="34" charset="0"/>
                <a:ea typeface="+mn-ea"/>
                <a:cs typeface="+mn-cs"/>
              </a:rPr>
              <a:t>Phần </a:t>
            </a:r>
            <a:r>
              <a:rPr lang="vi-VN" sz="5400" dirty="0">
                <a:ln w="0"/>
                <a:solidFill>
                  <a:prstClr val="black"/>
                </a:solidFill>
                <a:effectLst>
                  <a:outerShdw blurRad="38100" dist="19050" dir="2700000" algn="tl" rotWithShape="0">
                    <a:prstClr val="black">
                      <a:alpha val="40000"/>
                    </a:prstClr>
                  </a:outerShdw>
                </a:effectLst>
                <a:latin typeface="Tahoma" panose="020B0604030504040204" pitchFamily="34" charset="0"/>
              </a:rPr>
              <a:t>1</a:t>
            </a:r>
            <a:endParaRPr kumimoji="0" lang="en-US" sz="5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w Cen MT" panose="020B0602020104020603"/>
              <a:ea typeface="+mn-ea"/>
              <a:cs typeface="+mn-cs"/>
            </a:endParaRPr>
          </a:p>
        </p:txBody>
      </p:sp>
      <p:sp>
        <p:nvSpPr>
          <p:cNvPr id="4" name="TextBox 3">
            <a:extLst>
              <a:ext uri="{FF2B5EF4-FFF2-40B4-BE49-F238E27FC236}">
                <a16:creationId xmlns:a16="http://schemas.microsoft.com/office/drawing/2014/main" id="{3F6CF3AB-1CDA-5132-F862-032A7FCD4CF5}"/>
              </a:ext>
            </a:extLst>
          </p:cNvPr>
          <p:cNvSpPr txBox="1"/>
          <p:nvPr/>
        </p:nvSpPr>
        <p:spPr>
          <a:xfrm>
            <a:off x="384145" y="2380570"/>
            <a:ext cx="6348789" cy="1477328"/>
          </a:xfrm>
          <a:prstGeom prst="rect">
            <a:avLst/>
          </a:prstGeom>
          <a:noFill/>
        </p:spPr>
        <p:txBody>
          <a:bodyPr wrap="square">
            <a:spAutoFit/>
          </a:bodyPr>
          <a:lstStyle/>
          <a:p>
            <a:r>
              <a:rPr lang="vi-VN" sz="3000" b="1" dirty="0">
                <a:solidFill>
                  <a:schemeClr val="bg1"/>
                </a:solidFill>
                <a:latin typeface="Montserrat" panose="00000500000000000000" pitchFamily="2" charset="0"/>
                <a:cs typeface="Times New Roman" panose="02020603050405020304" pitchFamily="18" charset="0"/>
              </a:rPr>
              <a:t>HIỆN TRẠNG </a:t>
            </a:r>
            <a:r>
              <a:rPr lang="en-US" sz="3000" b="1" dirty="0">
                <a:solidFill>
                  <a:schemeClr val="bg1"/>
                </a:solidFill>
                <a:latin typeface="Montserrat" panose="00000500000000000000" pitchFamily="2" charset="0"/>
                <a:cs typeface="Times New Roman" panose="02020603050405020304" pitchFamily="18" charset="0"/>
              </a:rPr>
              <a:t>PHÁT TRIỂN KINH TẾ SỐ QUỐC GIA</a:t>
            </a:r>
            <a:endParaRPr lang="vi-VN" sz="3000" b="1" dirty="0">
              <a:solidFill>
                <a:schemeClr val="bg1"/>
              </a:solidFill>
              <a:latin typeface="Montserrat" panose="00000500000000000000" pitchFamily="2" charset="0"/>
              <a:cs typeface="Times New Roman" panose="02020603050405020304" pitchFamily="18" charset="0"/>
            </a:endParaRPr>
          </a:p>
          <a:p>
            <a:r>
              <a:rPr lang="vi-VN" sz="3000" b="1" dirty="0">
                <a:solidFill>
                  <a:schemeClr val="bg1"/>
                </a:solidFill>
                <a:latin typeface="Montserrat" panose="00000500000000000000" pitchFamily="2" charset="0"/>
                <a:cs typeface="Times New Roman" panose="02020603050405020304" pitchFamily="18" charset="0"/>
              </a:rPr>
              <a:t>VÀ CẦN THƠ</a:t>
            </a:r>
          </a:p>
        </p:txBody>
      </p:sp>
    </p:spTree>
    <p:extLst>
      <p:ext uri="{BB962C8B-B14F-4D97-AF65-F5344CB8AC3E}">
        <p14:creationId xmlns:p14="http://schemas.microsoft.com/office/powerpoint/2010/main" val="28246996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A4BEF94D-B12D-C845-863A-2ACD4F0DBD8B}"/>
              </a:ext>
            </a:extLst>
          </p:cNvPr>
          <p:cNvSpPr>
            <a:spLocks noGrp="1"/>
          </p:cNvSpPr>
          <p:nvPr>
            <p:ph sz="half" idx="2"/>
          </p:nvPr>
        </p:nvSpPr>
        <p:spPr>
          <a:xfrm>
            <a:off x="636815" y="1682298"/>
            <a:ext cx="10976881" cy="4674052"/>
          </a:xfrm>
        </p:spPr>
        <p:txBody>
          <a:bodyPr>
            <a:normAutofit/>
          </a:bodyPr>
          <a:lstStyle/>
          <a:p>
            <a:pPr marL="0" indent="0" algn="just">
              <a:buNone/>
            </a:pPr>
            <a:r>
              <a:rPr lang="vi-VN" dirty="0">
                <a:solidFill>
                  <a:srgbClr val="0070C0"/>
                </a:solidFill>
                <a:latin typeface="Calibri (Headings)"/>
              </a:rPr>
              <a:t>b) Không biết cần bắt đầu thế nào?</a:t>
            </a:r>
          </a:p>
          <a:p>
            <a:pPr marL="0" indent="0" algn="just">
              <a:buNone/>
            </a:pPr>
            <a:r>
              <a:rPr lang="vi-VN" dirty="0">
                <a:solidFill>
                  <a:srgbClr val="0070C0"/>
                </a:solidFill>
                <a:latin typeface="Calibri (Headings)"/>
              </a:rPr>
              <a:t>+ Nếu có kinh phí thì thuê tư vấn -&gt; Tư vấn sẽ hỗ trợ các bước đi</a:t>
            </a:r>
          </a:p>
          <a:p>
            <a:pPr marL="0" indent="0" algn="just">
              <a:buNone/>
            </a:pPr>
            <a:r>
              <a:rPr lang="vi-VN" dirty="0">
                <a:solidFill>
                  <a:srgbClr val="0070C0"/>
                </a:solidFill>
                <a:latin typeface="Calibri (Headings)"/>
              </a:rPr>
              <a:t>+ Không đủ kinh phí và lo lắng việc đầu tư không có hiệu quả:</a:t>
            </a:r>
          </a:p>
          <a:p>
            <a:pPr marL="0" indent="0" algn="just">
              <a:buNone/>
            </a:pPr>
            <a:r>
              <a:rPr lang="vi-VN" dirty="0">
                <a:solidFill>
                  <a:srgbClr val="0070C0"/>
                </a:solidFill>
                <a:latin typeface="Calibri (Headings)"/>
              </a:rPr>
              <a:t>•	Ưu tiên sử dụng các nền tảng miễn phí 3 – 6 tháng</a:t>
            </a:r>
          </a:p>
          <a:p>
            <a:pPr marL="0" indent="0" algn="just">
              <a:buNone/>
            </a:pPr>
            <a:r>
              <a:rPr lang="vi-VN" dirty="0">
                <a:solidFill>
                  <a:srgbClr val="0070C0"/>
                </a:solidFill>
                <a:latin typeface="Calibri (Headings)"/>
              </a:rPr>
              <a:t>•	Ưu tiên sử dụng các nền tảng có đội ngũ hỗ trợ 24/7.</a:t>
            </a:r>
          </a:p>
          <a:p>
            <a:pPr marL="0" indent="0" algn="just">
              <a:buNone/>
            </a:pPr>
            <a:r>
              <a:rPr lang="vi-VN" dirty="0">
                <a:solidFill>
                  <a:srgbClr val="0070C0"/>
                </a:solidFill>
                <a:latin typeface="Calibri (Headings)"/>
              </a:rPr>
              <a:t>•	Nếu sau 3 – 6 tháng chưa thấy rõ hiệu quả thì:</a:t>
            </a:r>
          </a:p>
          <a:p>
            <a:pPr marL="914400" lvl="2" indent="0" algn="just">
              <a:buNone/>
            </a:pPr>
            <a:r>
              <a:rPr lang="vi-VN" dirty="0">
                <a:solidFill>
                  <a:srgbClr val="0070C0"/>
                </a:solidFill>
                <a:latin typeface="Calibri (Headings)"/>
              </a:rPr>
              <a:t>* </a:t>
            </a:r>
            <a:r>
              <a:rPr lang="vi-VN" sz="2200" dirty="0">
                <a:solidFill>
                  <a:srgbClr val="0070C0"/>
                </a:solidFill>
                <a:latin typeface="Calibri (Headings)"/>
              </a:rPr>
              <a:t>Ưu tiên sử dụng một số nền tảng tiếp tục miễn phí, hoặc giảm giá. </a:t>
            </a:r>
          </a:p>
          <a:p>
            <a:pPr marL="914400" lvl="2" indent="0" algn="just">
              <a:buNone/>
            </a:pPr>
            <a:r>
              <a:rPr lang="vi-VN" sz="2200" dirty="0">
                <a:solidFill>
                  <a:srgbClr val="0070C0"/>
                </a:solidFill>
                <a:latin typeface="Calibri (Headings)"/>
              </a:rPr>
              <a:t>* Một số nền tảng cho phép thanh toán linh hoạt theo nhu cầu của từng doanh nghiệp</a:t>
            </a:r>
            <a:endParaRPr lang="en-US" sz="2200" dirty="0">
              <a:solidFill>
                <a:srgbClr val="0070C0"/>
              </a:solidFill>
              <a:latin typeface="Calibri (Headings)"/>
            </a:endParaRPr>
          </a:p>
        </p:txBody>
      </p:sp>
      <p:sp>
        <p:nvSpPr>
          <p:cNvPr id="6" name="Slide Number Placeholder 5">
            <a:extLst>
              <a:ext uri="{FF2B5EF4-FFF2-40B4-BE49-F238E27FC236}">
                <a16:creationId xmlns:a16="http://schemas.microsoft.com/office/drawing/2014/main" id="{AAB30DDC-F93E-BE4F-B318-C1A7BCE4FE6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7" name="Title 1">
            <a:extLst>
              <a:ext uri="{FF2B5EF4-FFF2-40B4-BE49-F238E27FC236}">
                <a16:creationId xmlns:a16="http://schemas.microsoft.com/office/drawing/2014/main" id="{5B3AAE2A-0F9A-8FCA-F133-1FD743B029BB}"/>
              </a:ext>
            </a:extLst>
          </p:cNvPr>
          <p:cNvSpPr>
            <a:spLocks noGrp="1"/>
          </p:cNvSpPr>
          <p:nvPr>
            <p:ph type="title"/>
          </p:nvPr>
        </p:nvSpPr>
        <p:spPr>
          <a:xfrm>
            <a:off x="283028" y="323263"/>
            <a:ext cx="11583759" cy="1325563"/>
          </a:xfrm>
        </p:spPr>
        <p:txBody>
          <a:bodyPr>
            <a:normAutofit/>
          </a:bodyPr>
          <a:lstStyle/>
          <a:p>
            <a:r>
              <a:rPr lang="vi-VN" sz="2800" b="1" cap="all" dirty="0">
                <a:solidFill>
                  <a:schemeClr val="accent1"/>
                </a:solidFill>
                <a:latin typeface="Calibri (Headings)"/>
              </a:rPr>
              <a:t>3. Doanh nghiệp đã biết mình ở đâu rồi thì làm gì?</a:t>
            </a:r>
            <a:endParaRPr lang="x-none" sz="2800" b="1" cap="all" dirty="0">
              <a:solidFill>
                <a:schemeClr val="accent1"/>
              </a:solidFill>
              <a:latin typeface="Calibri (Headings)"/>
            </a:endParaRPr>
          </a:p>
        </p:txBody>
      </p:sp>
    </p:spTree>
    <p:extLst>
      <p:ext uri="{BB962C8B-B14F-4D97-AF65-F5344CB8AC3E}">
        <p14:creationId xmlns:p14="http://schemas.microsoft.com/office/powerpoint/2010/main" val="889136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44346D-CA2A-4447-AA31-AB3BCB0D1179}"/>
              </a:ext>
            </a:extLst>
          </p:cNvPr>
          <p:cNvSpPr>
            <a:spLocks noGrp="1"/>
          </p:cNvSpPr>
          <p:nvPr>
            <p:ph type="title"/>
          </p:nvPr>
        </p:nvSpPr>
        <p:spPr/>
        <p:txBody>
          <a:bodyPr>
            <a:normAutofit/>
          </a:bodyPr>
          <a:lstStyle/>
          <a:p>
            <a:pPr algn="ctr"/>
            <a:r>
              <a:rPr lang="en-GB" sz="2800" b="1" cap="all" dirty="0" err="1">
                <a:solidFill>
                  <a:schemeClr val="accent1"/>
                </a:solidFill>
                <a:latin typeface="+mn-lt"/>
              </a:rPr>
              <a:t>Tham</a:t>
            </a:r>
            <a:r>
              <a:rPr lang="en-GB" sz="2800" b="1" cap="all" dirty="0">
                <a:solidFill>
                  <a:schemeClr val="accent1"/>
                </a:solidFill>
                <a:latin typeface="+mn-lt"/>
              </a:rPr>
              <a:t> </a:t>
            </a:r>
            <a:r>
              <a:rPr lang="en-GB" sz="2800" b="1" cap="all" dirty="0" err="1">
                <a:solidFill>
                  <a:schemeClr val="accent1"/>
                </a:solidFill>
                <a:latin typeface="+mn-lt"/>
              </a:rPr>
              <a:t>gia</a:t>
            </a:r>
            <a:r>
              <a:rPr lang="en-GB" sz="2800" b="1" cap="all" dirty="0">
                <a:solidFill>
                  <a:schemeClr val="accent1"/>
                </a:solidFill>
                <a:latin typeface="+mn-lt"/>
              </a:rPr>
              <a:t> </a:t>
            </a:r>
            <a:r>
              <a:rPr lang="en-GB" sz="2800" b="1" cap="all" dirty="0" err="1">
                <a:solidFill>
                  <a:schemeClr val="accent1"/>
                </a:solidFill>
                <a:latin typeface="+mn-lt"/>
              </a:rPr>
              <a:t>chương</a:t>
            </a:r>
            <a:r>
              <a:rPr lang="en-GB" sz="2800" b="1" cap="all" dirty="0">
                <a:solidFill>
                  <a:schemeClr val="accent1"/>
                </a:solidFill>
                <a:latin typeface="+mn-lt"/>
              </a:rPr>
              <a:t> </a:t>
            </a:r>
            <a:r>
              <a:rPr lang="en-GB" sz="2800" b="1" cap="all" dirty="0" err="1">
                <a:solidFill>
                  <a:schemeClr val="accent1"/>
                </a:solidFill>
                <a:latin typeface="+mn-lt"/>
              </a:rPr>
              <a:t>trình</a:t>
            </a:r>
            <a:r>
              <a:rPr lang="en-GB" sz="2800" b="1" cap="all" dirty="0">
                <a:solidFill>
                  <a:schemeClr val="accent1"/>
                </a:solidFill>
                <a:latin typeface="+mn-lt"/>
              </a:rPr>
              <a:t> </a:t>
            </a:r>
            <a:r>
              <a:rPr lang="en-GB" sz="2800" b="1" cap="all" dirty="0" err="1">
                <a:solidFill>
                  <a:schemeClr val="accent1"/>
                </a:solidFill>
                <a:latin typeface="+mn-lt"/>
              </a:rPr>
              <a:t>SMEdx</a:t>
            </a:r>
            <a:endParaRPr lang="en-VN" sz="2800" b="1" cap="all" dirty="0">
              <a:solidFill>
                <a:schemeClr val="accent1"/>
              </a:solidFill>
              <a:latin typeface="+mn-lt"/>
            </a:endParaRPr>
          </a:p>
        </p:txBody>
      </p:sp>
      <p:sp>
        <p:nvSpPr>
          <p:cNvPr id="6" name="Slide Number Placeholder 5">
            <a:extLst>
              <a:ext uri="{FF2B5EF4-FFF2-40B4-BE49-F238E27FC236}">
                <a16:creationId xmlns:a16="http://schemas.microsoft.com/office/drawing/2014/main" id="{F40CAAFA-E446-2F45-8F67-1F42FBE6EB1C}"/>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7" name="Picture 4" descr="https://smedx.vn/assets/img/logo.png">
            <a:extLst>
              <a:ext uri="{FF2B5EF4-FFF2-40B4-BE49-F238E27FC236}">
                <a16:creationId xmlns:a16="http://schemas.microsoft.com/office/drawing/2014/main" id="{3102A547-5348-D44F-A2FB-217FB526CE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99924" y="1655080"/>
            <a:ext cx="1101679" cy="29378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5C5C7F01-DF05-A440-A9ED-B2A27C7A65B6}"/>
              </a:ext>
            </a:extLst>
          </p:cNvPr>
          <p:cNvSpPr txBox="1"/>
          <p:nvPr/>
        </p:nvSpPr>
        <p:spPr>
          <a:xfrm>
            <a:off x="5275382" y="1978953"/>
            <a:ext cx="241585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4472C4">
                    <a:lumMod val="75000"/>
                  </a:srgbClr>
                </a:solidFill>
                <a:effectLst/>
                <a:uLnTx/>
                <a:uFillTx/>
                <a:latin typeface="Arial" panose="020B0604020202020204" pitchFamily="34" charset="0"/>
                <a:ea typeface="+mn-ea"/>
                <a:cs typeface="Arial" panose="020B0604020202020204" pitchFamily="34" charset="0"/>
              </a:rPr>
              <a:t>smedx.mic.gov.vn</a:t>
            </a:r>
            <a:endParaRPr kumimoji="0" lang="en-US" sz="1800" b="0" i="0" u="none" strike="noStrike" kern="1200" cap="none" spc="0" normalizeH="0" baseline="0" noProof="0" dirty="0">
              <a:ln>
                <a:noFill/>
              </a:ln>
              <a:solidFill>
                <a:srgbClr val="4472C4">
                  <a:lumMod val="75000"/>
                </a:srgbClr>
              </a:solidFill>
              <a:effectLst/>
              <a:uLnTx/>
              <a:uFillTx/>
              <a:latin typeface="Arial" panose="020B0604020202020204" pitchFamily="34" charset="0"/>
              <a:ea typeface="+mn-ea"/>
              <a:cs typeface="Arial" panose="020B0604020202020204" pitchFamily="34" charset="0"/>
            </a:endParaRPr>
          </a:p>
        </p:txBody>
      </p:sp>
      <p:sp>
        <p:nvSpPr>
          <p:cNvPr id="3" name="Oval 2">
            <a:extLst>
              <a:ext uri="{FF2B5EF4-FFF2-40B4-BE49-F238E27FC236}">
                <a16:creationId xmlns:a16="http://schemas.microsoft.com/office/drawing/2014/main" id="{1CF4DF92-5140-A14C-997B-658ED5273D47}"/>
              </a:ext>
            </a:extLst>
          </p:cNvPr>
          <p:cNvSpPr/>
          <p:nvPr/>
        </p:nvSpPr>
        <p:spPr>
          <a:xfrm>
            <a:off x="1078524" y="2708031"/>
            <a:ext cx="1735015" cy="173501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30</a:t>
            </a:r>
            <a:endParaRPr kumimoji="0" lang="en-VN" sz="4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68543125-BDEF-344F-BACE-4BB40B6D7C84}"/>
              </a:ext>
            </a:extLst>
          </p:cNvPr>
          <p:cNvSpPr txBox="1"/>
          <p:nvPr/>
        </p:nvSpPr>
        <p:spPr>
          <a:xfrm>
            <a:off x="889876" y="4700954"/>
            <a:ext cx="2112310"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Nền</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tảng</a:t>
            </a:r>
            <a:r>
              <a:rPr kumimoji="0" lang="en-VN" sz="1800" b="0" i="0" u="none" strike="noStrike" kern="1200" cap="none" spc="0" normalizeH="0" baseline="0" noProof="0" dirty="0">
                <a:ln>
                  <a:noFill/>
                </a:ln>
                <a:solidFill>
                  <a:prstClr val="black"/>
                </a:solidFill>
                <a:effectLst/>
                <a:uLnTx/>
                <a:uFillTx/>
                <a:latin typeface="Calibri" panose="020F0502020204030204"/>
                <a:ea typeface="+mn-ea"/>
                <a:cs typeface="+mn-cs"/>
              </a:rPr>
              <a:t> số xuất sắc</a:t>
            </a:r>
          </a:p>
        </p:txBody>
      </p:sp>
      <p:sp>
        <p:nvSpPr>
          <p:cNvPr id="11" name="Oval 10">
            <a:extLst>
              <a:ext uri="{FF2B5EF4-FFF2-40B4-BE49-F238E27FC236}">
                <a16:creationId xmlns:a16="http://schemas.microsoft.com/office/drawing/2014/main" id="{4A52A2E7-D97B-994F-8ACA-1EA2988B0689}"/>
              </a:ext>
            </a:extLst>
          </p:cNvPr>
          <p:cNvSpPr/>
          <p:nvPr/>
        </p:nvSpPr>
        <p:spPr>
          <a:xfrm>
            <a:off x="5228492" y="2707766"/>
            <a:ext cx="1735015" cy="173501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VN" sz="2500" b="0" i="0" u="none" strike="noStrike" kern="1200" cap="none" spc="0" normalizeH="0" baseline="0" noProof="0" dirty="0">
                <a:ln>
                  <a:noFill/>
                </a:ln>
                <a:solidFill>
                  <a:prstClr val="white"/>
                </a:solidFill>
                <a:effectLst/>
                <a:uLnTx/>
                <a:uFillTx/>
                <a:latin typeface="Calibri" panose="020F0502020204030204"/>
                <a:ea typeface="+mn-ea"/>
                <a:cs typeface="+mn-cs"/>
              </a:rPr>
              <a:t>03 - 06 tháng</a:t>
            </a:r>
          </a:p>
        </p:txBody>
      </p:sp>
      <p:sp>
        <p:nvSpPr>
          <p:cNvPr id="12" name="Oval 11">
            <a:extLst>
              <a:ext uri="{FF2B5EF4-FFF2-40B4-BE49-F238E27FC236}">
                <a16:creationId xmlns:a16="http://schemas.microsoft.com/office/drawing/2014/main" id="{17BAD3AC-4724-1D46-BFE7-400EEE315064}"/>
              </a:ext>
            </a:extLst>
          </p:cNvPr>
          <p:cNvSpPr/>
          <p:nvPr/>
        </p:nvSpPr>
        <p:spPr>
          <a:xfrm>
            <a:off x="9378460" y="2710269"/>
            <a:ext cx="1735015" cy="173501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VN" sz="3500" b="0" i="0" u="none" strike="noStrike" kern="1200" cap="none" spc="0" normalizeH="0" baseline="0" noProof="0" dirty="0">
                <a:ln>
                  <a:noFill/>
                </a:ln>
                <a:solidFill>
                  <a:prstClr val="white"/>
                </a:solidFill>
                <a:effectLst/>
                <a:uLnTx/>
                <a:uFillTx/>
                <a:latin typeface="Calibri" panose="020F0502020204030204"/>
                <a:ea typeface="+mn-ea"/>
                <a:cs typeface="+mn-cs"/>
              </a:rPr>
              <a:t>50%</a:t>
            </a:r>
          </a:p>
        </p:txBody>
      </p:sp>
      <p:sp>
        <p:nvSpPr>
          <p:cNvPr id="13" name="TextBox 12">
            <a:extLst>
              <a:ext uri="{FF2B5EF4-FFF2-40B4-BE49-F238E27FC236}">
                <a16:creationId xmlns:a16="http://schemas.microsoft.com/office/drawing/2014/main" id="{6A885B39-88EB-F44E-893A-FD11B73A281E}"/>
              </a:ext>
            </a:extLst>
          </p:cNvPr>
          <p:cNvSpPr txBox="1"/>
          <p:nvPr/>
        </p:nvSpPr>
        <p:spPr>
          <a:xfrm>
            <a:off x="4851380" y="4700954"/>
            <a:ext cx="3153427"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VN" sz="1800" b="0" i="0" u="none" strike="noStrike" kern="1200" cap="none" spc="0" normalizeH="0" baseline="0" noProof="0" dirty="0">
                <a:ln>
                  <a:noFill/>
                </a:ln>
                <a:solidFill>
                  <a:prstClr val="black"/>
                </a:solidFill>
                <a:effectLst/>
                <a:uLnTx/>
                <a:uFillTx/>
                <a:latin typeface="Calibri" panose="020F0502020204030204"/>
                <a:ea typeface="+mn-ea"/>
                <a:cs typeface="+mn-cs"/>
              </a:rPr>
              <a:t>03 – 06 tháng sử dụng miễn phí</a:t>
            </a:r>
          </a:p>
        </p:txBody>
      </p:sp>
      <p:sp>
        <p:nvSpPr>
          <p:cNvPr id="14" name="TextBox 13">
            <a:extLst>
              <a:ext uri="{FF2B5EF4-FFF2-40B4-BE49-F238E27FC236}">
                <a16:creationId xmlns:a16="http://schemas.microsoft.com/office/drawing/2014/main" id="{440E81EC-8B46-3B47-BCDD-056DBFE0FC79}"/>
              </a:ext>
            </a:extLst>
          </p:cNvPr>
          <p:cNvSpPr txBox="1"/>
          <p:nvPr/>
        </p:nvSpPr>
        <p:spPr>
          <a:xfrm>
            <a:off x="9338280" y="4691413"/>
            <a:ext cx="2354619"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VN" sz="1800" b="0" i="0" u="none" strike="noStrike" kern="1200" cap="none" spc="0" normalizeH="0" baseline="0" noProof="0" dirty="0">
                <a:ln>
                  <a:noFill/>
                </a:ln>
                <a:solidFill>
                  <a:prstClr val="black"/>
                </a:solidFill>
                <a:effectLst/>
                <a:uLnTx/>
                <a:uFillTx/>
                <a:latin typeface="Calibri" panose="020F0502020204030204"/>
                <a:ea typeface="+mn-ea"/>
                <a:cs typeface="+mn-cs"/>
              </a:rPr>
              <a:t>Hỗ trợ 50% kinh phí (*)</a:t>
            </a:r>
          </a:p>
        </p:txBody>
      </p:sp>
      <p:sp>
        <p:nvSpPr>
          <p:cNvPr id="15" name="TextBox 14">
            <a:extLst>
              <a:ext uri="{FF2B5EF4-FFF2-40B4-BE49-F238E27FC236}">
                <a16:creationId xmlns:a16="http://schemas.microsoft.com/office/drawing/2014/main" id="{AD249136-6B13-9247-94C4-7DAD927B33F7}"/>
              </a:ext>
            </a:extLst>
          </p:cNvPr>
          <p:cNvSpPr txBox="1"/>
          <p:nvPr/>
        </p:nvSpPr>
        <p:spPr>
          <a:xfrm>
            <a:off x="1303626" y="5420535"/>
            <a:ext cx="9894274" cy="646331"/>
          </a:xfrm>
          <a:prstGeom prst="rect">
            <a:avLst/>
          </a:prstGeom>
          <a:noFill/>
          <a:ln>
            <a:solidFill>
              <a:schemeClr val="tx1"/>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VN" sz="1800" b="0" i="0" u="none" strike="noStrike" kern="1200" cap="none" spc="0" normalizeH="0" baseline="0" noProof="0" dirty="0">
                <a:ln>
                  <a:noFill/>
                </a:ln>
                <a:solidFill>
                  <a:prstClr val="black"/>
                </a:solidFill>
                <a:effectLst/>
                <a:uLnTx/>
                <a:uFillTx/>
                <a:latin typeface="Calibri" panose="020F0502020204030204"/>
                <a:ea typeface="+mn-ea"/>
                <a:cs typeface="+mn-cs"/>
              </a:rPr>
              <a:t>(*) Theo Nghị định 80/2021/NĐ-CP, doanh nghiệp được hỗ trợ 50% nếu thuê, mua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các</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nền</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tảng</a:t>
            </a:r>
            <a:r>
              <a:rPr kumimoji="0" lang="en-VN" sz="1800" b="0" i="0" u="none" strike="noStrike" kern="1200" cap="none" spc="0" normalizeH="0" baseline="0" noProof="0" dirty="0">
                <a:ln>
                  <a:noFill/>
                </a:ln>
                <a:solidFill>
                  <a:prstClr val="black"/>
                </a:solidFill>
                <a:effectLst/>
                <a:uLnTx/>
                <a:uFillTx/>
                <a:latin typeface="Calibri" panose="020F0502020204030204"/>
                <a:ea typeface="+mn-ea"/>
                <a:cs typeface="+mn-cs"/>
              </a:rPr>
              <a:t>, giải pháp chuyển đổi số do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Bộ</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Thông tin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và</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Truyền</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thông</a:t>
            </a:r>
            <a:r>
              <a:rPr kumimoji="0" lang="en-VN" sz="1800" b="0" i="0" u="none" strike="noStrike" kern="1200" cap="none" spc="0" normalizeH="0" baseline="0" noProof="0" dirty="0">
                <a:ln>
                  <a:noFill/>
                </a:ln>
                <a:solidFill>
                  <a:prstClr val="black"/>
                </a:solidFill>
                <a:effectLst/>
                <a:uLnTx/>
                <a:uFillTx/>
                <a:latin typeface="Calibri" panose="020F0502020204030204"/>
                <a:ea typeface="+mn-ea"/>
                <a:cs typeface="+mn-cs"/>
              </a:rPr>
              <a:t> chứng nhận, công bố</a:t>
            </a:r>
          </a:p>
        </p:txBody>
      </p:sp>
    </p:spTree>
    <p:extLst>
      <p:ext uri="{BB962C8B-B14F-4D97-AF65-F5344CB8AC3E}">
        <p14:creationId xmlns:p14="http://schemas.microsoft.com/office/powerpoint/2010/main" val="16099563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86546FC-1CED-351A-4536-A72DF1CB46A7}"/>
              </a:ext>
            </a:extLst>
          </p:cNvPr>
          <p:cNvSpPr/>
          <p:nvPr/>
        </p:nvSpPr>
        <p:spPr>
          <a:xfrm>
            <a:off x="1012647" y="3661334"/>
            <a:ext cx="4696266" cy="134869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744346D-CA2A-4447-AA31-AB3BCB0D1179}"/>
              </a:ext>
            </a:extLst>
          </p:cNvPr>
          <p:cNvSpPr>
            <a:spLocks noGrp="1"/>
          </p:cNvSpPr>
          <p:nvPr>
            <p:ph type="title"/>
          </p:nvPr>
        </p:nvSpPr>
        <p:spPr>
          <a:xfrm>
            <a:off x="838199" y="365125"/>
            <a:ext cx="11081641" cy="1325563"/>
          </a:xfrm>
        </p:spPr>
        <p:txBody>
          <a:bodyPr>
            <a:normAutofit/>
          </a:bodyPr>
          <a:lstStyle/>
          <a:p>
            <a:pPr algn="ctr"/>
            <a:r>
              <a:rPr lang="en-GB" sz="2800" b="1" cap="all" dirty="0" err="1">
                <a:solidFill>
                  <a:schemeClr val="accent1"/>
                </a:solidFill>
                <a:latin typeface="Calibri "/>
              </a:rPr>
              <a:t>Đáp</a:t>
            </a:r>
            <a:r>
              <a:rPr lang="en-GB" sz="2800" b="1" cap="all" dirty="0">
                <a:solidFill>
                  <a:schemeClr val="accent1"/>
                </a:solidFill>
                <a:latin typeface="Calibri "/>
              </a:rPr>
              <a:t> </a:t>
            </a:r>
            <a:r>
              <a:rPr lang="en-GB" sz="2800" b="1" cap="all" dirty="0" err="1">
                <a:solidFill>
                  <a:schemeClr val="accent1"/>
                </a:solidFill>
                <a:latin typeface="Calibri "/>
              </a:rPr>
              <a:t>ứng</a:t>
            </a:r>
            <a:r>
              <a:rPr lang="en-GB" sz="2800" b="1" cap="all" dirty="0">
                <a:solidFill>
                  <a:schemeClr val="accent1"/>
                </a:solidFill>
                <a:latin typeface="Calibri "/>
              </a:rPr>
              <a:t> </a:t>
            </a:r>
            <a:r>
              <a:rPr lang="en-GB" sz="2800" b="1" cap="all" dirty="0" err="1">
                <a:solidFill>
                  <a:schemeClr val="accent1"/>
                </a:solidFill>
                <a:latin typeface="Calibri "/>
              </a:rPr>
              <a:t>nhu</a:t>
            </a:r>
            <a:r>
              <a:rPr lang="en-GB" sz="2800" b="1" cap="all" dirty="0">
                <a:solidFill>
                  <a:schemeClr val="accent1"/>
                </a:solidFill>
                <a:latin typeface="Calibri "/>
              </a:rPr>
              <a:t> </a:t>
            </a:r>
            <a:r>
              <a:rPr lang="en-GB" sz="2800" b="1" cap="all" dirty="0" err="1">
                <a:solidFill>
                  <a:schemeClr val="accent1"/>
                </a:solidFill>
                <a:latin typeface="Calibri "/>
              </a:rPr>
              <a:t>cầu</a:t>
            </a:r>
            <a:r>
              <a:rPr lang="en-GB" sz="2800" b="1" cap="all" dirty="0">
                <a:solidFill>
                  <a:schemeClr val="accent1"/>
                </a:solidFill>
                <a:latin typeface="Calibri "/>
              </a:rPr>
              <a:t> </a:t>
            </a:r>
            <a:r>
              <a:rPr lang="en-GB" sz="2800" b="1" cap="all" dirty="0" err="1">
                <a:solidFill>
                  <a:schemeClr val="accent1"/>
                </a:solidFill>
                <a:latin typeface="Calibri "/>
              </a:rPr>
              <a:t>cơ</a:t>
            </a:r>
            <a:r>
              <a:rPr lang="en-GB" sz="2800" b="1" cap="all" dirty="0">
                <a:solidFill>
                  <a:schemeClr val="accent1"/>
                </a:solidFill>
                <a:latin typeface="Calibri "/>
              </a:rPr>
              <a:t> </a:t>
            </a:r>
            <a:r>
              <a:rPr lang="en-GB" sz="2800" b="1" cap="all" dirty="0" err="1">
                <a:solidFill>
                  <a:schemeClr val="accent1"/>
                </a:solidFill>
                <a:latin typeface="Calibri "/>
              </a:rPr>
              <a:t>bản</a:t>
            </a:r>
            <a:r>
              <a:rPr lang="en-GB" sz="2800" b="1" cap="all" dirty="0">
                <a:solidFill>
                  <a:schemeClr val="accent1"/>
                </a:solidFill>
                <a:latin typeface="Calibri "/>
              </a:rPr>
              <a:t> </a:t>
            </a:r>
            <a:r>
              <a:rPr lang="en-GB" sz="2800" b="1" cap="all" dirty="0" err="1">
                <a:solidFill>
                  <a:schemeClr val="accent1"/>
                </a:solidFill>
                <a:latin typeface="Calibri "/>
              </a:rPr>
              <a:t>của</a:t>
            </a:r>
            <a:r>
              <a:rPr lang="en-GB" sz="2800" b="1" cap="all" dirty="0">
                <a:solidFill>
                  <a:schemeClr val="accent1"/>
                </a:solidFill>
                <a:latin typeface="Calibri "/>
              </a:rPr>
              <a:t> SME (</a:t>
            </a:r>
            <a:r>
              <a:rPr lang="en-GB" sz="2800" b="1" cap="all" dirty="0" err="1">
                <a:solidFill>
                  <a:schemeClr val="accent1"/>
                </a:solidFill>
                <a:latin typeface="Calibri "/>
              </a:rPr>
              <a:t>một</a:t>
            </a:r>
            <a:r>
              <a:rPr lang="en-GB" sz="2800" b="1" cap="all" dirty="0">
                <a:solidFill>
                  <a:schemeClr val="accent1"/>
                </a:solidFill>
                <a:latin typeface="Calibri "/>
              </a:rPr>
              <a:t> </a:t>
            </a:r>
            <a:r>
              <a:rPr lang="en-GB" sz="2800" b="1" cap="all" dirty="0" err="1">
                <a:solidFill>
                  <a:schemeClr val="accent1"/>
                </a:solidFill>
                <a:latin typeface="Calibri "/>
              </a:rPr>
              <a:t>số</a:t>
            </a:r>
            <a:r>
              <a:rPr lang="en-GB" sz="2800" b="1" cap="all" dirty="0">
                <a:solidFill>
                  <a:schemeClr val="accent1"/>
                </a:solidFill>
                <a:latin typeface="Calibri "/>
              </a:rPr>
              <a:t> </a:t>
            </a:r>
            <a:r>
              <a:rPr lang="en-GB" sz="2800" b="1" cap="all" dirty="0" err="1">
                <a:solidFill>
                  <a:schemeClr val="accent1"/>
                </a:solidFill>
                <a:latin typeface="Calibri "/>
              </a:rPr>
              <a:t>ví</a:t>
            </a:r>
            <a:r>
              <a:rPr lang="en-GB" sz="2800" b="1" cap="all" dirty="0">
                <a:solidFill>
                  <a:schemeClr val="accent1"/>
                </a:solidFill>
                <a:latin typeface="Calibri "/>
              </a:rPr>
              <a:t> </a:t>
            </a:r>
            <a:r>
              <a:rPr lang="en-GB" sz="2800" b="1" cap="all" dirty="0" err="1">
                <a:solidFill>
                  <a:schemeClr val="accent1"/>
                </a:solidFill>
                <a:latin typeface="Calibri "/>
              </a:rPr>
              <a:t>dụ</a:t>
            </a:r>
            <a:r>
              <a:rPr lang="en-GB" sz="2800" b="1" cap="all" dirty="0">
                <a:solidFill>
                  <a:schemeClr val="accent1"/>
                </a:solidFill>
                <a:latin typeface="Calibri "/>
              </a:rPr>
              <a:t>)</a:t>
            </a:r>
            <a:endParaRPr lang="en-VN" sz="2800" b="1" cap="all" dirty="0">
              <a:solidFill>
                <a:schemeClr val="accent1"/>
              </a:solidFill>
              <a:latin typeface="Calibri "/>
            </a:endParaRPr>
          </a:p>
        </p:txBody>
      </p:sp>
      <p:sp>
        <p:nvSpPr>
          <p:cNvPr id="6" name="Slide Number Placeholder 5">
            <a:extLst>
              <a:ext uri="{FF2B5EF4-FFF2-40B4-BE49-F238E27FC236}">
                <a16:creationId xmlns:a16="http://schemas.microsoft.com/office/drawing/2014/main" id="{F40CAAFA-E446-2F45-8F67-1F42FBE6EB1C}"/>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1026" name="Picture 2" descr="SMEdx - 1Office">
            <a:extLst>
              <a:ext uri="{FF2B5EF4-FFF2-40B4-BE49-F238E27FC236}">
                <a16:creationId xmlns:a16="http://schemas.microsoft.com/office/drawing/2014/main" id="{C597F6D9-6ECC-E2B6-6CAE-E11FF569E5F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22847" y="4323627"/>
            <a:ext cx="1577926" cy="53460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ISA AMIS: Nền tảng quản trị doanh nghiệp hợp nhất">
            <a:extLst>
              <a:ext uri="{FF2B5EF4-FFF2-40B4-BE49-F238E27FC236}">
                <a16:creationId xmlns:a16="http://schemas.microsoft.com/office/drawing/2014/main" id="{B4AA8493-8A00-C14E-232E-826F274FD5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7918" y="4347738"/>
            <a:ext cx="2608385" cy="48638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VietED - Learn Smart, Work Smarter">
            <a:extLst>
              <a:ext uri="{FF2B5EF4-FFF2-40B4-BE49-F238E27FC236}">
                <a16:creationId xmlns:a16="http://schemas.microsoft.com/office/drawing/2014/main" id="{8FFFAF3D-CE7B-5025-2148-CE9486FE07E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39220" y="4070661"/>
            <a:ext cx="1942023" cy="789084"/>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6AFF9D69-C945-1A83-419D-7C5CEF33BE6F}"/>
              </a:ext>
            </a:extLst>
          </p:cNvPr>
          <p:cNvSpPr/>
          <p:nvPr/>
        </p:nvSpPr>
        <p:spPr>
          <a:xfrm>
            <a:off x="5795662" y="3661333"/>
            <a:ext cx="2949526" cy="134869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Picture 6" descr="SMEdx - GapoWork">
            <a:extLst>
              <a:ext uri="{FF2B5EF4-FFF2-40B4-BE49-F238E27FC236}">
                <a16:creationId xmlns:a16="http://schemas.microsoft.com/office/drawing/2014/main" id="{23A671C4-0C53-60CD-39B1-877FCC1E7CE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07807" y="4337253"/>
            <a:ext cx="2621282" cy="607195"/>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5C8259F3-8467-6AC0-7185-055A868407AC}"/>
              </a:ext>
            </a:extLst>
          </p:cNvPr>
          <p:cNvSpPr txBox="1"/>
          <p:nvPr/>
        </p:nvSpPr>
        <p:spPr>
          <a:xfrm>
            <a:off x="2608504" y="3693490"/>
            <a:ext cx="2201693" cy="43088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err="1">
                <a:ln>
                  <a:noFill/>
                </a:ln>
                <a:solidFill>
                  <a:prstClr val="black"/>
                </a:solidFill>
                <a:effectLst/>
                <a:uLnTx/>
                <a:uFillTx/>
                <a:latin typeface="Calibri" panose="020F0502020204030204"/>
                <a:ea typeface="+mn-ea"/>
                <a:cs typeface="+mn-cs"/>
              </a:rPr>
              <a:t>Quản</a:t>
            </a:r>
            <a:r>
              <a:rPr kumimoji="0" lang="en-GB" sz="2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2200" b="1" i="0" u="none" strike="noStrike" kern="1200" cap="none" spc="0" normalizeH="0" baseline="0" noProof="0" dirty="0" err="1">
                <a:ln>
                  <a:noFill/>
                </a:ln>
                <a:solidFill>
                  <a:prstClr val="black"/>
                </a:solidFill>
                <a:effectLst/>
                <a:uLnTx/>
                <a:uFillTx/>
                <a:latin typeface="Calibri" panose="020F0502020204030204"/>
                <a:ea typeface="+mn-ea"/>
                <a:cs typeface="+mn-cs"/>
              </a:rPr>
              <a:t>trị</a:t>
            </a:r>
            <a:r>
              <a:rPr kumimoji="0" lang="en-GB" sz="2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2200" b="1" i="0" u="none" strike="noStrike" kern="1200" cap="none" spc="0" normalizeH="0" baseline="0" noProof="0" dirty="0" err="1">
                <a:ln>
                  <a:noFill/>
                </a:ln>
                <a:solidFill>
                  <a:prstClr val="black"/>
                </a:solidFill>
                <a:effectLst/>
                <a:uLnTx/>
                <a:uFillTx/>
                <a:latin typeface="Calibri" panose="020F0502020204030204"/>
                <a:ea typeface="+mn-ea"/>
                <a:cs typeface="+mn-cs"/>
              </a:rPr>
              <a:t>tổng</a:t>
            </a:r>
            <a:r>
              <a:rPr kumimoji="0" lang="en-GB" sz="2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2200" b="1" i="0" u="none" strike="noStrike" kern="1200" cap="none" spc="0" normalizeH="0" baseline="0" noProof="0" dirty="0" err="1">
                <a:ln>
                  <a:noFill/>
                </a:ln>
                <a:solidFill>
                  <a:prstClr val="black"/>
                </a:solidFill>
                <a:effectLst/>
                <a:uLnTx/>
                <a:uFillTx/>
                <a:latin typeface="Calibri" panose="020F0502020204030204"/>
                <a:ea typeface="+mn-ea"/>
                <a:cs typeface="+mn-cs"/>
              </a:rPr>
              <a:t>thể</a:t>
            </a:r>
            <a:endParaRPr kumimoji="0" lang="en-GB" sz="2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61CE3405-E42E-B2E9-68E4-911DA7B39CD3}"/>
              </a:ext>
            </a:extLst>
          </p:cNvPr>
          <p:cNvSpPr txBox="1"/>
          <p:nvPr/>
        </p:nvSpPr>
        <p:spPr>
          <a:xfrm>
            <a:off x="6292365" y="3688304"/>
            <a:ext cx="2052165" cy="43088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black"/>
                </a:solidFill>
                <a:effectLst/>
                <a:uLnTx/>
                <a:uFillTx/>
                <a:latin typeface="Calibri" panose="020F0502020204030204"/>
                <a:ea typeface="+mn-ea"/>
                <a:cs typeface="+mn-cs"/>
              </a:rPr>
              <a:t>Giao </a:t>
            </a:r>
            <a:r>
              <a:rPr kumimoji="0" lang="en-GB" sz="2200" b="1" i="0" u="none" strike="noStrike" kern="1200" cap="none" spc="0" normalizeH="0" baseline="0" noProof="0" dirty="0" err="1">
                <a:ln>
                  <a:noFill/>
                </a:ln>
                <a:solidFill>
                  <a:prstClr val="black"/>
                </a:solidFill>
                <a:effectLst/>
                <a:uLnTx/>
                <a:uFillTx/>
                <a:latin typeface="Calibri" panose="020F0502020204030204"/>
                <a:ea typeface="+mn-ea"/>
                <a:cs typeface="+mn-cs"/>
              </a:rPr>
              <a:t>tiếp</a:t>
            </a:r>
            <a:r>
              <a:rPr kumimoji="0" lang="en-GB" sz="2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2200" b="1" i="0" u="none" strike="noStrike" kern="1200" cap="none" spc="0" normalizeH="0" baseline="0" noProof="0" dirty="0" err="1">
                <a:ln>
                  <a:noFill/>
                </a:ln>
                <a:solidFill>
                  <a:prstClr val="black"/>
                </a:solidFill>
                <a:effectLst/>
                <a:uLnTx/>
                <a:uFillTx/>
                <a:latin typeface="Calibri" panose="020F0502020204030204"/>
                <a:ea typeface="+mn-ea"/>
                <a:cs typeface="+mn-cs"/>
              </a:rPr>
              <a:t>nội</a:t>
            </a:r>
            <a:r>
              <a:rPr kumimoji="0" lang="en-GB" sz="2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2200" b="1" i="0" u="none" strike="noStrike" kern="1200" cap="none" spc="0" normalizeH="0" baseline="0" noProof="0" dirty="0" err="1">
                <a:ln>
                  <a:noFill/>
                </a:ln>
                <a:solidFill>
                  <a:prstClr val="black"/>
                </a:solidFill>
                <a:effectLst/>
                <a:uLnTx/>
                <a:uFillTx/>
                <a:latin typeface="Calibri" panose="020F0502020204030204"/>
                <a:ea typeface="+mn-ea"/>
                <a:cs typeface="+mn-cs"/>
              </a:rPr>
              <a:t>bộ</a:t>
            </a:r>
            <a:endParaRPr kumimoji="0" lang="en-GB" sz="2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19AA60B0-B3CB-4B7F-AE09-F755F48C3714}"/>
              </a:ext>
            </a:extLst>
          </p:cNvPr>
          <p:cNvSpPr/>
          <p:nvPr/>
        </p:nvSpPr>
        <p:spPr>
          <a:xfrm>
            <a:off x="8841234" y="3661333"/>
            <a:ext cx="3078608" cy="135023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4278B500-D549-24D0-729A-97C6FA285E00}"/>
              </a:ext>
            </a:extLst>
          </p:cNvPr>
          <p:cNvSpPr txBox="1"/>
          <p:nvPr/>
        </p:nvSpPr>
        <p:spPr>
          <a:xfrm>
            <a:off x="8831937" y="3664911"/>
            <a:ext cx="3133037" cy="43088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err="1">
                <a:ln>
                  <a:noFill/>
                </a:ln>
                <a:solidFill>
                  <a:prstClr val="black"/>
                </a:solidFill>
                <a:effectLst/>
                <a:uLnTx/>
                <a:uFillTx/>
                <a:latin typeface="Calibri" panose="020F0502020204030204"/>
                <a:ea typeface="+mn-ea"/>
                <a:cs typeface="+mn-cs"/>
              </a:rPr>
              <a:t>Quản</a:t>
            </a:r>
            <a:r>
              <a:rPr kumimoji="0" lang="en-GB" sz="2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2200" b="1" i="0" u="none" strike="noStrike" kern="1200" cap="none" spc="0" normalizeH="0" baseline="0" noProof="0" dirty="0" err="1">
                <a:ln>
                  <a:noFill/>
                </a:ln>
                <a:solidFill>
                  <a:prstClr val="black"/>
                </a:solidFill>
                <a:effectLst/>
                <a:uLnTx/>
                <a:uFillTx/>
                <a:latin typeface="Calibri" panose="020F0502020204030204"/>
                <a:ea typeface="+mn-ea"/>
                <a:cs typeface="+mn-cs"/>
              </a:rPr>
              <a:t>trị</a:t>
            </a:r>
            <a:r>
              <a:rPr kumimoji="0" lang="en-GB" sz="2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2200" b="1" i="0" u="none" strike="noStrike" kern="1200" cap="none" spc="0" normalizeH="0" baseline="0" noProof="0" dirty="0" err="1">
                <a:ln>
                  <a:noFill/>
                </a:ln>
                <a:solidFill>
                  <a:prstClr val="black"/>
                </a:solidFill>
                <a:effectLst/>
                <a:uLnTx/>
                <a:uFillTx/>
                <a:latin typeface="Calibri" panose="020F0502020204030204"/>
                <a:ea typeface="+mn-ea"/>
                <a:cs typeface="+mn-cs"/>
              </a:rPr>
              <a:t>đào</a:t>
            </a:r>
            <a:r>
              <a:rPr kumimoji="0" lang="en-GB" sz="2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2200" b="1" i="0" u="none" strike="noStrike" kern="1200" cap="none" spc="0" normalizeH="0" baseline="0" noProof="0" dirty="0" err="1">
                <a:ln>
                  <a:noFill/>
                </a:ln>
                <a:solidFill>
                  <a:prstClr val="black"/>
                </a:solidFill>
                <a:effectLst/>
                <a:uLnTx/>
                <a:uFillTx/>
                <a:latin typeface="Calibri" panose="020F0502020204030204"/>
                <a:ea typeface="+mn-ea"/>
                <a:cs typeface="+mn-cs"/>
              </a:rPr>
              <a:t>tạo</a:t>
            </a:r>
            <a:r>
              <a:rPr kumimoji="0" lang="en-GB" sz="2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2200" b="1" i="0" u="none" strike="noStrike" kern="1200" cap="none" spc="0" normalizeH="0" baseline="0" noProof="0" dirty="0" err="1">
                <a:ln>
                  <a:noFill/>
                </a:ln>
                <a:solidFill>
                  <a:prstClr val="black"/>
                </a:solidFill>
                <a:effectLst/>
                <a:uLnTx/>
                <a:uFillTx/>
                <a:latin typeface="Calibri" panose="020F0502020204030204"/>
                <a:ea typeface="+mn-ea"/>
                <a:cs typeface="+mn-cs"/>
              </a:rPr>
              <a:t>nhân</a:t>
            </a:r>
            <a:r>
              <a:rPr kumimoji="0" lang="en-GB" sz="2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2200" b="1" i="0" u="none" strike="noStrike" kern="1200" cap="none" spc="0" normalizeH="0" baseline="0" noProof="0" dirty="0" err="1">
                <a:ln>
                  <a:noFill/>
                </a:ln>
                <a:solidFill>
                  <a:prstClr val="black"/>
                </a:solidFill>
                <a:effectLst/>
                <a:uLnTx/>
                <a:uFillTx/>
                <a:latin typeface="Calibri" panose="020F0502020204030204"/>
                <a:ea typeface="+mn-ea"/>
                <a:cs typeface="+mn-cs"/>
              </a:rPr>
              <a:t>sự</a:t>
            </a:r>
            <a:endParaRPr kumimoji="0" lang="en-GB" sz="2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514A0978-293F-55D2-A1CD-598389F1E5B0}"/>
              </a:ext>
            </a:extLst>
          </p:cNvPr>
          <p:cNvSpPr/>
          <p:nvPr/>
        </p:nvSpPr>
        <p:spPr>
          <a:xfrm>
            <a:off x="1012647" y="1852142"/>
            <a:ext cx="4696266" cy="170956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 name="Picture 2" descr="StringeeX - OmniChannel Contact Center. Customer relationship management  call center. Better sales, lower cost.">
            <a:extLst>
              <a:ext uri="{FF2B5EF4-FFF2-40B4-BE49-F238E27FC236}">
                <a16:creationId xmlns:a16="http://schemas.microsoft.com/office/drawing/2014/main" id="{C67BAAED-F58A-9F17-5A6A-3BDA636A040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12647" y="2647408"/>
            <a:ext cx="2997588" cy="579533"/>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80885962-7836-E655-DC7F-C62179A3B074}"/>
              </a:ext>
            </a:extLst>
          </p:cNvPr>
          <p:cNvSpPr txBox="1"/>
          <p:nvPr/>
        </p:nvSpPr>
        <p:spPr>
          <a:xfrm>
            <a:off x="2139235" y="1971751"/>
            <a:ext cx="2845651" cy="43088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err="1">
                <a:ln>
                  <a:noFill/>
                </a:ln>
                <a:solidFill>
                  <a:prstClr val="black"/>
                </a:solidFill>
                <a:effectLst/>
                <a:uLnTx/>
                <a:uFillTx/>
                <a:latin typeface="Calibri" panose="020F0502020204030204"/>
                <a:ea typeface="+mn-ea"/>
                <a:cs typeface="+mn-cs"/>
              </a:rPr>
              <a:t>Tổng</a:t>
            </a:r>
            <a:r>
              <a:rPr kumimoji="0" lang="en-GB" sz="2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2200" b="1" i="0" u="none" strike="noStrike" kern="1200" cap="none" spc="0" normalizeH="0" baseline="0" noProof="0" dirty="0" err="1">
                <a:ln>
                  <a:noFill/>
                </a:ln>
                <a:solidFill>
                  <a:prstClr val="black"/>
                </a:solidFill>
                <a:effectLst/>
                <a:uLnTx/>
                <a:uFillTx/>
                <a:latin typeface="Calibri" panose="020F0502020204030204"/>
                <a:ea typeface="+mn-ea"/>
                <a:cs typeface="+mn-cs"/>
              </a:rPr>
              <a:t>đài</a:t>
            </a:r>
            <a:r>
              <a:rPr kumimoji="0" lang="en-GB" sz="2200" b="1" i="0" u="none" strike="noStrike" kern="1200" cap="none" spc="0" normalizeH="0" baseline="0" noProof="0" dirty="0">
                <a:ln>
                  <a:noFill/>
                </a:ln>
                <a:solidFill>
                  <a:prstClr val="black"/>
                </a:solidFill>
                <a:effectLst/>
                <a:uLnTx/>
                <a:uFillTx/>
                <a:latin typeface="Calibri" panose="020F0502020204030204"/>
                <a:ea typeface="+mn-ea"/>
                <a:cs typeface="+mn-cs"/>
              </a:rPr>
              <a:t> CSKH </a:t>
            </a:r>
            <a:r>
              <a:rPr kumimoji="0" lang="en-GB" sz="2200" b="1" i="0" u="none" strike="noStrike" kern="1200" cap="none" spc="0" normalizeH="0" baseline="0" noProof="0" dirty="0" err="1">
                <a:ln>
                  <a:noFill/>
                </a:ln>
                <a:solidFill>
                  <a:prstClr val="black"/>
                </a:solidFill>
                <a:effectLst/>
                <a:uLnTx/>
                <a:uFillTx/>
                <a:latin typeface="Calibri" panose="020F0502020204030204"/>
                <a:ea typeface="+mn-ea"/>
                <a:cs typeface="+mn-cs"/>
              </a:rPr>
              <a:t>đa</a:t>
            </a:r>
            <a:r>
              <a:rPr kumimoji="0" lang="en-GB" sz="2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2200" b="1" i="0" u="none" strike="noStrike" kern="1200" cap="none" spc="0" normalizeH="0" baseline="0" noProof="0" dirty="0" err="1">
                <a:ln>
                  <a:noFill/>
                </a:ln>
                <a:solidFill>
                  <a:prstClr val="black"/>
                </a:solidFill>
                <a:effectLst/>
                <a:uLnTx/>
                <a:uFillTx/>
                <a:latin typeface="Calibri" panose="020F0502020204030204"/>
                <a:ea typeface="+mn-ea"/>
                <a:cs typeface="+mn-cs"/>
              </a:rPr>
              <a:t>kênh</a:t>
            </a:r>
            <a:endParaRPr kumimoji="0" lang="en-GB" sz="2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32" name="Picture 8" descr="Onfluencer - Nền tảng Influencer Marketing hàng đầu">
            <a:extLst>
              <a:ext uri="{FF2B5EF4-FFF2-40B4-BE49-F238E27FC236}">
                <a16:creationId xmlns:a16="http://schemas.microsoft.com/office/drawing/2014/main" id="{297F38F9-5FB6-5FAF-EE34-8CF0BC660B8B}"/>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22974" b="21012"/>
          <a:stretch/>
        </p:blipFill>
        <p:spPr bwMode="auto">
          <a:xfrm>
            <a:off x="6007807" y="2386542"/>
            <a:ext cx="2158580" cy="1202138"/>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a:extLst>
              <a:ext uri="{FF2B5EF4-FFF2-40B4-BE49-F238E27FC236}">
                <a16:creationId xmlns:a16="http://schemas.microsoft.com/office/drawing/2014/main" id="{DB0EE8B4-D8EA-6914-A3B8-8338301624C5}"/>
              </a:ext>
            </a:extLst>
          </p:cNvPr>
          <p:cNvSpPr/>
          <p:nvPr/>
        </p:nvSpPr>
        <p:spPr>
          <a:xfrm>
            <a:off x="5795663" y="1852142"/>
            <a:ext cx="2949525" cy="170956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49E2A827-B150-0C31-DA36-87B9865418A0}"/>
              </a:ext>
            </a:extLst>
          </p:cNvPr>
          <p:cNvSpPr txBox="1"/>
          <p:nvPr/>
        </p:nvSpPr>
        <p:spPr>
          <a:xfrm>
            <a:off x="6071305" y="1771789"/>
            <a:ext cx="2307226" cy="76944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err="1">
                <a:ln>
                  <a:noFill/>
                </a:ln>
                <a:solidFill>
                  <a:prstClr val="black"/>
                </a:solidFill>
                <a:effectLst/>
                <a:uLnTx/>
                <a:uFillTx/>
                <a:latin typeface="Calibri" panose="020F0502020204030204"/>
                <a:ea typeface="+mn-ea"/>
                <a:cs typeface="+mn-cs"/>
              </a:rPr>
              <a:t>Kết</a:t>
            </a:r>
            <a:r>
              <a:rPr kumimoji="0" lang="en-GB" sz="2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2200" b="1" i="0" u="none" strike="noStrike" kern="1200" cap="none" spc="0" normalizeH="0" baseline="0" noProof="0" dirty="0" err="1">
                <a:ln>
                  <a:noFill/>
                </a:ln>
                <a:solidFill>
                  <a:prstClr val="black"/>
                </a:solidFill>
                <a:effectLst/>
                <a:uLnTx/>
                <a:uFillTx/>
                <a:latin typeface="Calibri" panose="020F0502020204030204"/>
                <a:ea typeface="+mn-ea"/>
                <a:cs typeface="+mn-cs"/>
              </a:rPr>
              <a:t>nối</a:t>
            </a:r>
            <a:r>
              <a:rPr kumimoji="0" lang="en-GB" sz="2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2200" b="1" i="0" u="none" strike="noStrike" kern="1200" cap="none" spc="0" normalizeH="0" baseline="0" noProof="0" dirty="0" err="1">
                <a:ln>
                  <a:noFill/>
                </a:ln>
                <a:solidFill>
                  <a:prstClr val="black"/>
                </a:solidFill>
                <a:effectLst/>
                <a:uLnTx/>
                <a:uFillTx/>
                <a:latin typeface="Calibri" panose="020F0502020204030204"/>
                <a:ea typeface="+mn-ea"/>
                <a:cs typeface="+mn-cs"/>
              </a:rPr>
              <a:t>nhãn</a:t>
            </a:r>
            <a:r>
              <a:rPr kumimoji="0" lang="en-GB" sz="2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2200" b="1" i="0" u="none" strike="noStrike" kern="1200" cap="none" spc="0" normalizeH="0" baseline="0" noProof="0" dirty="0" err="1">
                <a:ln>
                  <a:noFill/>
                </a:ln>
                <a:solidFill>
                  <a:prstClr val="black"/>
                </a:solidFill>
                <a:effectLst/>
                <a:uLnTx/>
                <a:uFillTx/>
                <a:latin typeface="Calibri" panose="020F0502020204030204"/>
                <a:ea typeface="+mn-ea"/>
                <a:cs typeface="+mn-cs"/>
              </a:rPr>
              <a:t>hàng</a:t>
            </a:r>
            <a:r>
              <a:rPr kumimoji="0" lang="en-GB" sz="2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2200" b="1" i="0" u="none" strike="noStrike" kern="1200" cap="none" spc="0" normalizeH="0" baseline="0" noProof="0" dirty="0" err="1">
                <a:ln>
                  <a:noFill/>
                </a:ln>
                <a:solidFill>
                  <a:prstClr val="black"/>
                </a:solidFill>
                <a:effectLst/>
                <a:uLnTx/>
                <a:uFillTx/>
                <a:latin typeface="Calibri" panose="020F0502020204030204"/>
                <a:ea typeface="+mn-ea"/>
                <a:cs typeface="+mn-cs"/>
              </a:rPr>
              <a:t>và</a:t>
            </a:r>
            <a:r>
              <a:rPr kumimoji="0" lang="en-GB" sz="2200" b="1" i="0" u="none" strike="noStrike" kern="1200" cap="none" spc="0" normalizeH="0" baseline="0" noProof="0" dirty="0">
                <a:ln>
                  <a:noFill/>
                </a:ln>
                <a:solidFill>
                  <a:prstClr val="black"/>
                </a:solidFill>
                <a:effectLst/>
                <a:uLnTx/>
                <a:uFillTx/>
                <a:latin typeface="Calibri" panose="020F0502020204030204"/>
                <a:ea typeface="+mn-ea"/>
                <a:cs typeface="+mn-cs"/>
              </a:rPr>
              <a:t> influencer</a:t>
            </a:r>
          </a:p>
        </p:txBody>
      </p:sp>
      <p:sp>
        <p:nvSpPr>
          <p:cNvPr id="24" name="TextBox 23">
            <a:extLst>
              <a:ext uri="{FF2B5EF4-FFF2-40B4-BE49-F238E27FC236}">
                <a16:creationId xmlns:a16="http://schemas.microsoft.com/office/drawing/2014/main" id="{E231988F-5D64-9D66-CA72-92A16AF61946}"/>
              </a:ext>
            </a:extLst>
          </p:cNvPr>
          <p:cNvSpPr txBox="1"/>
          <p:nvPr/>
        </p:nvSpPr>
        <p:spPr>
          <a:xfrm>
            <a:off x="56044" y="3870695"/>
            <a:ext cx="815925"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QUẢN TRỊ</a:t>
            </a:r>
          </a:p>
        </p:txBody>
      </p:sp>
      <p:pic>
        <p:nvPicPr>
          <p:cNvPr id="1034" name="Picture 10">
            <a:extLst>
              <a:ext uri="{FF2B5EF4-FFF2-40B4-BE49-F238E27FC236}">
                <a16:creationId xmlns:a16="http://schemas.microsoft.com/office/drawing/2014/main" id="{27C7CE5E-57D3-0370-362F-1C5411C2170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68035" y="2388739"/>
            <a:ext cx="1200150" cy="1200150"/>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24">
            <a:extLst>
              <a:ext uri="{FF2B5EF4-FFF2-40B4-BE49-F238E27FC236}">
                <a16:creationId xmlns:a16="http://schemas.microsoft.com/office/drawing/2014/main" id="{1F904C6C-0618-79D2-D8B3-3C27F4135041}"/>
              </a:ext>
            </a:extLst>
          </p:cNvPr>
          <p:cNvSpPr/>
          <p:nvPr/>
        </p:nvSpPr>
        <p:spPr>
          <a:xfrm>
            <a:off x="8831936" y="1852141"/>
            <a:ext cx="3087905" cy="170956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6" name="Picture 12">
            <a:extLst>
              <a:ext uri="{FF2B5EF4-FFF2-40B4-BE49-F238E27FC236}">
                <a16:creationId xmlns:a16="http://schemas.microsoft.com/office/drawing/2014/main" id="{5675F083-0327-E482-2BD6-AD86B89D7380}"/>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b="11561"/>
          <a:stretch/>
        </p:blipFill>
        <p:spPr bwMode="auto">
          <a:xfrm>
            <a:off x="9798379" y="2336220"/>
            <a:ext cx="1200150" cy="1061407"/>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6757D952-2781-2730-AD06-917E2C2A90CB}"/>
              </a:ext>
            </a:extLst>
          </p:cNvPr>
          <p:cNvSpPr txBox="1"/>
          <p:nvPr/>
        </p:nvSpPr>
        <p:spPr>
          <a:xfrm>
            <a:off x="9409145" y="1842148"/>
            <a:ext cx="1978619" cy="43088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err="1">
                <a:ln>
                  <a:noFill/>
                </a:ln>
                <a:solidFill>
                  <a:prstClr val="black"/>
                </a:solidFill>
                <a:effectLst/>
                <a:uLnTx/>
                <a:uFillTx/>
                <a:latin typeface="Calibri" panose="020F0502020204030204"/>
                <a:ea typeface="+mn-ea"/>
                <a:cs typeface="+mn-cs"/>
              </a:rPr>
              <a:t>Kế</a:t>
            </a:r>
            <a:r>
              <a:rPr kumimoji="0" lang="en-GB" sz="2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2200" b="1" i="0" u="none" strike="noStrike" kern="1200" cap="none" spc="0" normalizeH="0" baseline="0" noProof="0" dirty="0" err="1">
                <a:ln>
                  <a:noFill/>
                </a:ln>
                <a:solidFill>
                  <a:prstClr val="black"/>
                </a:solidFill>
                <a:effectLst/>
                <a:uLnTx/>
                <a:uFillTx/>
                <a:latin typeface="Calibri" panose="020F0502020204030204"/>
                <a:ea typeface="+mn-ea"/>
                <a:cs typeface="+mn-cs"/>
              </a:rPr>
              <a:t>toán</a:t>
            </a:r>
            <a:r>
              <a:rPr kumimoji="0" lang="en-GB" sz="2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2200" b="1" i="0" u="none" strike="noStrike" kern="1200" cap="none" spc="0" normalizeH="0" baseline="0" noProof="0" dirty="0" err="1">
                <a:ln>
                  <a:noFill/>
                </a:ln>
                <a:solidFill>
                  <a:prstClr val="black"/>
                </a:solidFill>
                <a:effectLst/>
                <a:uLnTx/>
                <a:uFillTx/>
                <a:latin typeface="Calibri" panose="020F0502020204030204"/>
                <a:ea typeface="+mn-ea"/>
                <a:cs typeface="+mn-cs"/>
              </a:rPr>
              <a:t>dịch</a:t>
            </a:r>
            <a:r>
              <a:rPr kumimoji="0" lang="en-GB" sz="2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2200" b="1" i="0" u="none" strike="noStrike" kern="1200" cap="none" spc="0" normalizeH="0" baseline="0" noProof="0" dirty="0" err="1">
                <a:ln>
                  <a:noFill/>
                </a:ln>
                <a:solidFill>
                  <a:prstClr val="black"/>
                </a:solidFill>
                <a:effectLst/>
                <a:uLnTx/>
                <a:uFillTx/>
                <a:latin typeface="Calibri" panose="020F0502020204030204"/>
                <a:ea typeface="+mn-ea"/>
                <a:cs typeface="+mn-cs"/>
              </a:rPr>
              <a:t>vụ</a:t>
            </a:r>
            <a:endParaRPr kumimoji="0" lang="en-GB" sz="2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8" name="TextBox 27">
            <a:extLst>
              <a:ext uri="{FF2B5EF4-FFF2-40B4-BE49-F238E27FC236}">
                <a16:creationId xmlns:a16="http://schemas.microsoft.com/office/drawing/2014/main" id="{7DFF8169-BAB6-95BB-49A7-A9F38C616949}"/>
              </a:ext>
            </a:extLst>
          </p:cNvPr>
          <p:cNvSpPr txBox="1"/>
          <p:nvPr/>
        </p:nvSpPr>
        <p:spPr>
          <a:xfrm>
            <a:off x="40342" y="2402638"/>
            <a:ext cx="921997"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KINH DOANH</a:t>
            </a:r>
          </a:p>
        </p:txBody>
      </p:sp>
      <p:sp>
        <p:nvSpPr>
          <p:cNvPr id="29" name="Rectangle 28">
            <a:extLst>
              <a:ext uri="{FF2B5EF4-FFF2-40B4-BE49-F238E27FC236}">
                <a16:creationId xmlns:a16="http://schemas.microsoft.com/office/drawing/2014/main" id="{9003687A-1CBC-EE05-96ED-441D92A8510A}"/>
              </a:ext>
            </a:extLst>
          </p:cNvPr>
          <p:cNvSpPr/>
          <p:nvPr/>
        </p:nvSpPr>
        <p:spPr>
          <a:xfrm>
            <a:off x="1012646" y="5098458"/>
            <a:ext cx="10907195" cy="95391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1" name="Picture 2" descr="Logo&#10;&#10;Description automatically generated">
            <a:extLst>
              <a:ext uri="{FF2B5EF4-FFF2-40B4-BE49-F238E27FC236}">
                <a16:creationId xmlns:a16="http://schemas.microsoft.com/office/drawing/2014/main" id="{3D26D2A4-B0E0-88F2-2BB2-4136D04AF9D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581400" y="5284181"/>
            <a:ext cx="2669555" cy="667389"/>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4" descr="Startup - HN] Công Ty Về Lĩnh Vực Công Nghệ CyStack Việt Nam Tuyển Dụng CTV  Marketing Part-time 2018 - YBOX">
            <a:extLst>
              <a:ext uri="{FF2B5EF4-FFF2-40B4-BE49-F238E27FC236}">
                <a16:creationId xmlns:a16="http://schemas.microsoft.com/office/drawing/2014/main" id="{152FCA55-E8E3-80F1-51A0-C390D7844082}"/>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594240" y="5133280"/>
            <a:ext cx="1491158" cy="852090"/>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a:extLst>
              <a:ext uri="{FF2B5EF4-FFF2-40B4-BE49-F238E27FC236}">
                <a16:creationId xmlns:a16="http://schemas.microsoft.com/office/drawing/2014/main" id="{FE00C8FB-1E5C-9CC0-E57D-2952235497B8}"/>
              </a:ext>
            </a:extLst>
          </p:cNvPr>
          <p:cNvSpPr txBox="1"/>
          <p:nvPr/>
        </p:nvSpPr>
        <p:spPr>
          <a:xfrm>
            <a:off x="3007" y="5284181"/>
            <a:ext cx="921997"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ATTTM</a:t>
            </a:r>
          </a:p>
        </p:txBody>
      </p:sp>
    </p:spTree>
    <p:extLst>
      <p:ext uri="{BB962C8B-B14F-4D97-AF65-F5344CB8AC3E}">
        <p14:creationId xmlns:p14="http://schemas.microsoft.com/office/powerpoint/2010/main" val="18137146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F40CAAFA-E446-2F45-8F67-1F42FBE6EB1C}"/>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5122" name="Picture 2">
            <a:extLst>
              <a:ext uri="{FF2B5EF4-FFF2-40B4-BE49-F238E27FC236}">
                <a16:creationId xmlns:a16="http://schemas.microsoft.com/office/drawing/2014/main" id="{F55A1A2C-AC7F-51E3-943C-A5F7E52D28F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841127" y="3271238"/>
            <a:ext cx="1398568" cy="139856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975A8F84-ADB9-991E-FD78-4C5B2FEBAAEF}"/>
              </a:ext>
            </a:extLst>
          </p:cNvPr>
          <p:cNvSpPr/>
          <p:nvPr/>
        </p:nvSpPr>
        <p:spPr>
          <a:xfrm>
            <a:off x="1950859" y="3153737"/>
            <a:ext cx="9140783" cy="170956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124" name="Picture 4">
            <a:extLst>
              <a:ext uri="{FF2B5EF4-FFF2-40B4-BE49-F238E27FC236}">
                <a16:creationId xmlns:a16="http://schemas.microsoft.com/office/drawing/2014/main" id="{AD7F9D16-24DA-1821-AC40-F9E94E391B3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16270" y="5185245"/>
            <a:ext cx="2743200" cy="945833"/>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a:extLst>
              <a:ext uri="{FF2B5EF4-FFF2-40B4-BE49-F238E27FC236}">
                <a16:creationId xmlns:a16="http://schemas.microsoft.com/office/drawing/2014/main" id="{EAB5A5FD-2AFB-0160-D41E-7B6B3929F62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79581" y="5226355"/>
            <a:ext cx="1781173" cy="90472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E85D4F0B-39F2-2E85-94E1-2E2245DF16F0}"/>
              </a:ext>
            </a:extLst>
          </p:cNvPr>
          <p:cNvSpPr txBox="1"/>
          <p:nvPr/>
        </p:nvSpPr>
        <p:spPr>
          <a:xfrm>
            <a:off x="785870" y="5381937"/>
            <a:ext cx="914033"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NHÀ XE</a:t>
            </a:r>
          </a:p>
        </p:txBody>
      </p:sp>
      <p:sp>
        <p:nvSpPr>
          <p:cNvPr id="9" name="Rectangle 8">
            <a:extLst>
              <a:ext uri="{FF2B5EF4-FFF2-40B4-BE49-F238E27FC236}">
                <a16:creationId xmlns:a16="http://schemas.microsoft.com/office/drawing/2014/main" id="{7F00D61E-ABA5-1C38-18B7-DE4D35348E8A}"/>
              </a:ext>
            </a:extLst>
          </p:cNvPr>
          <p:cNvSpPr/>
          <p:nvPr/>
        </p:nvSpPr>
        <p:spPr>
          <a:xfrm>
            <a:off x="1950859" y="5000625"/>
            <a:ext cx="9179104" cy="120426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B186380E-9D24-CBB0-4D16-12D096783070}"/>
              </a:ext>
            </a:extLst>
          </p:cNvPr>
          <p:cNvSpPr txBox="1"/>
          <p:nvPr/>
        </p:nvSpPr>
        <p:spPr>
          <a:xfrm>
            <a:off x="639574" y="3604236"/>
            <a:ext cx="1112659"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CƠ SỞ DU LỊCH</a:t>
            </a:r>
          </a:p>
        </p:txBody>
      </p:sp>
      <p:pic>
        <p:nvPicPr>
          <p:cNvPr id="5128" name="Picture 8">
            <a:extLst>
              <a:ext uri="{FF2B5EF4-FFF2-40B4-BE49-F238E27FC236}">
                <a16:creationId xmlns:a16="http://schemas.microsoft.com/office/drawing/2014/main" id="{FA183A9F-87FD-0AD8-D014-218E132D23E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9254" b="30409"/>
          <a:stretch/>
        </p:blipFill>
        <p:spPr bwMode="auto">
          <a:xfrm>
            <a:off x="5106787" y="1715424"/>
            <a:ext cx="2828925" cy="1141108"/>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E9B44F95-DAC6-BE55-55EC-6D0A67A7D5E4}"/>
              </a:ext>
            </a:extLst>
          </p:cNvPr>
          <p:cNvSpPr/>
          <p:nvPr/>
        </p:nvSpPr>
        <p:spPr>
          <a:xfrm>
            <a:off x="1950859" y="1690688"/>
            <a:ext cx="9140783" cy="133941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4DC2A075-EFCB-882B-46BB-C40969455807}"/>
              </a:ext>
            </a:extLst>
          </p:cNvPr>
          <p:cNvSpPr txBox="1"/>
          <p:nvPr/>
        </p:nvSpPr>
        <p:spPr>
          <a:xfrm>
            <a:off x="738886" y="1867785"/>
            <a:ext cx="1112659" cy="92333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TƯ VẤN DOANH NGHIỆP</a:t>
            </a:r>
          </a:p>
        </p:txBody>
      </p:sp>
      <p:sp>
        <p:nvSpPr>
          <p:cNvPr id="13" name="Title 1">
            <a:extLst>
              <a:ext uri="{FF2B5EF4-FFF2-40B4-BE49-F238E27FC236}">
                <a16:creationId xmlns:a16="http://schemas.microsoft.com/office/drawing/2014/main" id="{C145E78E-C89D-E672-A734-3B68A06A81BC}"/>
              </a:ext>
            </a:extLst>
          </p:cNvPr>
          <p:cNvSpPr>
            <a:spLocks noGrp="1"/>
          </p:cNvSpPr>
          <p:nvPr>
            <p:ph type="title"/>
          </p:nvPr>
        </p:nvSpPr>
        <p:spPr>
          <a:xfrm>
            <a:off x="838199" y="365125"/>
            <a:ext cx="11081641" cy="1325563"/>
          </a:xfrm>
        </p:spPr>
        <p:txBody>
          <a:bodyPr>
            <a:normAutofit/>
          </a:bodyPr>
          <a:lstStyle/>
          <a:p>
            <a:pPr algn="ctr"/>
            <a:r>
              <a:rPr lang="en-GB" sz="2800" b="1" cap="all" dirty="0" err="1">
                <a:solidFill>
                  <a:schemeClr val="accent1"/>
                </a:solidFill>
                <a:latin typeface="Calibri "/>
              </a:rPr>
              <a:t>Đáp</a:t>
            </a:r>
            <a:r>
              <a:rPr lang="en-GB" sz="2800" b="1" cap="all" dirty="0">
                <a:solidFill>
                  <a:schemeClr val="accent1"/>
                </a:solidFill>
                <a:latin typeface="Calibri "/>
              </a:rPr>
              <a:t> </a:t>
            </a:r>
            <a:r>
              <a:rPr lang="en-GB" sz="2800" b="1" cap="all" dirty="0" err="1">
                <a:solidFill>
                  <a:schemeClr val="accent1"/>
                </a:solidFill>
                <a:latin typeface="Calibri "/>
              </a:rPr>
              <a:t>ứng</a:t>
            </a:r>
            <a:r>
              <a:rPr lang="en-GB" sz="2800" b="1" cap="all" dirty="0">
                <a:solidFill>
                  <a:schemeClr val="accent1"/>
                </a:solidFill>
                <a:latin typeface="Calibri "/>
              </a:rPr>
              <a:t> </a:t>
            </a:r>
            <a:r>
              <a:rPr lang="en-GB" sz="2800" b="1" cap="all" dirty="0" err="1">
                <a:solidFill>
                  <a:schemeClr val="accent1"/>
                </a:solidFill>
                <a:latin typeface="Calibri "/>
              </a:rPr>
              <a:t>nhu</a:t>
            </a:r>
            <a:r>
              <a:rPr lang="en-GB" sz="2800" b="1" cap="all" dirty="0">
                <a:solidFill>
                  <a:schemeClr val="accent1"/>
                </a:solidFill>
                <a:latin typeface="Calibri "/>
              </a:rPr>
              <a:t> </a:t>
            </a:r>
            <a:r>
              <a:rPr lang="en-GB" sz="2800" b="1" cap="all" dirty="0" err="1">
                <a:solidFill>
                  <a:schemeClr val="accent1"/>
                </a:solidFill>
                <a:latin typeface="Calibri "/>
              </a:rPr>
              <a:t>cầu</a:t>
            </a:r>
            <a:r>
              <a:rPr lang="en-GB" sz="2800" b="1" cap="all" dirty="0">
                <a:solidFill>
                  <a:schemeClr val="accent1"/>
                </a:solidFill>
                <a:latin typeface="Calibri "/>
              </a:rPr>
              <a:t> </a:t>
            </a:r>
            <a:r>
              <a:rPr lang="en-GB" sz="2800" b="1" cap="all" dirty="0" err="1">
                <a:solidFill>
                  <a:schemeClr val="accent1"/>
                </a:solidFill>
                <a:latin typeface="Calibri "/>
              </a:rPr>
              <a:t>cơ</a:t>
            </a:r>
            <a:r>
              <a:rPr lang="en-GB" sz="2800" b="1" cap="all" dirty="0">
                <a:solidFill>
                  <a:schemeClr val="accent1"/>
                </a:solidFill>
                <a:latin typeface="Calibri "/>
              </a:rPr>
              <a:t> </a:t>
            </a:r>
            <a:r>
              <a:rPr lang="en-GB" sz="2800" b="1" cap="all" dirty="0" err="1">
                <a:solidFill>
                  <a:schemeClr val="accent1"/>
                </a:solidFill>
                <a:latin typeface="Calibri "/>
              </a:rPr>
              <a:t>bản</a:t>
            </a:r>
            <a:r>
              <a:rPr lang="en-GB" sz="2800" b="1" cap="all" dirty="0">
                <a:solidFill>
                  <a:schemeClr val="accent1"/>
                </a:solidFill>
                <a:latin typeface="Calibri "/>
              </a:rPr>
              <a:t> </a:t>
            </a:r>
            <a:r>
              <a:rPr lang="en-GB" sz="2800" b="1" cap="all" dirty="0" err="1">
                <a:solidFill>
                  <a:schemeClr val="accent1"/>
                </a:solidFill>
                <a:latin typeface="Calibri "/>
              </a:rPr>
              <a:t>của</a:t>
            </a:r>
            <a:r>
              <a:rPr lang="en-GB" sz="2800" b="1" cap="all" dirty="0">
                <a:solidFill>
                  <a:schemeClr val="accent1"/>
                </a:solidFill>
                <a:latin typeface="Calibri "/>
              </a:rPr>
              <a:t> SME (</a:t>
            </a:r>
            <a:r>
              <a:rPr lang="en-GB" sz="2800" b="1" cap="all" dirty="0" err="1">
                <a:solidFill>
                  <a:schemeClr val="accent1"/>
                </a:solidFill>
                <a:latin typeface="Calibri "/>
              </a:rPr>
              <a:t>một</a:t>
            </a:r>
            <a:r>
              <a:rPr lang="en-GB" sz="2800" b="1" cap="all" dirty="0">
                <a:solidFill>
                  <a:schemeClr val="accent1"/>
                </a:solidFill>
                <a:latin typeface="Calibri "/>
              </a:rPr>
              <a:t> </a:t>
            </a:r>
            <a:r>
              <a:rPr lang="en-GB" sz="2800" b="1" cap="all" dirty="0" err="1">
                <a:solidFill>
                  <a:schemeClr val="accent1"/>
                </a:solidFill>
                <a:latin typeface="Calibri "/>
              </a:rPr>
              <a:t>số</a:t>
            </a:r>
            <a:r>
              <a:rPr lang="en-GB" sz="2800" b="1" cap="all" dirty="0">
                <a:solidFill>
                  <a:schemeClr val="accent1"/>
                </a:solidFill>
                <a:latin typeface="Calibri "/>
              </a:rPr>
              <a:t> </a:t>
            </a:r>
            <a:r>
              <a:rPr lang="en-GB" sz="2800" b="1" cap="all" dirty="0" err="1">
                <a:solidFill>
                  <a:schemeClr val="accent1"/>
                </a:solidFill>
                <a:latin typeface="Calibri "/>
              </a:rPr>
              <a:t>ví</a:t>
            </a:r>
            <a:r>
              <a:rPr lang="en-GB" sz="2800" b="1" cap="all" dirty="0">
                <a:solidFill>
                  <a:schemeClr val="accent1"/>
                </a:solidFill>
                <a:latin typeface="Calibri "/>
              </a:rPr>
              <a:t> </a:t>
            </a:r>
            <a:r>
              <a:rPr lang="en-GB" sz="2800" b="1" cap="all" dirty="0" err="1">
                <a:solidFill>
                  <a:schemeClr val="accent1"/>
                </a:solidFill>
                <a:latin typeface="Calibri "/>
              </a:rPr>
              <a:t>dụ</a:t>
            </a:r>
            <a:r>
              <a:rPr lang="en-GB" sz="2800" b="1" cap="all" dirty="0">
                <a:solidFill>
                  <a:schemeClr val="accent1"/>
                </a:solidFill>
                <a:latin typeface="Calibri "/>
              </a:rPr>
              <a:t>)</a:t>
            </a:r>
            <a:endParaRPr lang="en-VN" sz="2800" b="1" cap="all" dirty="0">
              <a:solidFill>
                <a:schemeClr val="accent1"/>
              </a:solidFill>
              <a:latin typeface="Calibri "/>
            </a:endParaRPr>
          </a:p>
        </p:txBody>
      </p:sp>
    </p:spTree>
    <p:extLst>
      <p:ext uri="{BB962C8B-B14F-4D97-AF65-F5344CB8AC3E}">
        <p14:creationId xmlns:p14="http://schemas.microsoft.com/office/powerpoint/2010/main" val="26408992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E80B2E-BF96-514D-BD10-E968FA92DABB}"/>
              </a:ext>
            </a:extLst>
          </p:cNvPr>
          <p:cNvSpPr>
            <a:spLocks noGrp="1"/>
          </p:cNvSpPr>
          <p:nvPr>
            <p:ph type="title"/>
          </p:nvPr>
        </p:nvSpPr>
        <p:spPr>
          <a:xfrm>
            <a:off x="283028" y="200226"/>
            <a:ext cx="6108675" cy="1325563"/>
          </a:xfrm>
        </p:spPr>
        <p:txBody>
          <a:bodyPr>
            <a:normAutofit/>
          </a:bodyPr>
          <a:lstStyle/>
          <a:p>
            <a:pPr algn="just"/>
            <a:r>
              <a:rPr lang="vi-VN" sz="2800" b="1" cap="all" dirty="0">
                <a:solidFill>
                  <a:schemeClr val="accent1"/>
                </a:solidFill>
                <a:latin typeface="Calibri "/>
              </a:rPr>
              <a:t>3. Doanh nghiệp đã biết mình ở đâu rồi thì làm gì?</a:t>
            </a:r>
            <a:endParaRPr lang="x-none" sz="2800" b="1" cap="all" dirty="0">
              <a:solidFill>
                <a:schemeClr val="accent1"/>
              </a:solidFill>
              <a:latin typeface="Calibri "/>
            </a:endParaRPr>
          </a:p>
        </p:txBody>
      </p:sp>
      <p:sp>
        <p:nvSpPr>
          <p:cNvPr id="8" name="Content Placeholder 7">
            <a:extLst>
              <a:ext uri="{FF2B5EF4-FFF2-40B4-BE49-F238E27FC236}">
                <a16:creationId xmlns:a16="http://schemas.microsoft.com/office/drawing/2014/main" id="{A4BEF94D-B12D-C845-863A-2ACD4F0DBD8B}"/>
              </a:ext>
            </a:extLst>
          </p:cNvPr>
          <p:cNvSpPr>
            <a:spLocks noGrp="1"/>
          </p:cNvSpPr>
          <p:nvPr>
            <p:ph sz="half" idx="2"/>
          </p:nvPr>
        </p:nvSpPr>
        <p:spPr>
          <a:xfrm>
            <a:off x="146552" y="1598942"/>
            <a:ext cx="6181462" cy="4674052"/>
          </a:xfrm>
        </p:spPr>
        <p:txBody>
          <a:bodyPr>
            <a:noAutofit/>
          </a:bodyPr>
          <a:lstStyle/>
          <a:p>
            <a:pPr marL="0" indent="0" algn="just">
              <a:lnSpc>
                <a:spcPct val="100000"/>
              </a:lnSpc>
              <a:spcBef>
                <a:spcPts val="600"/>
              </a:spcBef>
              <a:buNone/>
            </a:pPr>
            <a:r>
              <a:rPr lang="vi-VN" sz="2200" dirty="0">
                <a:solidFill>
                  <a:srgbClr val="0070C0"/>
                </a:solidFill>
                <a:latin typeface="Calibri "/>
              </a:rPr>
              <a:t>Tỷ lệ doanh nghiệp tham gia 9 nhóm nền tảng xuất sắc của Chương trình SMEdx : </a:t>
            </a:r>
          </a:p>
          <a:p>
            <a:pPr algn="just">
              <a:lnSpc>
                <a:spcPct val="100000"/>
              </a:lnSpc>
              <a:spcBef>
                <a:spcPts val="600"/>
              </a:spcBef>
            </a:pPr>
            <a:r>
              <a:rPr lang="vi-VN" sz="2200" dirty="0">
                <a:solidFill>
                  <a:srgbClr val="0070C0"/>
                </a:solidFill>
                <a:latin typeface="Calibri "/>
              </a:rPr>
              <a:t>Nền tảng quản trị tổng thể DN 39,8%; </a:t>
            </a:r>
          </a:p>
          <a:p>
            <a:pPr algn="just">
              <a:lnSpc>
                <a:spcPct val="100000"/>
              </a:lnSpc>
              <a:spcBef>
                <a:spcPts val="600"/>
              </a:spcBef>
            </a:pPr>
            <a:r>
              <a:rPr lang="vi-VN" sz="2200" dirty="0">
                <a:solidFill>
                  <a:srgbClr val="0070C0"/>
                </a:solidFill>
                <a:latin typeface="Calibri "/>
              </a:rPr>
              <a:t>Nền tảng nhân sự, tổ chức 17%; </a:t>
            </a:r>
          </a:p>
          <a:p>
            <a:pPr algn="just">
              <a:lnSpc>
                <a:spcPct val="100000"/>
              </a:lnSpc>
              <a:spcBef>
                <a:spcPts val="600"/>
              </a:spcBef>
            </a:pPr>
            <a:r>
              <a:rPr lang="vi-VN" sz="2200" dirty="0">
                <a:solidFill>
                  <a:srgbClr val="0070C0"/>
                </a:solidFill>
                <a:latin typeface="Calibri "/>
              </a:rPr>
              <a:t>Nền tảng du lịch, khách sạn 16%; </a:t>
            </a:r>
          </a:p>
          <a:p>
            <a:pPr algn="just">
              <a:lnSpc>
                <a:spcPct val="100000"/>
              </a:lnSpc>
              <a:spcBef>
                <a:spcPts val="600"/>
              </a:spcBef>
            </a:pPr>
            <a:r>
              <a:rPr lang="vi-VN" sz="2200" dirty="0">
                <a:solidFill>
                  <a:srgbClr val="0070C0"/>
                </a:solidFill>
                <a:latin typeface="Calibri "/>
              </a:rPr>
              <a:t>Nền tảng hạ tầng công nghệ 14%, </a:t>
            </a:r>
          </a:p>
          <a:p>
            <a:pPr algn="just">
              <a:lnSpc>
                <a:spcPct val="100000"/>
              </a:lnSpc>
              <a:spcBef>
                <a:spcPts val="600"/>
              </a:spcBef>
            </a:pPr>
            <a:r>
              <a:rPr lang="vi-VN" sz="2200" dirty="0">
                <a:solidFill>
                  <a:srgbClr val="0070C0"/>
                </a:solidFill>
                <a:latin typeface="Calibri "/>
              </a:rPr>
              <a:t>Nền tảng kế toán tài chính 10%; </a:t>
            </a:r>
          </a:p>
          <a:p>
            <a:pPr algn="just">
              <a:lnSpc>
                <a:spcPct val="100000"/>
              </a:lnSpc>
              <a:spcBef>
                <a:spcPts val="600"/>
              </a:spcBef>
            </a:pPr>
            <a:r>
              <a:rPr lang="vi-VN" sz="2200" dirty="0">
                <a:solidFill>
                  <a:srgbClr val="0070C0"/>
                </a:solidFill>
                <a:latin typeface="Calibri "/>
              </a:rPr>
              <a:t>Nền tảng quảng cáo, tiếp thị, CSKH 1,2%; </a:t>
            </a:r>
          </a:p>
          <a:p>
            <a:pPr algn="just">
              <a:lnSpc>
                <a:spcPct val="100000"/>
              </a:lnSpc>
              <a:spcBef>
                <a:spcPts val="600"/>
              </a:spcBef>
            </a:pPr>
            <a:r>
              <a:rPr lang="vi-VN" sz="2200" dirty="0">
                <a:solidFill>
                  <a:srgbClr val="0070C0"/>
                </a:solidFill>
                <a:latin typeface="Calibri "/>
              </a:rPr>
              <a:t>Nền tảng giáo dục trực tuyến 0,7%; </a:t>
            </a:r>
          </a:p>
          <a:p>
            <a:pPr algn="just">
              <a:lnSpc>
                <a:spcPct val="100000"/>
              </a:lnSpc>
              <a:spcBef>
                <a:spcPts val="600"/>
              </a:spcBef>
            </a:pPr>
            <a:r>
              <a:rPr lang="vi-VN" sz="2200" dirty="0">
                <a:solidFill>
                  <a:srgbClr val="0070C0"/>
                </a:solidFill>
                <a:latin typeface="Calibri "/>
              </a:rPr>
              <a:t>Nền tảng vận tải, logistic 0,5%; </a:t>
            </a:r>
          </a:p>
          <a:p>
            <a:pPr algn="just">
              <a:lnSpc>
                <a:spcPct val="100000"/>
              </a:lnSpc>
              <a:spcBef>
                <a:spcPts val="600"/>
              </a:spcBef>
            </a:pPr>
            <a:r>
              <a:rPr lang="vi-VN" sz="2200" dirty="0">
                <a:solidFill>
                  <a:srgbClr val="0070C0"/>
                </a:solidFill>
                <a:latin typeface="Calibri "/>
              </a:rPr>
              <a:t>Nền tảng an toàn an ninh mạng 0,3%; </a:t>
            </a:r>
          </a:p>
          <a:p>
            <a:pPr algn="just">
              <a:lnSpc>
                <a:spcPct val="100000"/>
              </a:lnSpc>
              <a:spcBef>
                <a:spcPts val="600"/>
              </a:spcBef>
            </a:pPr>
            <a:r>
              <a:rPr lang="vi-VN" sz="2200" dirty="0">
                <a:solidFill>
                  <a:srgbClr val="0070C0"/>
                </a:solidFill>
                <a:latin typeface="Calibri "/>
              </a:rPr>
              <a:t>Nền tảng mạng xã hội 0,1%. </a:t>
            </a:r>
          </a:p>
        </p:txBody>
      </p:sp>
      <p:sp>
        <p:nvSpPr>
          <p:cNvPr id="6" name="Slide Number Placeholder 5">
            <a:extLst>
              <a:ext uri="{FF2B5EF4-FFF2-40B4-BE49-F238E27FC236}">
                <a16:creationId xmlns:a16="http://schemas.microsoft.com/office/drawing/2014/main" id="{AAB30DDC-F93E-BE4F-B318-C1A7BCE4FE6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AA7EBD00-1879-2FA4-0A50-A410D12EBDD7}"/>
              </a:ext>
            </a:extLst>
          </p:cNvPr>
          <p:cNvPicPr>
            <a:picLocks noChangeAspect="1"/>
          </p:cNvPicPr>
          <p:nvPr/>
        </p:nvPicPr>
        <p:blipFill>
          <a:blip r:embed="rId3"/>
          <a:stretch>
            <a:fillRect/>
          </a:stretch>
        </p:blipFill>
        <p:spPr>
          <a:xfrm>
            <a:off x="6512920" y="245719"/>
            <a:ext cx="5558686" cy="3084393"/>
          </a:xfrm>
          <a:prstGeom prst="rect">
            <a:avLst/>
          </a:prstGeom>
        </p:spPr>
      </p:pic>
      <p:pic>
        <p:nvPicPr>
          <p:cNvPr id="11" name="Picture 10">
            <a:extLst>
              <a:ext uri="{FF2B5EF4-FFF2-40B4-BE49-F238E27FC236}">
                <a16:creationId xmlns:a16="http://schemas.microsoft.com/office/drawing/2014/main" id="{C4425B26-2B21-F823-0001-64B4FCB5EF62}"/>
              </a:ext>
            </a:extLst>
          </p:cNvPr>
          <p:cNvPicPr>
            <a:picLocks noChangeAspect="1"/>
          </p:cNvPicPr>
          <p:nvPr/>
        </p:nvPicPr>
        <p:blipFill>
          <a:blip r:embed="rId4"/>
          <a:stretch>
            <a:fillRect/>
          </a:stretch>
        </p:blipFill>
        <p:spPr>
          <a:xfrm>
            <a:off x="6480124" y="3330112"/>
            <a:ext cx="5624278" cy="3424274"/>
          </a:xfrm>
          <a:prstGeom prst="rect">
            <a:avLst/>
          </a:prstGeom>
        </p:spPr>
      </p:pic>
    </p:spTree>
    <p:extLst>
      <p:ext uri="{BB962C8B-B14F-4D97-AF65-F5344CB8AC3E}">
        <p14:creationId xmlns:p14="http://schemas.microsoft.com/office/powerpoint/2010/main" val="41398508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任意多边形 25">
            <a:extLst>
              <a:ext uri="{FF2B5EF4-FFF2-40B4-BE49-F238E27FC236}">
                <a16:creationId xmlns:a16="http://schemas.microsoft.com/office/drawing/2014/main" id="{5BDEE93E-0888-5434-79A1-C8E2FD5CE399}"/>
              </a:ext>
            </a:extLst>
          </p:cNvPr>
          <p:cNvSpPr/>
          <p:nvPr/>
        </p:nvSpPr>
        <p:spPr>
          <a:xfrm rot="10800000">
            <a:off x="-38065" y="1508818"/>
            <a:ext cx="12192000" cy="3483979"/>
          </a:xfrm>
          <a:custGeom>
            <a:avLst/>
            <a:gdLst>
              <a:gd name="connsiteX0" fmla="*/ 4524058 w 12192000"/>
              <a:gd name="connsiteY0" fmla="*/ 0 h 3483979"/>
              <a:gd name="connsiteX1" fmla="*/ 12192000 w 12192000"/>
              <a:gd name="connsiteY1" fmla="*/ 0 h 3483979"/>
              <a:gd name="connsiteX2" fmla="*/ 12192000 w 12192000"/>
              <a:gd name="connsiteY2" fmla="*/ 3483979 h 3483979"/>
              <a:gd name="connsiteX3" fmla="*/ 4524057 w 12192000"/>
              <a:gd name="connsiteY3" fmla="*/ 3483979 h 3483979"/>
              <a:gd name="connsiteX4" fmla="*/ 4594651 w 12192000"/>
              <a:gd name="connsiteY4" fmla="*/ 3419819 h 3483979"/>
              <a:gd name="connsiteX5" fmla="*/ 5289631 w 12192000"/>
              <a:gd name="connsiteY5" fmla="*/ 1741989 h 3483979"/>
              <a:gd name="connsiteX6" fmla="*/ 4594651 w 12192000"/>
              <a:gd name="connsiteY6" fmla="*/ 64159 h 3483979"/>
              <a:gd name="connsiteX7" fmla="*/ 0 w 12192000"/>
              <a:gd name="connsiteY7" fmla="*/ 0 h 3483979"/>
              <a:gd name="connsiteX8" fmla="*/ 1309583 w 12192000"/>
              <a:gd name="connsiteY8" fmla="*/ 0 h 3483979"/>
              <a:gd name="connsiteX9" fmla="*/ 1238990 w 12192000"/>
              <a:gd name="connsiteY9" fmla="*/ 64159 h 3483979"/>
              <a:gd name="connsiteX10" fmla="*/ 544010 w 12192000"/>
              <a:gd name="connsiteY10" fmla="*/ 1741989 h 3483979"/>
              <a:gd name="connsiteX11" fmla="*/ 1238990 w 12192000"/>
              <a:gd name="connsiteY11" fmla="*/ 3419819 h 3483979"/>
              <a:gd name="connsiteX12" fmla="*/ 1309584 w 12192000"/>
              <a:gd name="connsiteY12" fmla="*/ 3483979 h 3483979"/>
              <a:gd name="connsiteX13" fmla="*/ 0 w 12192000"/>
              <a:gd name="connsiteY13" fmla="*/ 3483979 h 3483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2000" h="3483979">
                <a:moveTo>
                  <a:pt x="4524058" y="0"/>
                </a:moveTo>
                <a:lnTo>
                  <a:pt x="12192000" y="0"/>
                </a:lnTo>
                <a:lnTo>
                  <a:pt x="12192000" y="3483979"/>
                </a:lnTo>
                <a:lnTo>
                  <a:pt x="4524057" y="3483979"/>
                </a:lnTo>
                <a:lnTo>
                  <a:pt x="4594651" y="3419819"/>
                </a:lnTo>
                <a:cubicBezTo>
                  <a:pt x="5024045" y="2990425"/>
                  <a:pt x="5289631" y="2397223"/>
                  <a:pt x="5289631" y="1741989"/>
                </a:cubicBezTo>
                <a:cubicBezTo>
                  <a:pt x="5289631" y="1086756"/>
                  <a:pt x="5024045" y="493553"/>
                  <a:pt x="4594651" y="64159"/>
                </a:cubicBezTo>
                <a:close/>
                <a:moveTo>
                  <a:pt x="0" y="0"/>
                </a:moveTo>
                <a:lnTo>
                  <a:pt x="1309583" y="0"/>
                </a:lnTo>
                <a:lnTo>
                  <a:pt x="1238990" y="64159"/>
                </a:lnTo>
                <a:cubicBezTo>
                  <a:pt x="809596" y="493553"/>
                  <a:pt x="544010" y="1086756"/>
                  <a:pt x="544010" y="1741989"/>
                </a:cubicBezTo>
                <a:cubicBezTo>
                  <a:pt x="544010" y="2397223"/>
                  <a:pt x="809596" y="2990425"/>
                  <a:pt x="1238990" y="3419819"/>
                </a:cubicBezTo>
                <a:lnTo>
                  <a:pt x="1309584" y="3483979"/>
                </a:lnTo>
                <a:lnTo>
                  <a:pt x="0" y="3483979"/>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w Cen MT" panose="020B0602020104020603"/>
              <a:ea typeface="华文仿宋" panose="02010600040101010101" pitchFamily="2" charset="-122"/>
              <a:cs typeface="+mn-ea"/>
              <a:sym typeface="+mn-lt"/>
            </a:endParaRPr>
          </a:p>
        </p:txBody>
      </p:sp>
      <p:sp>
        <p:nvSpPr>
          <p:cNvPr id="8" name="Rectangle 7">
            <a:extLst>
              <a:ext uri="{FF2B5EF4-FFF2-40B4-BE49-F238E27FC236}">
                <a16:creationId xmlns:a16="http://schemas.microsoft.com/office/drawing/2014/main" id="{CE54129D-01A9-D98B-1891-FDA8F3101B22}"/>
              </a:ext>
            </a:extLst>
          </p:cNvPr>
          <p:cNvSpPr/>
          <p:nvPr/>
        </p:nvSpPr>
        <p:spPr>
          <a:xfrm>
            <a:off x="8115003" y="2735410"/>
            <a:ext cx="2297424"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ahoma" panose="020B0604030504040204" pitchFamily="34" charset="0"/>
                <a:ea typeface="+mn-ea"/>
                <a:cs typeface="+mn-cs"/>
              </a:rPr>
              <a:t>Phần </a:t>
            </a:r>
            <a:r>
              <a:rPr lang="vi-VN" sz="5400" dirty="0">
                <a:ln w="0"/>
                <a:solidFill>
                  <a:prstClr val="black"/>
                </a:solidFill>
                <a:effectLst>
                  <a:outerShdw blurRad="38100" dist="19050" dir="2700000" algn="tl" rotWithShape="0">
                    <a:prstClr val="black">
                      <a:alpha val="40000"/>
                    </a:prstClr>
                  </a:outerShdw>
                </a:effectLst>
                <a:latin typeface="Tahoma" panose="020B0604030504040204" pitchFamily="34" charset="0"/>
              </a:rPr>
              <a:t>3</a:t>
            </a:r>
            <a:endParaRPr kumimoji="0" lang="en-US" sz="5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w Cen MT" panose="020B0602020104020603"/>
              <a:ea typeface="+mn-ea"/>
              <a:cs typeface="+mn-cs"/>
            </a:endParaRPr>
          </a:p>
        </p:txBody>
      </p:sp>
      <p:sp>
        <p:nvSpPr>
          <p:cNvPr id="4" name="TextBox 3">
            <a:extLst>
              <a:ext uri="{FF2B5EF4-FFF2-40B4-BE49-F238E27FC236}">
                <a16:creationId xmlns:a16="http://schemas.microsoft.com/office/drawing/2014/main" id="{3F6CF3AB-1CDA-5132-F862-032A7FCD4CF5}"/>
              </a:ext>
            </a:extLst>
          </p:cNvPr>
          <p:cNvSpPr txBox="1"/>
          <p:nvPr/>
        </p:nvSpPr>
        <p:spPr>
          <a:xfrm>
            <a:off x="384145" y="2380570"/>
            <a:ext cx="6348789" cy="1404359"/>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3000" b="1" i="0" u="none" strike="noStrike" kern="1200" cap="none" spc="0" normalizeH="0" baseline="0" noProof="0" dirty="0">
                <a:ln>
                  <a:noFill/>
                </a:ln>
                <a:solidFill>
                  <a:prstClr val="white"/>
                </a:solidFill>
                <a:effectLst/>
                <a:uLnTx/>
                <a:uFillTx/>
                <a:latin typeface="Montserrat" panose="00000500000000000000" pitchFamily="2" charset="0"/>
                <a:ea typeface="+mn-ea"/>
                <a:cs typeface="Trebuchet MS"/>
              </a:rPr>
              <a:t>KINH NGHIỆM CHUYỂN ĐỔI SỐ DOANH NGHIỆP THÀNH CÔNG</a:t>
            </a:r>
            <a:endParaRPr kumimoji="0" lang="en-US" sz="30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spTree>
    <p:extLst>
      <p:ext uri="{BB962C8B-B14F-4D97-AF65-F5344CB8AC3E}">
        <p14:creationId xmlns:p14="http://schemas.microsoft.com/office/powerpoint/2010/main" val="8962142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10538C8-E8AF-3E42-8EAE-08989D76FF8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6071D6-B3ED-A447-AE9F-11E647BD56D7}" type="slidenum">
              <a:rPr kumimoji="0" lang="x-non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Times New Roman" panose="02020603050405020304" pitchFamily="18" charset="0"/>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x-none" sz="1200" b="0" i="0" u="none" strike="noStrike" kern="1200" cap="none" spc="0" normalizeH="0" baseline="0" noProof="0">
              <a:ln>
                <a:noFill/>
              </a:ln>
              <a:solidFill>
                <a:prstClr val="black">
                  <a:tint val="75000"/>
                </a:prstClr>
              </a:solidFill>
              <a:effectLst/>
              <a:uLnTx/>
              <a:uFillTx/>
              <a:latin typeface="Calibri" panose="020F0502020204030204"/>
              <a:ea typeface="+mn-ea"/>
              <a:cs typeface="Times New Roman" panose="02020603050405020304" pitchFamily="18" charset="0"/>
            </a:endParaRPr>
          </a:p>
        </p:txBody>
      </p:sp>
      <p:sp>
        <p:nvSpPr>
          <p:cNvPr id="3" name="Title 1">
            <a:extLst>
              <a:ext uri="{FF2B5EF4-FFF2-40B4-BE49-F238E27FC236}">
                <a16:creationId xmlns:a16="http://schemas.microsoft.com/office/drawing/2014/main" id="{F249B8A1-CE69-7298-2E7A-73EC69C13459}"/>
              </a:ext>
            </a:extLst>
          </p:cNvPr>
          <p:cNvSpPr txBox="1">
            <a:spLocks/>
          </p:cNvSpPr>
          <p:nvPr/>
        </p:nvSpPr>
        <p:spPr>
          <a:xfrm>
            <a:off x="2321818" y="78267"/>
            <a:ext cx="7979868" cy="1325563"/>
          </a:xfrm>
          <a:prstGeom prst="rect">
            <a:avLst/>
          </a:prstGeom>
        </p:spPr>
        <p:txBody>
          <a:bodyPr vert="horz" lIns="91440" tIns="45720" rIns="91440" bIns="45720" rtlCol="0" anchor="ctr">
            <a:normAutofit/>
          </a:bodyPr>
          <a:lstStyle>
            <a:lvl1pPr algn="l" defTabSz="914400" rtl="0" eaLnBrk="1" latinLnBrk="0" hangingPunct="1">
              <a:lnSpc>
                <a:spcPct val="80000"/>
              </a:lnSpc>
              <a:spcBef>
                <a:spcPct val="0"/>
              </a:spcBef>
              <a:buNone/>
              <a:defRPr sz="4200" kern="1200" cap="all" spc="100" baseline="0">
                <a:solidFill>
                  <a:schemeClr val="tx1">
                    <a:lumMod val="95000"/>
                    <a:lumOff val="5000"/>
                  </a:schemeClr>
                </a:solidFill>
                <a:latin typeface="Times New Roman" panose="02020603050405020304" pitchFamily="18" charset="0"/>
                <a:ea typeface="+mj-ea"/>
                <a:cs typeface="Times New Roman" panose="02020603050405020304" pitchFamily="18" charset="0"/>
              </a:defRPr>
            </a:lvl1pPr>
          </a:lstStyle>
          <a:p>
            <a:pPr marL="0" marR="0" lvl="0" indent="0" algn="ctr" defTabSz="914400" rtl="0" eaLnBrk="1" fontAlgn="auto" latinLnBrk="0" hangingPunct="1">
              <a:lnSpc>
                <a:spcPct val="80000"/>
              </a:lnSpc>
              <a:spcBef>
                <a:spcPct val="0"/>
              </a:spcBef>
              <a:spcAft>
                <a:spcPts val="0"/>
              </a:spcAft>
              <a:buClrTx/>
              <a:buSzTx/>
              <a:buFontTx/>
              <a:buNone/>
              <a:tabLst/>
              <a:defRPr/>
            </a:pPr>
            <a:r>
              <a:rPr kumimoji="0" lang="vi-VN" sz="2800" b="1" i="0" u="none" strike="noStrike" kern="1200" cap="all" spc="100" normalizeH="0" baseline="0" noProof="0" dirty="0">
                <a:ln>
                  <a:noFill/>
                </a:ln>
                <a:solidFill>
                  <a:srgbClr val="0070C0"/>
                </a:solidFill>
                <a:effectLst/>
                <a:uLnTx/>
                <a:uFillTx/>
                <a:latin typeface="Calibri" panose="020F0502020204030204" pitchFamily="34" charset="0"/>
                <a:ea typeface="+mj-ea"/>
                <a:cs typeface="Calibri" panose="020F0502020204030204" pitchFamily="34" charset="0"/>
              </a:rPr>
              <a:t>NÔNG NGHIỆP THÔNG MINH</a:t>
            </a:r>
          </a:p>
          <a:p>
            <a:pPr marL="0" marR="0" lvl="0" indent="0" algn="ctr" defTabSz="914400" rtl="0" eaLnBrk="1" fontAlgn="auto" latinLnBrk="0" hangingPunct="1">
              <a:lnSpc>
                <a:spcPct val="80000"/>
              </a:lnSpc>
              <a:spcBef>
                <a:spcPct val="0"/>
              </a:spcBef>
              <a:spcAft>
                <a:spcPts val="0"/>
              </a:spcAft>
              <a:buClrTx/>
              <a:buSzTx/>
              <a:buFontTx/>
              <a:buNone/>
              <a:tabLst/>
              <a:defRPr/>
            </a:pPr>
            <a:r>
              <a:rPr kumimoji="0" lang="vi-VN" sz="2000" b="1" i="0" u="none" strike="noStrike" kern="1200" cap="all" spc="100" normalizeH="0" baseline="0" noProof="0" dirty="0">
                <a:ln>
                  <a:noFill/>
                </a:ln>
                <a:solidFill>
                  <a:srgbClr val="0070C0"/>
                </a:solidFill>
                <a:effectLst/>
                <a:uLnTx/>
                <a:uFillTx/>
                <a:latin typeface="Calibri" panose="020F0502020204030204" pitchFamily="34" charset="0"/>
                <a:ea typeface="+mj-ea"/>
                <a:cs typeface="Calibri" panose="020F0502020204030204" pitchFamily="34" charset="0"/>
              </a:rPr>
              <a:t>Câu chuyện NÔNG NGHIỆP XANH VÀ SỐ CỦA BÌNH THUẬN</a:t>
            </a:r>
            <a:endParaRPr kumimoji="0" lang="en-US" sz="2000" b="1" i="0" u="none" strike="noStrike" kern="1200" cap="all" spc="100" normalizeH="0" baseline="0" noProof="0" dirty="0">
              <a:ln>
                <a:noFill/>
              </a:ln>
              <a:solidFill>
                <a:srgbClr val="0070C0"/>
              </a:solidFill>
              <a:effectLst/>
              <a:uLnTx/>
              <a:uFillTx/>
              <a:latin typeface="Calibri" panose="020F0502020204030204" pitchFamily="34" charset="0"/>
              <a:ea typeface="+mj-ea"/>
              <a:cs typeface="Calibri" panose="020F0502020204030204" pitchFamily="34" charset="0"/>
            </a:endParaRPr>
          </a:p>
        </p:txBody>
      </p:sp>
      <p:sp>
        <p:nvSpPr>
          <p:cNvPr id="17" name="TextBox 16">
            <a:extLst>
              <a:ext uri="{FF2B5EF4-FFF2-40B4-BE49-F238E27FC236}">
                <a16:creationId xmlns:a16="http://schemas.microsoft.com/office/drawing/2014/main" id="{A00A4CC8-00DE-410C-35FE-BBAF59000F2F}"/>
              </a:ext>
            </a:extLst>
          </p:cNvPr>
          <p:cNvSpPr txBox="1"/>
          <p:nvPr/>
        </p:nvSpPr>
        <p:spPr>
          <a:xfrm>
            <a:off x="5299480" y="1170742"/>
            <a:ext cx="6759908" cy="5386090"/>
          </a:xfrm>
          <a:prstGeom prst="rect">
            <a:avLst/>
          </a:prstGeom>
          <a:noFill/>
        </p:spPr>
        <p:txBody>
          <a:bodyPr wrap="square">
            <a:spAutoFit/>
          </a:bodyPr>
          <a:lstStyle/>
          <a:p>
            <a:pPr marL="0" marR="0" indent="400050" algn="just">
              <a:spcBef>
                <a:spcPts val="600"/>
              </a:spcBef>
            </a:pPr>
            <a:r>
              <a:rPr lang="vi-VN" sz="1800" b="1" dirty="0">
                <a:effectLst/>
                <a:latin typeface="Calibri" panose="020F0502020204030204" pitchFamily="34" charset="0"/>
                <a:ea typeface="Calibri" panose="020F0502020204030204" pitchFamily="34" charset="0"/>
                <a:cs typeface="Calibri" panose="020F0502020204030204" pitchFamily="34" charset="0"/>
              </a:rPr>
              <a:t>Chuyển đổi số gắn liền với chuyển đổi xanh. </a:t>
            </a:r>
            <a:r>
              <a:rPr lang="vi-VN" sz="1800" i="1" dirty="0">
                <a:effectLst/>
                <a:latin typeface="Calibri" panose="020F0502020204030204" pitchFamily="34" charset="0"/>
                <a:ea typeface="Calibri" panose="020F0502020204030204" pitchFamily="34" charset="0"/>
                <a:cs typeface="Calibri" panose="020F0502020204030204" pitchFamily="34" charset="0"/>
              </a:rPr>
              <a:t>Ứng dụng IoT trong nông nghiệp thông minh là điều kiện bắt buộc. Bài học từ cây thanh long của Bình Thuận ứng dụng công nghệ chiếu sáng thông minh. Hiệu quả trên 1ha, trong 1 vụ: Tiết kiệm chi phí tiền điện đèn LED so với đèn Compact: 46tr - 16tr = 30tr. Tiết kiệm chi phí tiền điện đèn LED so với đèn sợi đốt: 107tr - 16tr = 91tr</a:t>
            </a:r>
            <a:endParaRPr lang="en-US" sz="1800" dirty="0">
              <a:effectLst/>
              <a:latin typeface="Calibri" panose="020F0502020204030204" pitchFamily="34" charset="0"/>
              <a:ea typeface="Calibri" panose="020F0502020204030204" pitchFamily="34" charset="0"/>
              <a:cs typeface="Calibri" panose="020F0502020204030204" pitchFamily="34" charset="0"/>
            </a:endParaRPr>
          </a:p>
          <a:p>
            <a:pPr marL="0" marR="0" indent="400050" algn="just">
              <a:spcBef>
                <a:spcPts val="600"/>
              </a:spcBef>
            </a:pPr>
            <a:r>
              <a:rPr lang="vi-VN" sz="1800" b="1" dirty="0">
                <a:effectLst/>
                <a:latin typeface="Calibri" panose="020F0502020204030204" pitchFamily="34" charset="0"/>
                <a:ea typeface="Calibri" panose="020F0502020204030204" pitchFamily="34" charset="0"/>
                <a:cs typeface="Calibri" panose="020F0502020204030204" pitchFamily="34" charset="0"/>
              </a:rPr>
              <a:t>Triển khai Nền tảng truy xuất nguồn gốc nông nghiệp là một trong các nền tảng số quốc gia. </a:t>
            </a:r>
            <a:endParaRPr lang="en-US" sz="1800" b="1" dirty="0">
              <a:effectLst/>
              <a:latin typeface="Calibri" panose="020F0502020204030204" pitchFamily="34" charset="0"/>
              <a:ea typeface="Calibri" panose="020F0502020204030204" pitchFamily="34" charset="0"/>
              <a:cs typeface="Calibri" panose="020F0502020204030204" pitchFamily="34" charset="0"/>
            </a:endParaRPr>
          </a:p>
          <a:p>
            <a:pPr marL="0" marR="0" indent="400050" algn="just">
              <a:spcBef>
                <a:spcPts val="600"/>
              </a:spcBef>
            </a:pPr>
            <a:r>
              <a:rPr lang="en-US" sz="1800" i="1" dirty="0" err="1">
                <a:effectLst/>
                <a:latin typeface="Calibri" panose="020F0502020204030204" pitchFamily="34" charset="0"/>
                <a:ea typeface="Calibri" panose="020F0502020204030204" pitchFamily="34" charset="0"/>
                <a:cs typeface="Calibri" panose="020F0502020204030204" pitchFamily="34" charset="0"/>
              </a:rPr>
              <a:t>Bộ</a:t>
            </a:r>
            <a:r>
              <a:rPr lang="en-US" sz="1800" i="1" dirty="0">
                <a:effectLst/>
                <a:latin typeface="Calibri" panose="020F0502020204030204" pitchFamily="34" charset="0"/>
                <a:ea typeface="Calibri" panose="020F0502020204030204" pitchFamily="34" charset="0"/>
                <a:cs typeface="Calibri" panose="020F0502020204030204" pitchFamily="34" charset="0"/>
              </a:rPr>
              <a:t> NN </a:t>
            </a:r>
            <a:r>
              <a:rPr lang="en-US" sz="1800" i="1" dirty="0" err="1">
                <a:effectLst/>
                <a:latin typeface="Calibri" panose="020F0502020204030204" pitchFamily="34" charset="0"/>
                <a:ea typeface="Calibri" panose="020F0502020204030204" pitchFamily="34" charset="0"/>
                <a:cs typeface="Calibri" panose="020F0502020204030204" pitchFamily="34" charset="0"/>
              </a:rPr>
              <a:t>và</a:t>
            </a:r>
            <a:r>
              <a:rPr lang="en-US" sz="1800" i="1" dirty="0">
                <a:effectLst/>
                <a:latin typeface="Calibri" panose="020F0502020204030204" pitchFamily="34" charset="0"/>
                <a:ea typeface="Calibri" panose="020F0502020204030204" pitchFamily="34" charset="0"/>
                <a:cs typeface="Calibri" panose="020F0502020204030204" pitchFamily="34" charset="0"/>
              </a:rPr>
              <a:t> PTNT </a:t>
            </a:r>
            <a:r>
              <a:rPr lang="en-US" sz="1800" i="1" dirty="0" err="1">
                <a:effectLst/>
                <a:latin typeface="Calibri" panose="020F0502020204030204" pitchFamily="34" charset="0"/>
                <a:ea typeface="Calibri" panose="020F0502020204030204" pitchFamily="34" charset="0"/>
                <a:cs typeface="Calibri" panose="020F0502020204030204" pitchFamily="34" charset="0"/>
              </a:rPr>
              <a:t>đã</a:t>
            </a:r>
            <a:r>
              <a:rPr lang="en-US" sz="1800" i="1" dirty="0">
                <a:effectLst/>
                <a:latin typeface="Calibri" panose="020F0502020204030204" pitchFamily="34" charset="0"/>
                <a:ea typeface="Calibri" panose="020F0502020204030204" pitchFamily="34" charset="0"/>
                <a:cs typeface="Calibri" panose="020F0502020204030204" pitchFamily="34" charset="0"/>
              </a:rPr>
              <a:t> </a:t>
            </a:r>
            <a:r>
              <a:rPr lang="en-US" sz="1800" i="1" dirty="0" err="1">
                <a:effectLst/>
                <a:latin typeface="Calibri" panose="020F0502020204030204" pitchFamily="34" charset="0"/>
                <a:ea typeface="Calibri" panose="020F0502020204030204" pitchFamily="34" charset="0"/>
                <a:cs typeface="Calibri" panose="020F0502020204030204" pitchFamily="34" charset="0"/>
              </a:rPr>
              <a:t>triển</a:t>
            </a:r>
            <a:r>
              <a:rPr lang="en-US" sz="1800" i="1" dirty="0">
                <a:effectLst/>
                <a:latin typeface="Calibri" panose="020F0502020204030204" pitchFamily="34" charset="0"/>
                <a:ea typeface="Calibri" panose="020F0502020204030204" pitchFamily="34" charset="0"/>
                <a:cs typeface="Calibri" panose="020F0502020204030204" pitchFamily="34" charset="0"/>
              </a:rPr>
              <a:t> </a:t>
            </a:r>
            <a:r>
              <a:rPr lang="en-US" sz="1800" i="1" dirty="0" err="1">
                <a:effectLst/>
                <a:latin typeface="Calibri" panose="020F0502020204030204" pitchFamily="34" charset="0"/>
                <a:ea typeface="Calibri" panose="020F0502020204030204" pitchFamily="34" charset="0"/>
                <a:cs typeface="Calibri" panose="020F0502020204030204" pitchFamily="34" charset="0"/>
              </a:rPr>
              <a:t>khai</a:t>
            </a:r>
            <a:r>
              <a:rPr lang="en-US" sz="1800" i="1" dirty="0">
                <a:effectLst/>
                <a:latin typeface="Calibri" panose="020F0502020204030204" pitchFamily="34" charset="0"/>
                <a:ea typeface="Calibri" panose="020F0502020204030204" pitchFamily="34" charset="0"/>
                <a:cs typeface="Calibri" panose="020F0502020204030204" pitchFamily="34" charset="0"/>
              </a:rPr>
              <a:t> </a:t>
            </a:r>
            <a:r>
              <a:rPr lang="en-US" sz="1800" i="1" dirty="0" err="1">
                <a:effectLst/>
                <a:latin typeface="Calibri" panose="020F0502020204030204" pitchFamily="34" charset="0"/>
                <a:ea typeface="Calibri" panose="020F0502020204030204" pitchFamily="34" charset="0"/>
                <a:cs typeface="Calibri" panose="020F0502020204030204" pitchFamily="34" charset="0"/>
              </a:rPr>
              <a:t>hệ</a:t>
            </a:r>
            <a:r>
              <a:rPr lang="en-US" sz="1800" i="1" dirty="0">
                <a:effectLst/>
                <a:latin typeface="Calibri" panose="020F0502020204030204" pitchFamily="34" charset="0"/>
                <a:ea typeface="Calibri" panose="020F0502020204030204" pitchFamily="34" charset="0"/>
                <a:cs typeface="Calibri" panose="020F0502020204030204" pitchFamily="34" charset="0"/>
              </a:rPr>
              <a:t> </a:t>
            </a:r>
            <a:r>
              <a:rPr lang="en-US" sz="1800" i="1" dirty="0" err="1">
                <a:effectLst/>
                <a:latin typeface="Calibri" panose="020F0502020204030204" pitchFamily="34" charset="0"/>
                <a:ea typeface="Calibri" panose="020F0502020204030204" pitchFamily="34" charset="0"/>
                <a:cs typeface="Calibri" panose="020F0502020204030204" pitchFamily="34" charset="0"/>
              </a:rPr>
              <a:t>thống</a:t>
            </a:r>
            <a:r>
              <a:rPr lang="en-US" sz="1800" i="1" dirty="0">
                <a:effectLst/>
                <a:latin typeface="Calibri" panose="020F0502020204030204" pitchFamily="34" charset="0"/>
                <a:ea typeface="Calibri" panose="020F0502020204030204" pitchFamily="34" charset="0"/>
                <a:cs typeface="Calibri" panose="020F0502020204030204" pitchFamily="34" charset="0"/>
              </a:rPr>
              <a:t> </a:t>
            </a:r>
            <a:r>
              <a:rPr lang="en-US" sz="1800" i="1" dirty="0" err="1">
                <a:effectLst/>
                <a:latin typeface="Calibri" panose="020F0502020204030204" pitchFamily="34" charset="0"/>
                <a:ea typeface="Calibri" panose="020F0502020204030204" pitchFamily="34" charset="0"/>
                <a:cs typeface="Calibri" panose="020F0502020204030204" pitchFamily="34" charset="0"/>
              </a:rPr>
              <a:t>truy</a:t>
            </a:r>
            <a:r>
              <a:rPr lang="en-US" sz="1800" i="1" dirty="0">
                <a:effectLst/>
                <a:latin typeface="Calibri" panose="020F0502020204030204" pitchFamily="34" charset="0"/>
                <a:ea typeface="Calibri" panose="020F0502020204030204" pitchFamily="34" charset="0"/>
                <a:cs typeface="Calibri" panose="020F0502020204030204" pitchFamily="34" charset="0"/>
              </a:rPr>
              <a:t> </a:t>
            </a:r>
            <a:r>
              <a:rPr lang="en-US" sz="1800" i="1" dirty="0" err="1">
                <a:effectLst/>
                <a:latin typeface="Calibri" panose="020F0502020204030204" pitchFamily="34" charset="0"/>
                <a:ea typeface="Calibri" panose="020F0502020204030204" pitchFamily="34" charset="0"/>
                <a:cs typeface="Calibri" panose="020F0502020204030204" pitchFamily="34" charset="0"/>
              </a:rPr>
              <a:t>xuất</a:t>
            </a:r>
            <a:r>
              <a:rPr lang="en-US" sz="1800" i="1" dirty="0">
                <a:effectLst/>
                <a:latin typeface="Calibri" panose="020F0502020204030204" pitchFamily="34" charset="0"/>
                <a:ea typeface="Calibri" panose="020F0502020204030204" pitchFamily="34" charset="0"/>
                <a:cs typeface="Calibri" panose="020F0502020204030204" pitchFamily="34" charset="0"/>
              </a:rPr>
              <a:t> </a:t>
            </a:r>
            <a:r>
              <a:rPr lang="en-US" sz="1800" i="1" dirty="0" err="1">
                <a:effectLst/>
                <a:latin typeface="Calibri" panose="020F0502020204030204" pitchFamily="34" charset="0"/>
                <a:ea typeface="Calibri" panose="020F0502020204030204" pitchFamily="34" charset="0"/>
                <a:cs typeface="Calibri" panose="020F0502020204030204" pitchFamily="34" charset="0"/>
              </a:rPr>
              <a:t>nguồn</a:t>
            </a:r>
            <a:r>
              <a:rPr lang="en-US" sz="1800" i="1" dirty="0">
                <a:effectLst/>
                <a:latin typeface="Calibri" panose="020F0502020204030204" pitchFamily="34" charset="0"/>
                <a:ea typeface="Calibri" panose="020F0502020204030204" pitchFamily="34" charset="0"/>
                <a:cs typeface="Calibri" panose="020F0502020204030204" pitchFamily="34" charset="0"/>
              </a:rPr>
              <a:t> </a:t>
            </a:r>
            <a:r>
              <a:rPr lang="en-US" sz="1800" i="1" dirty="0" err="1">
                <a:effectLst/>
                <a:latin typeface="Calibri" panose="020F0502020204030204" pitchFamily="34" charset="0"/>
                <a:ea typeface="Calibri" panose="020F0502020204030204" pitchFamily="34" charset="0"/>
                <a:cs typeface="Calibri" panose="020F0502020204030204" pitchFamily="34" charset="0"/>
              </a:rPr>
              <a:t>gốc</a:t>
            </a:r>
            <a:r>
              <a:rPr lang="en-US" sz="1800" i="1" dirty="0">
                <a:effectLst/>
                <a:latin typeface="Calibri" panose="020F0502020204030204" pitchFamily="34" charset="0"/>
                <a:ea typeface="Calibri" panose="020F0502020204030204" pitchFamily="34" charset="0"/>
                <a:cs typeface="Calibri" panose="020F0502020204030204" pitchFamily="34" charset="0"/>
              </a:rPr>
              <a:t> </a:t>
            </a:r>
            <a:r>
              <a:rPr lang="en-US" sz="1800" i="1" dirty="0" err="1">
                <a:effectLst/>
                <a:latin typeface="Calibri" panose="020F0502020204030204" pitchFamily="34" charset="0"/>
                <a:ea typeface="Calibri" panose="020F0502020204030204" pitchFamily="34" charset="0"/>
                <a:cs typeface="Calibri" panose="020F0502020204030204" pitchFamily="34" charset="0"/>
              </a:rPr>
              <a:t>theo</a:t>
            </a:r>
            <a:r>
              <a:rPr lang="en-US" sz="1800" i="1" dirty="0">
                <a:effectLst/>
                <a:latin typeface="Calibri" panose="020F0502020204030204" pitchFamily="34" charset="0"/>
                <a:ea typeface="Calibri" panose="020F0502020204030204" pitchFamily="34" charset="0"/>
                <a:cs typeface="Calibri" panose="020F0502020204030204" pitchFamily="34" charset="0"/>
              </a:rPr>
              <a:t> </a:t>
            </a:r>
            <a:r>
              <a:rPr lang="en-US" sz="1800" i="1" dirty="0" err="1">
                <a:effectLst/>
                <a:latin typeface="Calibri" panose="020F0502020204030204" pitchFamily="34" charset="0"/>
                <a:ea typeface="Calibri" panose="020F0502020204030204" pitchFamily="34" charset="0"/>
                <a:cs typeface="Calibri" panose="020F0502020204030204" pitchFamily="34" charset="0"/>
              </a:rPr>
              <a:t>Quyết</a:t>
            </a:r>
            <a:r>
              <a:rPr lang="en-US" sz="1800" i="1" dirty="0">
                <a:effectLst/>
                <a:latin typeface="Calibri" panose="020F0502020204030204" pitchFamily="34" charset="0"/>
                <a:ea typeface="Calibri" panose="020F0502020204030204" pitchFamily="34" charset="0"/>
                <a:cs typeface="Calibri" panose="020F0502020204030204" pitchFamily="34" charset="0"/>
              </a:rPr>
              <a:t> </a:t>
            </a:r>
            <a:r>
              <a:rPr lang="en-US" sz="1800" i="1" dirty="0" err="1">
                <a:effectLst/>
                <a:latin typeface="Calibri" panose="020F0502020204030204" pitchFamily="34" charset="0"/>
                <a:ea typeface="Calibri" panose="020F0502020204030204" pitchFamily="34" charset="0"/>
                <a:cs typeface="Calibri" panose="020F0502020204030204" pitchFamily="34" charset="0"/>
              </a:rPr>
              <a:t>định</a:t>
            </a:r>
            <a:r>
              <a:rPr lang="en-US" sz="1800" i="1" dirty="0">
                <a:effectLst/>
                <a:latin typeface="Calibri" panose="020F0502020204030204" pitchFamily="34" charset="0"/>
                <a:ea typeface="Calibri" panose="020F0502020204030204" pitchFamily="34" charset="0"/>
                <a:cs typeface="Calibri" panose="020F0502020204030204" pitchFamily="34" charset="0"/>
              </a:rPr>
              <a:t> </a:t>
            </a:r>
            <a:r>
              <a:rPr lang="en-US" sz="1800" i="1" dirty="0" err="1">
                <a:effectLst/>
                <a:latin typeface="Calibri" panose="020F0502020204030204" pitchFamily="34" charset="0"/>
                <a:ea typeface="Calibri" panose="020F0502020204030204" pitchFamily="34" charset="0"/>
                <a:cs typeface="Calibri" panose="020F0502020204030204" pitchFamily="34" charset="0"/>
              </a:rPr>
              <a:t>số</a:t>
            </a:r>
            <a:r>
              <a:rPr lang="en-US" sz="1800" i="1" dirty="0">
                <a:effectLst/>
                <a:latin typeface="Calibri" panose="020F0502020204030204" pitchFamily="34" charset="0"/>
                <a:ea typeface="Calibri" panose="020F0502020204030204" pitchFamily="34" charset="0"/>
                <a:cs typeface="Calibri" panose="020F0502020204030204" pitchFamily="34" charset="0"/>
              </a:rPr>
              <a:t>: 4164/QĐ –BNN-KHCN </a:t>
            </a:r>
            <a:r>
              <a:rPr lang="en-US" sz="1800" i="1" dirty="0" err="1">
                <a:effectLst/>
                <a:latin typeface="Calibri" panose="020F0502020204030204" pitchFamily="34" charset="0"/>
                <a:ea typeface="Calibri" panose="020F0502020204030204" pitchFamily="34" charset="0"/>
                <a:cs typeface="Calibri" panose="020F0502020204030204" pitchFamily="34" charset="0"/>
              </a:rPr>
              <a:t>ngày</a:t>
            </a:r>
            <a:r>
              <a:rPr lang="en-US" sz="1800" i="1" dirty="0">
                <a:effectLst/>
                <a:latin typeface="Calibri" panose="020F0502020204030204" pitchFamily="34" charset="0"/>
                <a:ea typeface="Calibri" panose="020F0502020204030204" pitchFamily="34" charset="0"/>
                <a:cs typeface="Calibri" panose="020F0502020204030204" pitchFamily="34" charset="0"/>
              </a:rPr>
              <a:t> 26/10/2021 </a:t>
            </a:r>
            <a:r>
              <a:rPr lang="en-US" sz="1800" i="1" dirty="0" err="1">
                <a:effectLst/>
                <a:latin typeface="Calibri" panose="020F0502020204030204" pitchFamily="34" charset="0"/>
                <a:ea typeface="Calibri" panose="020F0502020204030204" pitchFamily="34" charset="0"/>
                <a:cs typeface="Calibri" panose="020F0502020204030204" pitchFamily="34" charset="0"/>
              </a:rPr>
              <a:t>về</a:t>
            </a:r>
            <a:r>
              <a:rPr lang="en-US" sz="1800" i="1" dirty="0">
                <a:effectLst/>
                <a:latin typeface="Calibri" panose="020F0502020204030204" pitchFamily="34" charset="0"/>
                <a:ea typeface="Calibri" panose="020F0502020204030204" pitchFamily="34" charset="0"/>
                <a:cs typeface="Calibri" panose="020F0502020204030204" pitchFamily="34" charset="0"/>
              </a:rPr>
              <a:t> </a:t>
            </a:r>
            <a:r>
              <a:rPr lang="en-US" sz="1800" i="1" dirty="0" err="1">
                <a:effectLst/>
                <a:latin typeface="Calibri" panose="020F0502020204030204" pitchFamily="34" charset="0"/>
                <a:ea typeface="Calibri" panose="020F0502020204030204" pitchFamily="34" charset="0"/>
                <a:cs typeface="Calibri" panose="020F0502020204030204" pitchFamily="34" charset="0"/>
              </a:rPr>
              <a:t>việc</a:t>
            </a:r>
            <a:r>
              <a:rPr lang="en-US" sz="1800" i="1" dirty="0">
                <a:effectLst/>
                <a:latin typeface="Calibri" panose="020F0502020204030204" pitchFamily="34" charset="0"/>
                <a:ea typeface="Calibri" panose="020F0502020204030204" pitchFamily="34" charset="0"/>
                <a:cs typeface="Calibri" panose="020F0502020204030204" pitchFamily="34" charset="0"/>
              </a:rPr>
              <a:t> </a:t>
            </a:r>
            <a:r>
              <a:rPr lang="en-US" sz="1800" i="1" dirty="0" err="1">
                <a:effectLst/>
                <a:latin typeface="Calibri" panose="020F0502020204030204" pitchFamily="34" charset="0"/>
                <a:ea typeface="Calibri" panose="020F0502020204030204" pitchFamily="34" charset="0"/>
                <a:cs typeface="Calibri" panose="020F0502020204030204" pitchFamily="34" charset="0"/>
              </a:rPr>
              <a:t>phê</a:t>
            </a:r>
            <a:r>
              <a:rPr lang="en-US" sz="1800" i="1" dirty="0">
                <a:effectLst/>
                <a:latin typeface="Calibri" panose="020F0502020204030204" pitchFamily="34" charset="0"/>
                <a:ea typeface="Calibri" panose="020F0502020204030204" pitchFamily="34" charset="0"/>
                <a:cs typeface="Calibri" panose="020F0502020204030204" pitchFamily="34" charset="0"/>
              </a:rPr>
              <a:t> </a:t>
            </a:r>
            <a:r>
              <a:rPr lang="en-US" sz="1800" i="1" dirty="0" err="1">
                <a:effectLst/>
                <a:latin typeface="Calibri" panose="020F0502020204030204" pitchFamily="34" charset="0"/>
                <a:ea typeface="Calibri" panose="020F0502020204030204" pitchFamily="34" charset="0"/>
                <a:cs typeface="Calibri" panose="020F0502020204030204" pitchFamily="34" charset="0"/>
              </a:rPr>
              <a:t>duyệt</a:t>
            </a:r>
            <a:r>
              <a:rPr lang="en-US" sz="1800" i="1" dirty="0">
                <a:effectLst/>
                <a:latin typeface="Calibri" panose="020F0502020204030204" pitchFamily="34" charset="0"/>
                <a:ea typeface="Calibri" panose="020F0502020204030204" pitchFamily="34" charset="0"/>
                <a:cs typeface="Calibri" panose="020F0502020204030204" pitchFamily="34" charset="0"/>
              </a:rPr>
              <a:t> </a:t>
            </a:r>
            <a:r>
              <a:rPr lang="en-US" sz="1800" i="1" dirty="0" err="1">
                <a:effectLst/>
                <a:latin typeface="Calibri" panose="020F0502020204030204" pitchFamily="34" charset="0"/>
                <a:ea typeface="Calibri" panose="020F0502020204030204" pitchFamily="34" charset="0"/>
                <a:cs typeface="Calibri" panose="020F0502020204030204" pitchFamily="34" charset="0"/>
              </a:rPr>
              <a:t>Đề</a:t>
            </a:r>
            <a:r>
              <a:rPr lang="en-US" sz="1800" i="1" dirty="0">
                <a:effectLst/>
                <a:latin typeface="Calibri" panose="020F0502020204030204" pitchFamily="34" charset="0"/>
                <a:ea typeface="Calibri" panose="020F0502020204030204" pitchFamily="34" charset="0"/>
                <a:cs typeface="Calibri" panose="020F0502020204030204" pitchFamily="34" charset="0"/>
              </a:rPr>
              <a:t> </a:t>
            </a:r>
            <a:r>
              <a:rPr lang="en-US" sz="1800" i="1" dirty="0" err="1">
                <a:effectLst/>
                <a:latin typeface="Calibri" panose="020F0502020204030204" pitchFamily="34" charset="0"/>
                <a:ea typeface="Calibri" panose="020F0502020204030204" pitchFamily="34" charset="0"/>
                <a:cs typeface="Calibri" panose="020F0502020204030204" pitchFamily="34" charset="0"/>
              </a:rPr>
              <a:t>án</a:t>
            </a:r>
            <a:r>
              <a:rPr lang="en-US" sz="1800" i="1" dirty="0">
                <a:effectLst/>
                <a:latin typeface="Calibri" panose="020F0502020204030204" pitchFamily="34" charset="0"/>
                <a:ea typeface="Calibri" panose="020F0502020204030204" pitchFamily="34" charset="0"/>
                <a:cs typeface="Calibri" panose="020F0502020204030204" pitchFamily="34" charset="0"/>
              </a:rPr>
              <a:t> </a:t>
            </a:r>
            <a:r>
              <a:rPr lang="en-US" sz="1800" i="1" dirty="0" err="1">
                <a:effectLst/>
                <a:latin typeface="Calibri" panose="020F0502020204030204" pitchFamily="34" charset="0"/>
                <a:ea typeface="Calibri" panose="020F0502020204030204" pitchFamily="34" charset="0"/>
                <a:cs typeface="Calibri" panose="020F0502020204030204" pitchFamily="34" charset="0"/>
              </a:rPr>
              <a:t>triển</a:t>
            </a:r>
            <a:r>
              <a:rPr lang="en-US" sz="1800" i="1" dirty="0">
                <a:effectLst/>
                <a:latin typeface="Calibri" panose="020F0502020204030204" pitchFamily="34" charset="0"/>
                <a:ea typeface="Calibri" panose="020F0502020204030204" pitchFamily="34" charset="0"/>
                <a:cs typeface="Calibri" panose="020F0502020204030204" pitchFamily="34" charset="0"/>
              </a:rPr>
              <a:t> </a:t>
            </a:r>
            <a:r>
              <a:rPr lang="en-US" sz="1800" i="1" dirty="0" err="1">
                <a:effectLst/>
                <a:latin typeface="Calibri" panose="020F0502020204030204" pitchFamily="34" charset="0"/>
                <a:ea typeface="Calibri" panose="020F0502020204030204" pitchFamily="34" charset="0"/>
                <a:cs typeface="Calibri" panose="020F0502020204030204" pitchFamily="34" charset="0"/>
              </a:rPr>
              <a:t>khai</a:t>
            </a:r>
            <a:r>
              <a:rPr lang="en-US" sz="1800" i="1" dirty="0">
                <a:effectLst/>
                <a:latin typeface="Calibri" panose="020F0502020204030204" pitchFamily="34" charset="0"/>
                <a:ea typeface="Calibri" panose="020F0502020204030204" pitchFamily="34" charset="0"/>
                <a:cs typeface="Calibri" panose="020F0502020204030204" pitchFamily="34" charset="0"/>
              </a:rPr>
              <a:t>, </a:t>
            </a:r>
            <a:r>
              <a:rPr lang="en-US" sz="1800" i="1" dirty="0" err="1">
                <a:effectLst/>
                <a:latin typeface="Calibri" panose="020F0502020204030204" pitchFamily="34" charset="0"/>
                <a:ea typeface="Calibri" panose="020F0502020204030204" pitchFamily="34" charset="0"/>
                <a:cs typeface="Calibri" panose="020F0502020204030204" pitchFamily="34" charset="0"/>
              </a:rPr>
              <a:t>áp</a:t>
            </a:r>
            <a:r>
              <a:rPr lang="en-US" sz="1800" i="1" dirty="0">
                <a:effectLst/>
                <a:latin typeface="Calibri" panose="020F0502020204030204" pitchFamily="34" charset="0"/>
                <a:ea typeface="Calibri" panose="020F0502020204030204" pitchFamily="34" charset="0"/>
                <a:cs typeface="Calibri" panose="020F0502020204030204" pitchFamily="34" charset="0"/>
              </a:rPr>
              <a:t> </a:t>
            </a:r>
            <a:r>
              <a:rPr lang="en-US" sz="1800" i="1" dirty="0" err="1">
                <a:effectLst/>
                <a:latin typeface="Calibri" panose="020F0502020204030204" pitchFamily="34" charset="0"/>
                <a:ea typeface="Calibri" panose="020F0502020204030204" pitchFamily="34" charset="0"/>
                <a:cs typeface="Calibri" panose="020F0502020204030204" pitchFamily="34" charset="0"/>
              </a:rPr>
              <a:t>dụng</a:t>
            </a:r>
            <a:r>
              <a:rPr lang="en-US" sz="1800" i="1" dirty="0">
                <a:effectLst/>
                <a:latin typeface="Calibri" panose="020F0502020204030204" pitchFamily="34" charset="0"/>
                <a:ea typeface="Calibri" panose="020F0502020204030204" pitchFamily="34" charset="0"/>
                <a:cs typeface="Calibri" panose="020F0502020204030204" pitchFamily="34" charset="0"/>
              </a:rPr>
              <a:t> </a:t>
            </a:r>
            <a:r>
              <a:rPr lang="en-US" sz="1800" i="1" dirty="0" err="1">
                <a:effectLst/>
                <a:latin typeface="Calibri" panose="020F0502020204030204" pitchFamily="34" charset="0"/>
                <a:ea typeface="Calibri" panose="020F0502020204030204" pitchFamily="34" charset="0"/>
                <a:cs typeface="Calibri" panose="020F0502020204030204" pitchFamily="34" charset="0"/>
              </a:rPr>
              <a:t>và</a:t>
            </a:r>
            <a:r>
              <a:rPr lang="en-US" sz="1800" i="1" dirty="0">
                <a:effectLst/>
                <a:latin typeface="Calibri" panose="020F0502020204030204" pitchFamily="34" charset="0"/>
                <a:ea typeface="Calibri" panose="020F0502020204030204" pitchFamily="34" charset="0"/>
                <a:cs typeface="Calibri" panose="020F0502020204030204" pitchFamily="34" charset="0"/>
              </a:rPr>
              <a:t> </a:t>
            </a:r>
            <a:r>
              <a:rPr lang="en-US" sz="1800" i="1" dirty="0" err="1">
                <a:effectLst/>
                <a:latin typeface="Calibri" panose="020F0502020204030204" pitchFamily="34" charset="0"/>
                <a:ea typeface="Calibri" panose="020F0502020204030204" pitchFamily="34" charset="0"/>
                <a:cs typeface="Calibri" panose="020F0502020204030204" pitchFamily="34" charset="0"/>
              </a:rPr>
              <a:t>quản</a:t>
            </a:r>
            <a:r>
              <a:rPr lang="en-US" sz="1800" i="1" dirty="0">
                <a:effectLst/>
                <a:latin typeface="Calibri" panose="020F0502020204030204" pitchFamily="34" charset="0"/>
                <a:ea typeface="Calibri" panose="020F0502020204030204" pitchFamily="34" charset="0"/>
                <a:cs typeface="Calibri" panose="020F0502020204030204" pitchFamily="34" charset="0"/>
              </a:rPr>
              <a:t> </a:t>
            </a:r>
            <a:r>
              <a:rPr lang="en-US" sz="1800" i="1" dirty="0" err="1">
                <a:effectLst/>
                <a:latin typeface="Calibri" panose="020F0502020204030204" pitchFamily="34" charset="0"/>
                <a:ea typeface="Calibri" panose="020F0502020204030204" pitchFamily="34" charset="0"/>
                <a:cs typeface="Calibri" panose="020F0502020204030204" pitchFamily="34" charset="0"/>
              </a:rPr>
              <a:t>lý</a:t>
            </a:r>
            <a:r>
              <a:rPr lang="en-US" sz="1800" i="1" dirty="0">
                <a:effectLst/>
                <a:latin typeface="Calibri" panose="020F0502020204030204" pitchFamily="34" charset="0"/>
                <a:ea typeface="Calibri" panose="020F0502020204030204" pitchFamily="34" charset="0"/>
                <a:cs typeface="Calibri" panose="020F0502020204030204" pitchFamily="34" charset="0"/>
              </a:rPr>
              <a:t> </a:t>
            </a:r>
            <a:r>
              <a:rPr lang="en-US" sz="1800" i="1" dirty="0" err="1">
                <a:effectLst/>
                <a:latin typeface="Calibri" panose="020F0502020204030204" pitchFamily="34" charset="0"/>
                <a:ea typeface="Calibri" panose="020F0502020204030204" pitchFamily="34" charset="0"/>
                <a:cs typeface="Calibri" panose="020F0502020204030204" pitchFamily="34" charset="0"/>
              </a:rPr>
              <a:t>hệ</a:t>
            </a:r>
            <a:r>
              <a:rPr lang="en-US" sz="1800" i="1" dirty="0">
                <a:effectLst/>
                <a:latin typeface="Calibri" panose="020F0502020204030204" pitchFamily="34" charset="0"/>
                <a:ea typeface="Calibri" panose="020F0502020204030204" pitchFamily="34" charset="0"/>
                <a:cs typeface="Calibri" panose="020F0502020204030204" pitchFamily="34" charset="0"/>
              </a:rPr>
              <a:t> </a:t>
            </a:r>
            <a:r>
              <a:rPr lang="en-US" sz="1800" i="1" dirty="0" err="1">
                <a:effectLst/>
                <a:latin typeface="Calibri" panose="020F0502020204030204" pitchFamily="34" charset="0"/>
                <a:ea typeface="Calibri" panose="020F0502020204030204" pitchFamily="34" charset="0"/>
                <a:cs typeface="Calibri" panose="020F0502020204030204" pitchFamily="34" charset="0"/>
              </a:rPr>
              <a:t>thống</a:t>
            </a:r>
            <a:r>
              <a:rPr lang="en-US" sz="1800" i="1" dirty="0">
                <a:effectLst/>
                <a:latin typeface="Calibri" panose="020F0502020204030204" pitchFamily="34" charset="0"/>
                <a:ea typeface="Calibri" panose="020F0502020204030204" pitchFamily="34" charset="0"/>
                <a:cs typeface="Calibri" panose="020F0502020204030204" pitchFamily="34" charset="0"/>
              </a:rPr>
              <a:t> </a:t>
            </a:r>
            <a:r>
              <a:rPr lang="en-US" sz="1800" i="1" dirty="0" err="1">
                <a:effectLst/>
                <a:latin typeface="Calibri" panose="020F0502020204030204" pitchFamily="34" charset="0"/>
                <a:ea typeface="Calibri" panose="020F0502020204030204" pitchFamily="34" charset="0"/>
                <a:cs typeface="Calibri" panose="020F0502020204030204" pitchFamily="34" charset="0"/>
              </a:rPr>
              <a:t>truy</a:t>
            </a:r>
            <a:r>
              <a:rPr lang="en-US" sz="1800" i="1" dirty="0">
                <a:effectLst/>
                <a:latin typeface="Calibri" panose="020F0502020204030204" pitchFamily="34" charset="0"/>
                <a:ea typeface="Calibri" panose="020F0502020204030204" pitchFamily="34" charset="0"/>
                <a:cs typeface="Calibri" panose="020F0502020204030204" pitchFamily="34" charset="0"/>
              </a:rPr>
              <a:t> </a:t>
            </a:r>
            <a:r>
              <a:rPr lang="en-US" sz="1800" i="1" dirty="0" err="1">
                <a:effectLst/>
                <a:latin typeface="Calibri" panose="020F0502020204030204" pitchFamily="34" charset="0"/>
                <a:ea typeface="Calibri" panose="020F0502020204030204" pitchFamily="34" charset="0"/>
                <a:cs typeface="Calibri" panose="020F0502020204030204" pitchFamily="34" charset="0"/>
              </a:rPr>
              <a:t>xuất</a:t>
            </a:r>
            <a:r>
              <a:rPr lang="en-US" sz="1800" i="1" dirty="0">
                <a:effectLst/>
                <a:latin typeface="Calibri" panose="020F0502020204030204" pitchFamily="34" charset="0"/>
                <a:ea typeface="Calibri" panose="020F0502020204030204" pitchFamily="34" charset="0"/>
                <a:cs typeface="Calibri" panose="020F0502020204030204" pitchFamily="34" charset="0"/>
              </a:rPr>
              <a:t> </a:t>
            </a:r>
            <a:r>
              <a:rPr lang="en-US" sz="1800" i="1" dirty="0" err="1">
                <a:effectLst/>
                <a:latin typeface="Calibri" panose="020F0502020204030204" pitchFamily="34" charset="0"/>
                <a:ea typeface="Calibri" panose="020F0502020204030204" pitchFamily="34" charset="0"/>
                <a:cs typeface="Calibri" panose="020F0502020204030204" pitchFamily="34" charset="0"/>
              </a:rPr>
              <a:t>nguồn</a:t>
            </a:r>
            <a:r>
              <a:rPr lang="en-US" sz="1800" i="1" dirty="0">
                <a:effectLst/>
                <a:latin typeface="Calibri" panose="020F0502020204030204" pitchFamily="34" charset="0"/>
                <a:ea typeface="Calibri" panose="020F0502020204030204" pitchFamily="34" charset="0"/>
                <a:cs typeface="Calibri" panose="020F0502020204030204" pitchFamily="34" charset="0"/>
              </a:rPr>
              <a:t> </a:t>
            </a:r>
            <a:r>
              <a:rPr lang="en-US" sz="1800" i="1" dirty="0" err="1">
                <a:effectLst/>
                <a:latin typeface="Calibri" panose="020F0502020204030204" pitchFamily="34" charset="0"/>
                <a:ea typeface="Calibri" panose="020F0502020204030204" pitchFamily="34" charset="0"/>
                <a:cs typeface="Calibri" panose="020F0502020204030204" pitchFamily="34" charset="0"/>
              </a:rPr>
              <a:t>gốc</a:t>
            </a:r>
            <a:r>
              <a:rPr lang="en-US" sz="1800" i="1" dirty="0">
                <a:effectLst/>
                <a:latin typeface="Calibri" panose="020F0502020204030204" pitchFamily="34" charset="0"/>
                <a:ea typeface="Calibri" panose="020F0502020204030204" pitchFamily="34" charset="0"/>
                <a:cs typeface="Calibri" panose="020F0502020204030204" pitchFamily="34" charset="0"/>
              </a:rPr>
              <a:t>” (checkvn.mard.gov.vn) do Trung </a:t>
            </a:r>
            <a:r>
              <a:rPr lang="en-US" sz="1800" i="1" dirty="0" err="1">
                <a:effectLst/>
                <a:latin typeface="Calibri" panose="020F0502020204030204" pitchFamily="34" charset="0"/>
                <a:ea typeface="Calibri" panose="020F0502020204030204" pitchFamily="34" charset="0"/>
                <a:cs typeface="Calibri" panose="020F0502020204030204" pitchFamily="34" charset="0"/>
              </a:rPr>
              <a:t>tâm</a:t>
            </a:r>
            <a:r>
              <a:rPr lang="en-US" sz="1800" i="1" dirty="0">
                <a:effectLst/>
                <a:latin typeface="Calibri" panose="020F0502020204030204" pitchFamily="34" charset="0"/>
                <a:ea typeface="Calibri" panose="020F0502020204030204" pitchFamily="34" charset="0"/>
                <a:cs typeface="Calibri" panose="020F0502020204030204" pitchFamily="34" charset="0"/>
              </a:rPr>
              <a:t> </a:t>
            </a:r>
            <a:r>
              <a:rPr lang="en-US" sz="1800" i="1" dirty="0" err="1">
                <a:effectLst/>
                <a:latin typeface="Calibri" panose="020F0502020204030204" pitchFamily="34" charset="0"/>
                <a:ea typeface="Calibri" panose="020F0502020204030204" pitchFamily="34" charset="0"/>
                <a:cs typeface="Calibri" panose="020F0502020204030204" pitchFamily="34" charset="0"/>
              </a:rPr>
              <a:t>Doanh</a:t>
            </a:r>
            <a:r>
              <a:rPr lang="en-US" sz="1800" i="1" dirty="0">
                <a:effectLst/>
                <a:latin typeface="Calibri" panose="020F0502020204030204" pitchFamily="34" charset="0"/>
                <a:ea typeface="Calibri" panose="020F0502020204030204" pitchFamily="34" charset="0"/>
                <a:cs typeface="Calibri" panose="020F0502020204030204" pitchFamily="34" charset="0"/>
              </a:rPr>
              <a:t> </a:t>
            </a:r>
            <a:r>
              <a:rPr lang="en-US" sz="1800" i="1" dirty="0" err="1">
                <a:effectLst/>
                <a:latin typeface="Calibri" panose="020F0502020204030204" pitchFamily="34" charset="0"/>
                <a:ea typeface="Calibri" panose="020F0502020204030204" pitchFamily="34" charset="0"/>
                <a:cs typeface="Calibri" panose="020F0502020204030204" pitchFamily="34" charset="0"/>
              </a:rPr>
              <a:t>nghiệp</a:t>
            </a:r>
            <a:r>
              <a:rPr lang="en-US" sz="1800" i="1" dirty="0">
                <a:effectLst/>
                <a:latin typeface="Calibri" panose="020F0502020204030204" pitchFamily="34" charset="0"/>
                <a:ea typeface="Calibri" panose="020F0502020204030204" pitchFamily="34" charset="0"/>
                <a:cs typeface="Calibri" panose="020F0502020204030204" pitchFamily="34" charset="0"/>
              </a:rPr>
              <a:t> </a:t>
            </a:r>
            <a:r>
              <a:rPr lang="en-US" sz="1800" i="1" dirty="0" err="1">
                <a:effectLst/>
                <a:latin typeface="Calibri" panose="020F0502020204030204" pitchFamily="34" charset="0"/>
                <a:ea typeface="Calibri" panose="020F0502020204030204" pitchFamily="34" charset="0"/>
                <a:cs typeface="Calibri" panose="020F0502020204030204" pitchFamily="34" charset="0"/>
              </a:rPr>
              <a:t>Hội</a:t>
            </a:r>
            <a:r>
              <a:rPr lang="en-US" sz="1800" i="1" dirty="0">
                <a:effectLst/>
                <a:latin typeface="Calibri" panose="020F0502020204030204" pitchFamily="34" charset="0"/>
                <a:ea typeface="Calibri" panose="020F0502020204030204" pitchFamily="34" charset="0"/>
                <a:cs typeface="Calibri" panose="020F0502020204030204" pitchFamily="34" charset="0"/>
              </a:rPr>
              <a:t> </a:t>
            </a:r>
            <a:r>
              <a:rPr lang="en-US" sz="1800" i="1" dirty="0" err="1">
                <a:effectLst/>
                <a:latin typeface="Calibri" panose="020F0502020204030204" pitchFamily="34" charset="0"/>
                <a:ea typeface="Calibri" panose="020F0502020204030204" pitchFamily="34" charset="0"/>
                <a:cs typeface="Calibri" panose="020F0502020204030204" pitchFamily="34" charset="0"/>
              </a:rPr>
              <a:t>nhập</a:t>
            </a:r>
            <a:r>
              <a:rPr lang="en-US" sz="1800" i="1" dirty="0">
                <a:effectLst/>
                <a:latin typeface="Calibri" panose="020F0502020204030204" pitchFamily="34" charset="0"/>
                <a:ea typeface="Calibri" panose="020F0502020204030204" pitchFamily="34" charset="0"/>
                <a:cs typeface="Calibri" panose="020F0502020204030204" pitchFamily="34" charset="0"/>
              </a:rPr>
              <a:t> </a:t>
            </a:r>
            <a:r>
              <a:rPr lang="en-US" sz="1800" i="1" dirty="0" err="1">
                <a:effectLst/>
                <a:latin typeface="Calibri" panose="020F0502020204030204" pitchFamily="34" charset="0"/>
                <a:ea typeface="Calibri" panose="020F0502020204030204" pitchFamily="34" charset="0"/>
                <a:cs typeface="Calibri" panose="020F0502020204030204" pitchFamily="34" charset="0"/>
              </a:rPr>
              <a:t>và</a:t>
            </a:r>
            <a:r>
              <a:rPr lang="en-US" sz="1800" i="1" dirty="0">
                <a:effectLst/>
                <a:latin typeface="Calibri" panose="020F0502020204030204" pitchFamily="34" charset="0"/>
                <a:ea typeface="Calibri" panose="020F0502020204030204" pitchFamily="34" charset="0"/>
                <a:cs typeface="Calibri" panose="020F0502020204030204" pitchFamily="34" charset="0"/>
              </a:rPr>
              <a:t> </a:t>
            </a:r>
            <a:r>
              <a:rPr lang="en-US" sz="1800" i="1" dirty="0" err="1">
                <a:effectLst/>
                <a:latin typeface="Calibri" panose="020F0502020204030204" pitchFamily="34" charset="0"/>
                <a:ea typeface="Calibri" panose="020F0502020204030204" pitchFamily="34" charset="0"/>
                <a:cs typeface="Calibri" panose="020F0502020204030204" pitchFamily="34" charset="0"/>
              </a:rPr>
              <a:t>phát</a:t>
            </a:r>
            <a:r>
              <a:rPr lang="en-US" sz="1800" i="1" dirty="0">
                <a:effectLst/>
                <a:latin typeface="Calibri" panose="020F0502020204030204" pitchFamily="34" charset="0"/>
                <a:ea typeface="Calibri" panose="020F0502020204030204" pitchFamily="34" charset="0"/>
                <a:cs typeface="Calibri" panose="020F0502020204030204" pitchFamily="34" charset="0"/>
              </a:rPr>
              <a:t> </a:t>
            </a:r>
            <a:r>
              <a:rPr lang="en-US" sz="1800" i="1" dirty="0" err="1">
                <a:effectLst/>
                <a:latin typeface="Calibri" panose="020F0502020204030204" pitchFamily="34" charset="0"/>
                <a:ea typeface="Calibri" panose="020F0502020204030204" pitchFamily="34" charset="0"/>
                <a:cs typeface="Calibri" panose="020F0502020204030204" pitchFamily="34" charset="0"/>
              </a:rPr>
              <a:t>triển</a:t>
            </a:r>
            <a:r>
              <a:rPr lang="en-US" sz="1800" i="1" dirty="0">
                <a:effectLst/>
                <a:latin typeface="Calibri" panose="020F0502020204030204" pitchFamily="34" charset="0"/>
                <a:ea typeface="Calibri" panose="020F0502020204030204" pitchFamily="34" charset="0"/>
                <a:cs typeface="Calibri" panose="020F0502020204030204" pitchFamily="34" charset="0"/>
              </a:rPr>
              <a:t> </a:t>
            </a:r>
            <a:r>
              <a:rPr lang="en-US" sz="1800" i="1" dirty="0" err="1">
                <a:effectLst/>
                <a:latin typeface="Calibri" panose="020F0502020204030204" pitchFamily="34" charset="0"/>
                <a:ea typeface="Calibri" panose="020F0502020204030204" pitchFamily="34" charset="0"/>
                <a:cs typeface="Calibri" panose="020F0502020204030204" pitchFamily="34" charset="0"/>
              </a:rPr>
              <a:t>xây</a:t>
            </a:r>
            <a:r>
              <a:rPr lang="en-US" sz="1800" i="1" dirty="0">
                <a:effectLst/>
                <a:latin typeface="Calibri" panose="020F0502020204030204" pitchFamily="34" charset="0"/>
                <a:ea typeface="Calibri" panose="020F0502020204030204" pitchFamily="34" charset="0"/>
                <a:cs typeface="Calibri" panose="020F0502020204030204" pitchFamily="34" charset="0"/>
              </a:rPr>
              <a:t> </a:t>
            </a:r>
            <a:r>
              <a:rPr lang="en-US" sz="1800" i="1" dirty="0" err="1">
                <a:effectLst/>
                <a:latin typeface="Calibri" panose="020F0502020204030204" pitchFamily="34" charset="0"/>
                <a:ea typeface="Calibri" panose="020F0502020204030204" pitchFamily="34" charset="0"/>
                <a:cs typeface="Calibri" panose="020F0502020204030204" pitchFamily="34" charset="0"/>
              </a:rPr>
              <a:t>dựng</a:t>
            </a:r>
            <a:r>
              <a:rPr lang="en-US" sz="1800" i="1" dirty="0">
                <a:effectLst/>
                <a:latin typeface="Calibri" panose="020F0502020204030204" pitchFamily="34" charset="0"/>
                <a:ea typeface="Calibri" panose="020F0502020204030204" pitchFamily="34" charset="0"/>
                <a:cs typeface="Calibri" panose="020F0502020204030204" pitchFamily="34" charset="0"/>
              </a:rPr>
              <a:t>.</a:t>
            </a:r>
            <a:endParaRPr lang="en-US" sz="1800" dirty="0">
              <a:effectLst/>
              <a:latin typeface="Calibri" panose="020F0502020204030204" pitchFamily="34" charset="0"/>
              <a:ea typeface="Calibri" panose="020F0502020204030204" pitchFamily="34" charset="0"/>
              <a:cs typeface="Calibri" panose="020F0502020204030204" pitchFamily="34" charset="0"/>
            </a:endParaRPr>
          </a:p>
          <a:p>
            <a:pPr marL="0" marR="0" indent="400050" algn="just">
              <a:spcBef>
                <a:spcPts val="600"/>
              </a:spcBef>
            </a:pPr>
            <a:r>
              <a:rPr lang="vi-VN" sz="1800" b="1" dirty="0">
                <a:effectLst/>
                <a:latin typeface="Calibri" panose="020F0502020204030204" pitchFamily="34" charset="0"/>
                <a:ea typeface="Calibri" panose="020F0502020204030204" pitchFamily="34" charset="0"/>
                <a:cs typeface="Calibri" panose="020F0502020204030204" pitchFamily="34" charset="0"/>
              </a:rPr>
              <a:t>Hoàn thiện hệ thống logistics:</a:t>
            </a:r>
            <a:r>
              <a:rPr lang="vi-VN" sz="1800" dirty="0">
                <a:effectLst/>
                <a:latin typeface="Calibri" panose="020F0502020204030204" pitchFamily="34" charset="0"/>
                <a:ea typeface="Calibri" panose="020F0502020204030204" pitchFamily="34" charset="0"/>
                <a:cs typeface="Calibri" panose="020F0502020204030204" pitchFamily="34" charset="0"/>
              </a:rPr>
              <a:t> </a:t>
            </a:r>
            <a:r>
              <a:rPr lang="vi-VN" sz="1800" i="1" dirty="0">
                <a:effectLst/>
                <a:latin typeface="Calibri" panose="020F0502020204030204" pitchFamily="34" charset="0"/>
                <a:ea typeface="Calibri" panose="020F0502020204030204" pitchFamily="34" charset="0"/>
                <a:cs typeface="Calibri" panose="020F0502020204030204" pitchFamily="34" charset="0"/>
              </a:rPr>
              <a:t>Các địa phương cấp đất để xây dựng hệ thống kho bãi đặc biệt là kho lạnh, bảo quản lạnh sản phẩm nông sản.</a:t>
            </a:r>
            <a:endParaRPr lang="en-US" sz="1800" dirty="0">
              <a:effectLst/>
              <a:latin typeface="Calibri" panose="020F0502020204030204" pitchFamily="34" charset="0"/>
              <a:ea typeface="Calibri" panose="020F0502020204030204" pitchFamily="34" charset="0"/>
              <a:cs typeface="Calibri" panose="020F0502020204030204" pitchFamily="34" charset="0"/>
            </a:endParaRPr>
          </a:p>
          <a:p>
            <a:pPr marL="0" marR="0" indent="400050" algn="just">
              <a:spcBef>
                <a:spcPts val="600"/>
              </a:spcBef>
            </a:pPr>
            <a:r>
              <a:rPr lang="vi-VN" sz="1800" b="1" dirty="0">
                <a:effectLst/>
                <a:latin typeface="Calibri" panose="020F0502020204030204" pitchFamily="34" charset="0"/>
                <a:ea typeface="Calibri" panose="020F0502020204030204" pitchFamily="34" charset="0"/>
                <a:cs typeface="Calibri" panose="020F0502020204030204" pitchFamily="34" charset="0"/>
              </a:rPr>
              <a:t>Sàn giao dịch điện tử nông sản xuyên biên giới:</a:t>
            </a:r>
            <a:r>
              <a:rPr lang="vi-VN" sz="1800" dirty="0">
                <a:effectLst/>
                <a:latin typeface="Calibri" panose="020F0502020204030204" pitchFamily="34" charset="0"/>
                <a:ea typeface="Calibri" panose="020F0502020204030204" pitchFamily="34" charset="0"/>
                <a:cs typeface="Calibri" panose="020F0502020204030204" pitchFamily="34" charset="0"/>
              </a:rPr>
              <a:t> </a:t>
            </a:r>
            <a:r>
              <a:rPr lang="vi-VN" sz="1800" i="1" dirty="0">
                <a:effectLst/>
                <a:latin typeface="Calibri" panose="020F0502020204030204" pitchFamily="34" charset="0"/>
                <a:ea typeface="Calibri" panose="020F0502020204030204" pitchFamily="34" charset="0"/>
                <a:cs typeface="Calibri" panose="020F0502020204030204" pitchFamily="34" charset="0"/>
              </a:rPr>
              <a:t>Triển khai kế hoạch đưa các hộ nông dân lên sàn giao dịch điện tử nông sản.</a:t>
            </a:r>
            <a:endParaRPr lang="en-US" sz="1800" dirty="0">
              <a:effectLst/>
              <a:latin typeface="Calibri" panose="020F0502020204030204" pitchFamily="34" charset="0"/>
              <a:ea typeface="Calibri" panose="020F0502020204030204" pitchFamily="34" charset="0"/>
              <a:cs typeface="Calibri" panose="020F0502020204030204" pitchFamily="34" charset="0"/>
            </a:endParaRPr>
          </a:p>
        </p:txBody>
      </p:sp>
      <p:pic>
        <p:nvPicPr>
          <p:cNvPr id="1026" name="Picture 2">
            <a:extLst>
              <a:ext uri="{FF2B5EF4-FFF2-40B4-BE49-F238E27FC236}">
                <a16:creationId xmlns:a16="http://schemas.microsoft.com/office/drawing/2014/main" id="{8A8B7B46-25A0-33F2-F249-8207706018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2613" y="1242050"/>
            <a:ext cx="5051744" cy="377921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854F863-8453-454F-4F8F-C7FD4B6C4D06}"/>
              </a:ext>
            </a:extLst>
          </p:cNvPr>
          <p:cNvSpPr txBox="1"/>
          <p:nvPr/>
        </p:nvSpPr>
        <p:spPr>
          <a:xfrm>
            <a:off x="132613" y="5074216"/>
            <a:ext cx="5051744" cy="1200329"/>
          </a:xfrm>
          <a:prstGeom prst="rect">
            <a:avLst/>
          </a:prstGeom>
          <a:noFill/>
        </p:spPr>
        <p:txBody>
          <a:bodyPr wrap="square">
            <a:spAutoFit/>
          </a:bodyPr>
          <a:lstStyle/>
          <a:p>
            <a:pPr algn="ctr"/>
            <a:r>
              <a:rPr lang="vi-VN" b="0" i="1" dirty="0">
                <a:solidFill>
                  <a:srgbClr val="0000FF"/>
                </a:solidFill>
                <a:effectLst/>
                <a:latin typeface="times new roman" panose="02020603050405020304" pitchFamily="18" charset="0"/>
              </a:rPr>
              <a:t>Hiện tại, khoảng 24.545 ha/27.000 ha thanh long tại Bình Thuận đã được sử dụng bóng đèn tiết kiệm điện gồm đèn compact và đèn LED để chong đèn cho thanh long ra hoa trái vụ.</a:t>
            </a:r>
            <a:endParaRPr lang="en-US" dirty="0"/>
          </a:p>
        </p:txBody>
      </p:sp>
    </p:spTree>
    <p:extLst>
      <p:ext uri="{BB962C8B-B14F-4D97-AF65-F5344CB8AC3E}">
        <p14:creationId xmlns:p14="http://schemas.microsoft.com/office/powerpoint/2010/main" val="2901226283"/>
      </p:ext>
    </p:extLst>
  </p:cSld>
  <p:clrMapOvr>
    <a:masterClrMapping/>
  </p:clrMapOvr>
  <mc:AlternateContent xmlns:mc="http://schemas.openxmlformats.org/markup-compatibility/2006" xmlns:p14="http://schemas.microsoft.com/office/powerpoint/2010/main">
    <mc:Choice Requires="p14">
      <p:transition spd="slow" p14:dur="2000" advTm="542419"/>
    </mc:Choice>
    <mc:Fallback xmlns="">
      <p:transition spd="slow" advTm="542419"/>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10538C8-E8AF-3E42-8EAE-08989D76FF8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6071D6-B3ED-A447-AE9F-11E647BD56D7}" type="slidenum">
              <a:rPr kumimoji="0" lang="x-non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Times New Roman" panose="02020603050405020304" pitchFamily="18" charset="0"/>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x-none" sz="1200" b="0" i="0" u="none" strike="noStrike" kern="1200" cap="none" spc="0" normalizeH="0" baseline="0" noProof="0">
              <a:ln>
                <a:noFill/>
              </a:ln>
              <a:solidFill>
                <a:prstClr val="black">
                  <a:tint val="75000"/>
                </a:prstClr>
              </a:solidFill>
              <a:effectLst/>
              <a:uLnTx/>
              <a:uFillTx/>
              <a:latin typeface="Calibri" panose="020F0502020204030204"/>
              <a:ea typeface="+mn-ea"/>
              <a:cs typeface="Times New Roman" panose="02020603050405020304" pitchFamily="18" charset="0"/>
            </a:endParaRPr>
          </a:p>
        </p:txBody>
      </p:sp>
      <p:sp>
        <p:nvSpPr>
          <p:cNvPr id="3" name="Title 1">
            <a:extLst>
              <a:ext uri="{FF2B5EF4-FFF2-40B4-BE49-F238E27FC236}">
                <a16:creationId xmlns:a16="http://schemas.microsoft.com/office/drawing/2014/main" id="{F249B8A1-CE69-7298-2E7A-73EC69C13459}"/>
              </a:ext>
            </a:extLst>
          </p:cNvPr>
          <p:cNvSpPr txBox="1">
            <a:spLocks/>
          </p:cNvSpPr>
          <p:nvPr/>
        </p:nvSpPr>
        <p:spPr>
          <a:xfrm>
            <a:off x="2321818" y="78267"/>
            <a:ext cx="7979868" cy="1325563"/>
          </a:xfrm>
          <a:prstGeom prst="rect">
            <a:avLst/>
          </a:prstGeom>
        </p:spPr>
        <p:txBody>
          <a:bodyPr vert="horz" lIns="91440" tIns="45720" rIns="91440" bIns="45720" rtlCol="0" anchor="ctr">
            <a:normAutofit/>
          </a:bodyPr>
          <a:lstStyle>
            <a:lvl1pPr algn="l" defTabSz="914400" rtl="0" eaLnBrk="1" latinLnBrk="0" hangingPunct="1">
              <a:lnSpc>
                <a:spcPct val="80000"/>
              </a:lnSpc>
              <a:spcBef>
                <a:spcPct val="0"/>
              </a:spcBef>
              <a:buNone/>
              <a:defRPr sz="4200" kern="1200" cap="all" spc="100" baseline="0">
                <a:solidFill>
                  <a:schemeClr val="tx1">
                    <a:lumMod val="95000"/>
                    <a:lumOff val="5000"/>
                  </a:schemeClr>
                </a:solidFill>
                <a:latin typeface="Times New Roman" panose="02020603050405020304" pitchFamily="18" charset="0"/>
                <a:ea typeface="+mj-ea"/>
                <a:cs typeface="Times New Roman" panose="02020603050405020304" pitchFamily="18" charset="0"/>
              </a:defRPr>
            </a:lvl1pPr>
          </a:lstStyle>
          <a:p>
            <a:pPr marL="0" marR="0" lvl="0" indent="0" algn="ctr" defTabSz="914400" rtl="0" eaLnBrk="1" fontAlgn="auto" latinLnBrk="0" hangingPunct="1">
              <a:lnSpc>
                <a:spcPct val="80000"/>
              </a:lnSpc>
              <a:spcBef>
                <a:spcPct val="0"/>
              </a:spcBef>
              <a:spcAft>
                <a:spcPts val="0"/>
              </a:spcAft>
              <a:buClrTx/>
              <a:buSzTx/>
              <a:buFontTx/>
              <a:buNone/>
              <a:tabLst/>
              <a:defRPr/>
            </a:pPr>
            <a:r>
              <a:rPr kumimoji="0" lang="vi-VN" sz="2800" b="1" i="0" u="none" strike="noStrike" kern="1200" cap="all" spc="100" normalizeH="0" baseline="0" noProof="0" dirty="0">
                <a:ln>
                  <a:noFill/>
                </a:ln>
                <a:solidFill>
                  <a:srgbClr val="0070C0"/>
                </a:solidFill>
                <a:effectLst/>
                <a:uLnTx/>
                <a:uFillTx/>
                <a:latin typeface="Calibri" panose="020F0502020204030204" pitchFamily="34" charset="0"/>
                <a:ea typeface="+mj-ea"/>
                <a:cs typeface="Calibri" panose="020F0502020204030204" pitchFamily="34" charset="0"/>
              </a:rPr>
              <a:t>NÔNG NGHIỆP THÔNG MINH</a:t>
            </a:r>
          </a:p>
          <a:p>
            <a:pPr marL="0" marR="0" lvl="0" indent="0" algn="ctr" defTabSz="914400" rtl="0" eaLnBrk="1" fontAlgn="auto" latinLnBrk="0" hangingPunct="1">
              <a:lnSpc>
                <a:spcPct val="80000"/>
              </a:lnSpc>
              <a:spcBef>
                <a:spcPct val="0"/>
              </a:spcBef>
              <a:spcAft>
                <a:spcPts val="0"/>
              </a:spcAft>
              <a:buClrTx/>
              <a:buSzTx/>
              <a:buFontTx/>
              <a:buNone/>
              <a:tabLst/>
              <a:defRPr/>
            </a:pPr>
            <a:r>
              <a:rPr kumimoji="0" lang="vi-VN" sz="2000" b="1" i="0" u="none" strike="noStrike" kern="1200" cap="all" spc="100" normalizeH="0" baseline="0" noProof="0" dirty="0">
                <a:ln>
                  <a:noFill/>
                </a:ln>
                <a:solidFill>
                  <a:srgbClr val="0070C0"/>
                </a:solidFill>
                <a:effectLst/>
                <a:uLnTx/>
                <a:uFillTx/>
                <a:latin typeface="Calibri" panose="020F0502020204030204" pitchFamily="34" charset="0"/>
                <a:ea typeface="+mj-ea"/>
                <a:cs typeface="Calibri" panose="020F0502020204030204" pitchFamily="34" charset="0"/>
              </a:rPr>
              <a:t>Câu chuyện nextfarm ở hà giang, lâm đồng, hà tĩnh...</a:t>
            </a:r>
            <a:endParaRPr kumimoji="0" lang="en-US" sz="2000" b="1" i="0" u="none" strike="noStrike" kern="1200" cap="all" spc="100" normalizeH="0" baseline="0" noProof="0" dirty="0">
              <a:ln>
                <a:noFill/>
              </a:ln>
              <a:solidFill>
                <a:srgbClr val="0070C0"/>
              </a:solidFill>
              <a:effectLst/>
              <a:uLnTx/>
              <a:uFillTx/>
              <a:latin typeface="Calibri" panose="020F0502020204030204" pitchFamily="34" charset="0"/>
              <a:ea typeface="+mj-ea"/>
              <a:cs typeface="Calibri" panose="020F0502020204030204" pitchFamily="34" charset="0"/>
            </a:endParaRPr>
          </a:p>
        </p:txBody>
      </p:sp>
      <p:sp>
        <p:nvSpPr>
          <p:cNvPr id="17" name="TextBox 16">
            <a:extLst>
              <a:ext uri="{FF2B5EF4-FFF2-40B4-BE49-F238E27FC236}">
                <a16:creationId xmlns:a16="http://schemas.microsoft.com/office/drawing/2014/main" id="{A00A4CC8-00DE-410C-35FE-BBAF59000F2F}"/>
              </a:ext>
            </a:extLst>
          </p:cNvPr>
          <p:cNvSpPr txBox="1"/>
          <p:nvPr/>
        </p:nvSpPr>
        <p:spPr>
          <a:xfrm>
            <a:off x="4506086" y="1170742"/>
            <a:ext cx="7340285" cy="2631490"/>
          </a:xfrm>
          <a:prstGeom prst="rect">
            <a:avLst/>
          </a:prstGeom>
          <a:noFill/>
        </p:spPr>
        <p:txBody>
          <a:bodyPr wrap="square">
            <a:spAutoFit/>
          </a:bodyPr>
          <a:lstStyle/>
          <a:p>
            <a:pPr marL="0" marR="0" lvl="0" indent="0" algn="just" defTabSz="914400" rtl="0" eaLnBrk="1" fontAlgn="base" latinLnBrk="0" hangingPunct="1">
              <a:lnSpc>
                <a:spcPct val="100000"/>
              </a:lnSpc>
              <a:spcBef>
                <a:spcPts val="600"/>
              </a:spcBef>
              <a:spcAft>
                <a:spcPts val="0"/>
              </a:spcAft>
              <a:buClrTx/>
              <a:buSzTx/>
              <a:buFontTx/>
              <a:buNone/>
              <a:tabLst/>
              <a:defRPr/>
            </a:pPr>
            <a:r>
              <a:rPr kumimoji="0" lang="vi-VN" sz="2000" b="1" i="0" u="none" strike="noStrike" kern="1200" cap="none" spc="0" normalizeH="0" baseline="0" noProof="0" dirty="0">
                <a:ln>
                  <a:noFill/>
                </a:ln>
                <a:solidFill>
                  <a:srgbClr val="212529"/>
                </a:solidFill>
                <a:effectLst/>
                <a:uLnTx/>
                <a:uFillTx/>
                <a:latin typeface="Calibri "/>
                <a:ea typeface="+mn-ea"/>
                <a:cs typeface="+mn-cs"/>
              </a:rPr>
              <a:t>Những giải pháp chuyển đổi số của Nextfarm:</a:t>
            </a:r>
          </a:p>
          <a:p>
            <a:pPr marL="285750" marR="0" lvl="0" indent="-285750" algn="just" defTabSz="914400" rtl="0" eaLnBrk="1" fontAlgn="base" latinLnBrk="0" hangingPunct="1">
              <a:lnSpc>
                <a:spcPct val="100000"/>
              </a:lnSpc>
              <a:spcBef>
                <a:spcPts val="600"/>
              </a:spcBef>
              <a:spcAft>
                <a:spcPts val="0"/>
              </a:spcAft>
              <a:buClrTx/>
              <a:buSzTx/>
              <a:buFont typeface="Arial" panose="020B0604020202020204" pitchFamily="34" charset="0"/>
              <a:buChar char="•"/>
              <a:tabLst/>
              <a:defRPr/>
            </a:pPr>
            <a:r>
              <a:rPr kumimoji="0" lang="vi-VN" sz="2000" b="0" i="0" u="none" strike="noStrike" kern="1200" cap="none" spc="0" normalizeH="0" baseline="0" noProof="0" dirty="0">
                <a:ln>
                  <a:noFill/>
                </a:ln>
                <a:solidFill>
                  <a:srgbClr val="212529"/>
                </a:solidFill>
                <a:effectLst/>
                <a:uLnTx/>
                <a:uFillTx/>
                <a:latin typeface="Calibri "/>
                <a:ea typeface="+mn-ea"/>
                <a:cs typeface="+mn-cs"/>
              </a:rPr>
              <a:t>Hệ thống </a:t>
            </a:r>
            <a:r>
              <a:rPr kumimoji="0" lang="vi-VN" sz="2000" b="0" i="0" u="none" strike="noStrike" kern="1200" cap="none" spc="0" normalizeH="0" baseline="0" noProof="0" dirty="0">
                <a:ln>
                  <a:noFill/>
                </a:ln>
                <a:solidFill>
                  <a:srgbClr val="007BFF"/>
                </a:solidFill>
                <a:effectLst/>
                <a:uLnTx/>
                <a:uFillTx/>
                <a:latin typeface="Calibri "/>
                <a:ea typeface="+mn-ea"/>
                <a:cs typeface="+mn-cs"/>
                <a:hlinkClick r:id="rId3"/>
              </a:rPr>
              <a:t>châm phân dinh dưỡng tự động</a:t>
            </a:r>
            <a:r>
              <a:rPr kumimoji="0" lang="vi-VN" sz="2000" b="0" i="0" u="none" strike="noStrike" kern="1200" cap="none" spc="0" normalizeH="0" baseline="0" noProof="0" dirty="0">
                <a:ln>
                  <a:noFill/>
                </a:ln>
                <a:solidFill>
                  <a:srgbClr val="212529"/>
                </a:solidFill>
                <a:effectLst/>
                <a:uLnTx/>
                <a:uFillTx/>
                <a:latin typeface="Calibri "/>
                <a:ea typeface="+mn-ea"/>
                <a:cs typeface="+mn-cs"/>
              </a:rPr>
              <a:t> Nextfarm Fertikit 4G.</a:t>
            </a:r>
          </a:p>
          <a:p>
            <a:pPr marL="285750" marR="0" lvl="0" indent="-285750" algn="just" defTabSz="914400" rtl="0" eaLnBrk="1" fontAlgn="base" latinLnBrk="0" hangingPunct="1">
              <a:lnSpc>
                <a:spcPct val="100000"/>
              </a:lnSpc>
              <a:spcBef>
                <a:spcPts val="600"/>
              </a:spcBef>
              <a:spcAft>
                <a:spcPts val="0"/>
              </a:spcAft>
              <a:buClrTx/>
              <a:buSzTx/>
              <a:buFont typeface="Arial" panose="020B0604020202020204" pitchFamily="34" charset="0"/>
              <a:buChar char="•"/>
              <a:tabLst/>
              <a:defRPr/>
            </a:pPr>
            <a:r>
              <a:rPr kumimoji="0" lang="vi-VN" sz="2000" b="0" i="0" u="none" strike="noStrike" kern="1200" cap="none" spc="0" normalizeH="0" baseline="0" noProof="0" dirty="0">
                <a:ln>
                  <a:noFill/>
                </a:ln>
                <a:solidFill>
                  <a:srgbClr val="212529"/>
                </a:solidFill>
                <a:effectLst/>
                <a:uLnTx/>
                <a:uFillTx/>
                <a:latin typeface="Calibri "/>
                <a:ea typeface="+mn-ea"/>
                <a:cs typeface="+mn-cs"/>
              </a:rPr>
              <a:t>Hệ thống </a:t>
            </a:r>
            <a:r>
              <a:rPr kumimoji="0" lang="vi-VN" sz="2000" b="0" i="0" u="none" strike="noStrike" kern="1200" cap="none" spc="0" normalizeH="0" baseline="0" noProof="0" dirty="0">
                <a:ln>
                  <a:noFill/>
                </a:ln>
                <a:solidFill>
                  <a:srgbClr val="007BFF"/>
                </a:solidFill>
                <a:effectLst/>
                <a:uLnTx/>
                <a:uFillTx/>
                <a:latin typeface="Calibri "/>
                <a:ea typeface="+mn-ea"/>
                <a:cs typeface="+mn-cs"/>
                <a:hlinkClick r:id="rId4"/>
              </a:rPr>
              <a:t>quan trắc và điều khiển môi trường vi khí hậu</a:t>
            </a:r>
            <a:r>
              <a:rPr kumimoji="0" lang="vi-VN" sz="2000" b="0" i="0" u="none" strike="noStrike" kern="1200" cap="none" spc="0" normalizeH="0" baseline="0" noProof="0" dirty="0">
                <a:ln>
                  <a:noFill/>
                </a:ln>
                <a:solidFill>
                  <a:srgbClr val="212529"/>
                </a:solidFill>
                <a:effectLst/>
                <a:uLnTx/>
                <a:uFillTx/>
                <a:latin typeface="Calibri "/>
                <a:ea typeface="+mn-ea"/>
                <a:cs typeface="+mn-cs"/>
              </a:rPr>
              <a:t> Nextfarm NMC.</a:t>
            </a:r>
          </a:p>
          <a:p>
            <a:pPr marL="285750" marR="0" lvl="0" indent="-285750" algn="just" defTabSz="914400" rtl="0" eaLnBrk="1" fontAlgn="base" latinLnBrk="0" hangingPunct="1">
              <a:lnSpc>
                <a:spcPct val="100000"/>
              </a:lnSpc>
              <a:spcBef>
                <a:spcPts val="600"/>
              </a:spcBef>
              <a:spcAft>
                <a:spcPts val="0"/>
              </a:spcAft>
              <a:buClrTx/>
              <a:buSzTx/>
              <a:buFont typeface="Arial" panose="020B0604020202020204" pitchFamily="34" charset="0"/>
              <a:buChar char="•"/>
              <a:tabLst/>
              <a:defRPr/>
            </a:pPr>
            <a:r>
              <a:rPr kumimoji="0" lang="vi-VN" sz="2000" b="0" i="0" u="none" strike="noStrike" kern="1200" cap="none" spc="0" normalizeH="0" baseline="0" noProof="0" dirty="0">
                <a:ln>
                  <a:noFill/>
                </a:ln>
                <a:solidFill>
                  <a:srgbClr val="212529"/>
                </a:solidFill>
                <a:effectLst/>
                <a:uLnTx/>
                <a:uFillTx/>
                <a:latin typeface="Calibri "/>
                <a:ea typeface="+mn-ea"/>
                <a:cs typeface="+mn-cs"/>
              </a:rPr>
              <a:t>Hệ thống nhật ký điện tử Nextfarm Dairy: </a:t>
            </a:r>
          </a:p>
          <a:p>
            <a:pPr marL="285750" marR="0" lvl="0" indent="-285750" algn="just" defTabSz="914400" rtl="0" eaLnBrk="1" fontAlgn="base" latinLnBrk="0" hangingPunct="1">
              <a:lnSpc>
                <a:spcPct val="100000"/>
              </a:lnSpc>
              <a:spcBef>
                <a:spcPts val="600"/>
              </a:spcBef>
              <a:spcAft>
                <a:spcPts val="0"/>
              </a:spcAft>
              <a:buClrTx/>
              <a:buSzTx/>
              <a:buFont typeface="Arial" panose="020B0604020202020204" pitchFamily="34" charset="0"/>
              <a:buChar char="•"/>
              <a:tabLst/>
              <a:defRPr/>
            </a:pPr>
            <a:r>
              <a:rPr kumimoji="0" lang="vi-VN" sz="2000" b="0" i="0" u="none" strike="noStrike" kern="1200" cap="none" spc="0" normalizeH="0" baseline="0" noProof="0" dirty="0">
                <a:ln>
                  <a:noFill/>
                </a:ln>
                <a:solidFill>
                  <a:srgbClr val="212529"/>
                </a:solidFill>
                <a:effectLst/>
                <a:uLnTx/>
                <a:uFillTx/>
                <a:latin typeface="Calibri "/>
                <a:ea typeface="+mn-ea"/>
                <a:cs typeface="+mn-cs"/>
              </a:rPr>
              <a:t>Phần mềm </a:t>
            </a:r>
            <a:r>
              <a:rPr kumimoji="0" lang="vi-VN" sz="2000" b="0" i="0" u="none" strike="noStrike" kern="1200" cap="none" spc="0" normalizeH="0" baseline="0" noProof="0" dirty="0">
                <a:ln>
                  <a:noFill/>
                </a:ln>
                <a:solidFill>
                  <a:srgbClr val="007BFF"/>
                </a:solidFill>
                <a:effectLst/>
                <a:uLnTx/>
                <a:uFillTx/>
                <a:latin typeface="Calibri "/>
                <a:ea typeface="+mn-ea"/>
                <a:cs typeface="+mn-cs"/>
                <a:hlinkClick r:id="rId5"/>
              </a:rPr>
              <a:t>truy xuất nguồn gốc sản phẩm</a:t>
            </a:r>
            <a:r>
              <a:rPr kumimoji="0" lang="vi-VN" sz="2000" b="0" i="0" u="none" strike="noStrike" kern="1200" cap="none" spc="0" normalizeH="0" baseline="0" noProof="0" dirty="0">
                <a:ln>
                  <a:noFill/>
                </a:ln>
                <a:solidFill>
                  <a:srgbClr val="212529"/>
                </a:solidFill>
                <a:effectLst/>
                <a:uLnTx/>
                <a:uFillTx/>
                <a:latin typeface="Calibri "/>
                <a:ea typeface="+mn-ea"/>
                <a:cs typeface="+mn-cs"/>
              </a:rPr>
              <a:t> Nextfarm QR Check.</a:t>
            </a:r>
          </a:p>
          <a:p>
            <a:pPr marL="285750" marR="0" lvl="0" indent="-285750" algn="just" defTabSz="914400" rtl="0" eaLnBrk="1" fontAlgn="base" latinLnBrk="0" hangingPunct="1">
              <a:lnSpc>
                <a:spcPct val="100000"/>
              </a:lnSpc>
              <a:spcBef>
                <a:spcPts val="600"/>
              </a:spcBef>
              <a:spcAft>
                <a:spcPts val="0"/>
              </a:spcAft>
              <a:buClrTx/>
              <a:buSzTx/>
              <a:buFont typeface="Arial" panose="020B0604020202020204" pitchFamily="34" charset="0"/>
              <a:buChar char="•"/>
              <a:tabLst/>
              <a:defRPr/>
            </a:pPr>
            <a:r>
              <a:rPr kumimoji="0" lang="vi-VN" sz="2000" b="0" i="0" u="none" strike="noStrike" kern="1200" cap="none" spc="0" normalizeH="0" baseline="0" noProof="0" dirty="0">
                <a:ln>
                  <a:noFill/>
                </a:ln>
                <a:solidFill>
                  <a:srgbClr val="212529"/>
                </a:solidFill>
                <a:effectLst/>
                <a:uLnTx/>
                <a:uFillTx/>
                <a:latin typeface="Calibri "/>
                <a:ea typeface="+mn-ea"/>
                <a:cs typeface="+mn-cs"/>
              </a:rPr>
              <a:t>Phần mềm quản lý bán hàng và </a:t>
            </a:r>
            <a:r>
              <a:rPr kumimoji="0" lang="vi-VN" sz="2000" b="0" i="0" u="none" strike="noStrike" kern="1200" cap="none" spc="0" normalizeH="0" baseline="0" noProof="0" dirty="0">
                <a:ln>
                  <a:noFill/>
                </a:ln>
                <a:solidFill>
                  <a:srgbClr val="007BFF"/>
                </a:solidFill>
                <a:effectLst/>
                <a:uLnTx/>
                <a:uFillTx/>
                <a:latin typeface="Calibri "/>
                <a:ea typeface="+mn-ea"/>
                <a:cs typeface="+mn-cs"/>
                <a:hlinkClick r:id="rId6"/>
              </a:rPr>
              <a:t>CSKH cho nông nghiệp NextX</a:t>
            </a:r>
            <a:r>
              <a:rPr kumimoji="0" lang="vi-VN" sz="2000" b="0" i="0" u="none" strike="noStrike" kern="1200" cap="none" spc="0" normalizeH="0" baseline="0" noProof="0" dirty="0">
                <a:ln>
                  <a:noFill/>
                </a:ln>
                <a:solidFill>
                  <a:srgbClr val="212529"/>
                </a:solidFill>
                <a:effectLst/>
                <a:uLnTx/>
                <a:uFillTx/>
                <a:latin typeface="Calibri "/>
                <a:ea typeface="+mn-ea"/>
                <a:cs typeface="+mn-cs"/>
              </a:rPr>
              <a:t>.</a:t>
            </a:r>
          </a:p>
        </p:txBody>
      </p:sp>
      <p:pic>
        <p:nvPicPr>
          <p:cNvPr id="3074" name="Picture 2">
            <a:extLst>
              <a:ext uri="{FF2B5EF4-FFF2-40B4-BE49-F238E27FC236}">
                <a16:creationId xmlns:a16="http://schemas.microsoft.com/office/drawing/2014/main" id="{A4D979C5-CCC6-23F4-7646-60BEE63689D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2990" y="1046429"/>
            <a:ext cx="3826494" cy="302587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B35F318D-C168-4B96-04CF-A73847315B56}"/>
              </a:ext>
            </a:extLst>
          </p:cNvPr>
          <p:cNvPicPr>
            <a:picLocks noChangeAspect="1"/>
          </p:cNvPicPr>
          <p:nvPr/>
        </p:nvPicPr>
        <p:blipFill>
          <a:blip r:embed="rId8"/>
          <a:stretch>
            <a:fillRect/>
          </a:stretch>
        </p:blipFill>
        <p:spPr>
          <a:xfrm>
            <a:off x="482990" y="4072302"/>
            <a:ext cx="11455791" cy="2785698"/>
          </a:xfrm>
          <a:prstGeom prst="rect">
            <a:avLst/>
          </a:prstGeom>
        </p:spPr>
      </p:pic>
      <p:pic>
        <p:nvPicPr>
          <p:cNvPr id="10" name="Picture 9">
            <a:extLst>
              <a:ext uri="{FF2B5EF4-FFF2-40B4-BE49-F238E27FC236}">
                <a16:creationId xmlns:a16="http://schemas.microsoft.com/office/drawing/2014/main" id="{870146E4-A520-B5C3-F07D-B6AF9812364E}"/>
              </a:ext>
            </a:extLst>
          </p:cNvPr>
          <p:cNvPicPr>
            <a:picLocks noChangeAspect="1"/>
          </p:cNvPicPr>
          <p:nvPr/>
        </p:nvPicPr>
        <p:blipFill>
          <a:blip r:embed="rId9"/>
          <a:stretch>
            <a:fillRect/>
          </a:stretch>
        </p:blipFill>
        <p:spPr>
          <a:xfrm>
            <a:off x="345629" y="714392"/>
            <a:ext cx="2177238" cy="603416"/>
          </a:xfrm>
          <a:prstGeom prst="rect">
            <a:avLst/>
          </a:prstGeom>
        </p:spPr>
      </p:pic>
    </p:spTree>
    <p:extLst>
      <p:ext uri="{BB962C8B-B14F-4D97-AF65-F5344CB8AC3E}">
        <p14:creationId xmlns:p14="http://schemas.microsoft.com/office/powerpoint/2010/main" val="1255441917"/>
      </p:ext>
    </p:extLst>
  </p:cSld>
  <p:clrMapOvr>
    <a:masterClrMapping/>
  </p:clrMapOvr>
  <mc:AlternateContent xmlns:mc="http://schemas.openxmlformats.org/markup-compatibility/2006" xmlns:p14="http://schemas.microsoft.com/office/powerpoint/2010/main">
    <mc:Choice Requires="p14">
      <p:transition spd="slow" p14:dur="2000" advTm="542419"/>
    </mc:Choice>
    <mc:Fallback xmlns="">
      <p:transition spd="slow" advTm="542419"/>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B68F5F73-55F1-73CD-DE86-6AEA8B7CB343}"/>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76071D6-B3ED-A447-AE9F-11E647BD56D7}" type="slidenum">
              <a:rPr kumimoji="0" lang="x-none" sz="1800" b="0" i="0" u="none" strike="noStrike" kern="1200" cap="none" spc="0" normalizeH="0" baseline="0" noProof="0" smtClean="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pPr marL="0" marR="0" lvl="0" indent="0" algn="l" defTabSz="914400" rtl="0" eaLnBrk="1" fontAlgn="auto" latinLnBrk="0" hangingPunct="1">
                <a:lnSpc>
                  <a:spcPct val="100000"/>
                </a:lnSpc>
                <a:spcBef>
                  <a:spcPts val="0"/>
                </a:spcBef>
                <a:spcAft>
                  <a:spcPts val="0"/>
                </a:spcAft>
                <a:buClrTx/>
                <a:buSzTx/>
                <a:buFontTx/>
                <a:buNone/>
                <a:tabLst/>
                <a:defRPr/>
              </a:pPr>
              <a:t>28</a:t>
            </a:fld>
            <a:endParaRPr kumimoji="0" lang="x-none" sz="1800" b="0" i="0" u="none" strike="noStrike" kern="1200" cap="none" spc="0" normalizeH="0" baseline="0" noProof="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6FF2A119-B541-427A-2687-BCAF5A120045}"/>
              </a:ext>
            </a:extLst>
          </p:cNvPr>
          <p:cNvSpPr>
            <a:spLocks noGrp="1"/>
          </p:cNvSpPr>
          <p:nvPr>
            <p:ph type="title" idx="4294967295"/>
          </p:nvPr>
        </p:nvSpPr>
        <p:spPr>
          <a:xfrm>
            <a:off x="2313829" y="191659"/>
            <a:ext cx="7040563" cy="1325563"/>
          </a:xfrm>
        </p:spPr>
        <p:txBody>
          <a:bodyPr>
            <a:normAutofit/>
          </a:bodyPr>
          <a:lstStyle/>
          <a:p>
            <a:pPr algn="ctr"/>
            <a:r>
              <a:rPr lang="vi-VN" sz="2800" b="1" dirty="0">
                <a:solidFill>
                  <a:srgbClr val="0070C0"/>
                </a:solidFill>
                <a:latin typeface="Calibri" panose="020F0502020204030204" pitchFamily="34" charset="0"/>
                <a:ea typeface="+mn-ea"/>
                <a:cs typeface="Calibri" panose="020F0502020204030204" pitchFamily="34" charset="0"/>
              </a:rPr>
              <a:t>CHUYỂN ĐỔI SỐ NGÀNH DỆT MAY</a:t>
            </a:r>
            <a:endParaRPr lang="en-US" sz="2800" b="1" dirty="0">
              <a:solidFill>
                <a:srgbClr val="0070C0"/>
              </a:solidFill>
              <a:latin typeface="Calibri" panose="020F0502020204030204" pitchFamily="34" charset="0"/>
              <a:ea typeface="+mn-ea"/>
              <a:cs typeface="Calibri" panose="020F0502020204030204" pitchFamily="34" charset="0"/>
            </a:endParaRPr>
          </a:p>
        </p:txBody>
      </p:sp>
      <p:pic>
        <p:nvPicPr>
          <p:cNvPr id="1026" name="Picture 2" descr="Trang chủ - Retex">
            <a:extLst>
              <a:ext uri="{FF2B5EF4-FFF2-40B4-BE49-F238E27FC236}">
                <a16:creationId xmlns:a16="http://schemas.microsoft.com/office/drawing/2014/main" id="{7856652B-4BD4-EED0-D79A-CE4951F4CB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2639" y="2012519"/>
            <a:ext cx="4731279" cy="440783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CC41B739-0AAE-8DF2-84DC-9BF29B4E4BB5}"/>
              </a:ext>
            </a:extLst>
          </p:cNvPr>
          <p:cNvSpPr txBox="1"/>
          <p:nvPr/>
        </p:nvSpPr>
        <p:spPr>
          <a:xfrm>
            <a:off x="2146980" y="1200144"/>
            <a:ext cx="8078335" cy="425501"/>
          </a:xfrm>
          <a:prstGeom prst="rect">
            <a:avLst/>
          </a:prstGeom>
          <a:noFill/>
        </p:spPr>
        <p:txBody>
          <a:bodyPr wrap="square" rtlCol="0">
            <a:spAutoFit/>
          </a:bodyPr>
          <a:lstStyle/>
          <a:p>
            <a:pPr marL="0" marR="0" lvl="0" indent="0" algn="ctr" defTabSz="914400" rtl="0" eaLnBrk="1" fontAlgn="auto" latinLnBrk="0" hangingPunct="1">
              <a:lnSpc>
                <a:spcPct val="115000"/>
              </a:lnSpc>
              <a:spcBef>
                <a:spcPts val="600"/>
              </a:spcBef>
              <a:spcAft>
                <a:spcPts val="600"/>
              </a:spcAft>
              <a:buClrTx/>
              <a:buSzTx/>
              <a:buFontTx/>
              <a:buNone/>
              <a:tabLst/>
              <a:defRPr/>
            </a:pPr>
            <a:r>
              <a:rPr kumimoji="0" lang="en-US" sz="2000" b="1" i="0" u="none" strike="noStrike" kern="1200" cap="all" spc="0" normalizeH="0" baseline="0" noProof="0" dirty="0" err="1">
                <a:ln>
                  <a:noFill/>
                </a:ln>
                <a:solidFill>
                  <a:srgbClr val="0070C0"/>
                </a:solidFill>
                <a:effectLst/>
                <a:uLnTx/>
                <a:uFillTx/>
                <a:latin typeface="Calibri" panose="020F0502020204030204"/>
                <a:ea typeface="+mn-ea"/>
                <a:cs typeface="+mn-cs"/>
              </a:rPr>
              <a:t>Câu</a:t>
            </a:r>
            <a:r>
              <a:rPr kumimoji="0" lang="en-US" sz="2000" b="1" i="0" u="none" strike="noStrike" kern="1200" cap="all" spc="0" normalizeH="0" baseline="0" noProof="0" dirty="0">
                <a:ln>
                  <a:noFill/>
                </a:ln>
                <a:solidFill>
                  <a:srgbClr val="0070C0"/>
                </a:solidFill>
                <a:effectLst/>
                <a:uLnTx/>
                <a:uFillTx/>
                <a:latin typeface="Calibri" panose="020F0502020204030204"/>
                <a:ea typeface="+mn-ea"/>
                <a:cs typeface="+mn-cs"/>
              </a:rPr>
              <a:t> </a:t>
            </a:r>
            <a:r>
              <a:rPr kumimoji="0" lang="en-US" sz="2000" b="1" i="0" u="none" strike="noStrike" kern="1200" cap="all" spc="0" normalizeH="0" baseline="0" noProof="0" dirty="0" err="1">
                <a:ln>
                  <a:noFill/>
                </a:ln>
                <a:solidFill>
                  <a:srgbClr val="0070C0"/>
                </a:solidFill>
                <a:effectLst/>
                <a:uLnTx/>
                <a:uFillTx/>
                <a:latin typeface="Calibri" panose="020F0502020204030204"/>
                <a:ea typeface="+mn-ea"/>
                <a:cs typeface="+mn-cs"/>
              </a:rPr>
              <a:t>chuyện</a:t>
            </a:r>
            <a:r>
              <a:rPr kumimoji="0" lang="en-US" sz="2000" b="1" i="0" u="none" strike="noStrike" kern="1200" cap="all" spc="0" normalizeH="0" baseline="0" noProof="0" dirty="0">
                <a:ln>
                  <a:noFill/>
                </a:ln>
                <a:solidFill>
                  <a:srgbClr val="0070C0"/>
                </a:solidFill>
                <a:effectLst/>
                <a:uLnTx/>
                <a:uFillTx/>
                <a:latin typeface="Calibri" panose="020F0502020204030204"/>
                <a:ea typeface="+mn-ea"/>
                <a:cs typeface="+mn-cs"/>
              </a:rPr>
              <a:t> của </a:t>
            </a:r>
            <a:r>
              <a:rPr kumimoji="0" lang="en-US" sz="2000" b="1" i="0" u="none" strike="noStrike" kern="1200" cap="all" spc="0" normalizeH="0" baseline="0" noProof="0" dirty="0" err="1">
                <a:ln>
                  <a:noFill/>
                </a:ln>
                <a:solidFill>
                  <a:srgbClr val="0070C0"/>
                </a:solidFill>
                <a:effectLst/>
                <a:uLnTx/>
                <a:uFillTx/>
                <a:latin typeface="Calibri" panose="020F0502020204030204"/>
                <a:ea typeface="+mn-ea"/>
                <a:cs typeface="+mn-cs"/>
              </a:rPr>
              <a:t>doanh</a:t>
            </a:r>
            <a:r>
              <a:rPr kumimoji="0" lang="en-US" sz="2000" b="1" i="0" u="none" strike="noStrike" kern="1200" cap="all" spc="0" normalizeH="0" baseline="0" noProof="0" dirty="0">
                <a:ln>
                  <a:noFill/>
                </a:ln>
                <a:solidFill>
                  <a:srgbClr val="0070C0"/>
                </a:solidFill>
                <a:effectLst/>
                <a:uLnTx/>
                <a:uFillTx/>
                <a:latin typeface="Calibri" panose="020F0502020204030204"/>
                <a:ea typeface="+mn-ea"/>
                <a:cs typeface="+mn-cs"/>
              </a:rPr>
              <a:t> </a:t>
            </a:r>
            <a:r>
              <a:rPr kumimoji="0" lang="en-US" sz="2000" b="1" i="0" u="none" strike="noStrike" kern="1200" cap="all" spc="0" normalizeH="0" baseline="0" noProof="0" dirty="0" err="1">
                <a:ln>
                  <a:noFill/>
                </a:ln>
                <a:solidFill>
                  <a:srgbClr val="0070C0"/>
                </a:solidFill>
                <a:effectLst/>
                <a:uLnTx/>
                <a:uFillTx/>
                <a:latin typeface="Calibri" panose="020F0502020204030204"/>
                <a:ea typeface="+mn-ea"/>
                <a:cs typeface="+mn-cs"/>
              </a:rPr>
              <a:t>nghiệp</a:t>
            </a:r>
            <a:r>
              <a:rPr kumimoji="0" lang="en-US" sz="2000" b="1" i="0" u="none" strike="noStrike" kern="1200" cap="all" spc="0" normalizeH="0" baseline="0" noProof="0" dirty="0">
                <a:ln>
                  <a:noFill/>
                </a:ln>
                <a:solidFill>
                  <a:srgbClr val="0070C0"/>
                </a:solidFill>
                <a:effectLst/>
                <a:uLnTx/>
                <a:uFillTx/>
                <a:latin typeface="Calibri" panose="020F0502020204030204"/>
                <a:ea typeface="+mn-ea"/>
                <a:cs typeface="+mn-cs"/>
              </a:rPr>
              <a:t> </a:t>
            </a:r>
            <a:r>
              <a:rPr kumimoji="0" lang="en-US" sz="2000" b="1" i="0" u="none" strike="noStrike" kern="1200" cap="all" spc="0" normalizeH="0" baseline="0" noProof="0" dirty="0" err="1">
                <a:ln>
                  <a:noFill/>
                </a:ln>
                <a:solidFill>
                  <a:srgbClr val="0070C0"/>
                </a:solidFill>
                <a:effectLst/>
                <a:uLnTx/>
                <a:uFillTx/>
                <a:latin typeface="Calibri" panose="020F0502020204030204"/>
                <a:ea typeface="+mn-ea"/>
                <a:cs typeface="+mn-cs"/>
              </a:rPr>
              <a:t>dệt</a:t>
            </a:r>
            <a:r>
              <a:rPr kumimoji="0" lang="en-US" sz="2000" b="1" i="0" u="none" strike="noStrike" kern="1200" cap="all" spc="0" normalizeH="0" baseline="0" noProof="0" dirty="0">
                <a:ln>
                  <a:noFill/>
                </a:ln>
                <a:solidFill>
                  <a:srgbClr val="0070C0"/>
                </a:solidFill>
                <a:effectLst/>
                <a:uLnTx/>
                <a:uFillTx/>
                <a:latin typeface="Calibri" panose="020F0502020204030204"/>
                <a:ea typeface="+mn-ea"/>
                <a:cs typeface="+mn-cs"/>
              </a:rPr>
              <a:t> may </a:t>
            </a:r>
            <a:r>
              <a:rPr kumimoji="0" lang="en-US" sz="2000" b="1" i="0" u="none" strike="noStrike" kern="1200" cap="all" spc="0" normalizeH="0" baseline="0" noProof="0" dirty="0" err="1">
                <a:ln>
                  <a:noFill/>
                </a:ln>
                <a:solidFill>
                  <a:srgbClr val="0070C0"/>
                </a:solidFill>
                <a:effectLst/>
                <a:uLnTx/>
                <a:uFillTx/>
                <a:latin typeface="Calibri" panose="020F0502020204030204"/>
                <a:ea typeface="+mn-ea"/>
                <a:cs typeface="+mn-cs"/>
              </a:rPr>
              <a:t>Phú</a:t>
            </a:r>
            <a:r>
              <a:rPr kumimoji="0" lang="en-US" sz="2000" b="1" i="0" u="none" strike="noStrike" kern="1200" cap="all" spc="0" normalizeH="0" baseline="0" noProof="0" dirty="0">
                <a:ln>
                  <a:noFill/>
                </a:ln>
                <a:solidFill>
                  <a:srgbClr val="0070C0"/>
                </a:solidFill>
                <a:effectLst/>
                <a:uLnTx/>
                <a:uFillTx/>
                <a:latin typeface="Calibri" panose="020F0502020204030204"/>
                <a:ea typeface="+mn-ea"/>
                <a:cs typeface="+mn-cs"/>
              </a:rPr>
              <a:t> </a:t>
            </a:r>
            <a:r>
              <a:rPr kumimoji="0" lang="en-US" sz="2000" b="1" i="0" u="none" strike="noStrike" kern="1200" cap="all" spc="0" normalizeH="0" baseline="0" noProof="0" dirty="0" err="1">
                <a:ln>
                  <a:noFill/>
                </a:ln>
                <a:solidFill>
                  <a:srgbClr val="0070C0"/>
                </a:solidFill>
                <a:effectLst/>
                <a:uLnTx/>
                <a:uFillTx/>
                <a:latin typeface="Calibri" panose="020F0502020204030204"/>
                <a:ea typeface="+mn-ea"/>
                <a:cs typeface="+mn-cs"/>
              </a:rPr>
              <a:t>Tường</a:t>
            </a:r>
            <a:r>
              <a:rPr kumimoji="0" lang="en-US" sz="2000" b="1" i="0" u="none" strike="noStrike" kern="1200" cap="all" spc="0" normalizeH="0" baseline="0" noProof="0" dirty="0">
                <a:ln>
                  <a:noFill/>
                </a:ln>
                <a:solidFill>
                  <a:srgbClr val="0070C0"/>
                </a:solidFill>
                <a:effectLst/>
                <a:uLnTx/>
                <a:uFillTx/>
                <a:latin typeface="Calibri" panose="020F0502020204030204"/>
                <a:ea typeface="+mn-ea"/>
                <a:cs typeface="+mn-cs"/>
              </a:rPr>
              <a:t> (</a:t>
            </a:r>
            <a:r>
              <a:rPr kumimoji="0" lang="en-US" sz="2000" b="1" i="0" u="none" strike="noStrike" kern="1200" cap="all" spc="0" normalizeH="0" baseline="0" noProof="0" dirty="0" err="1">
                <a:ln>
                  <a:noFill/>
                </a:ln>
                <a:solidFill>
                  <a:srgbClr val="0070C0"/>
                </a:solidFill>
                <a:effectLst/>
                <a:uLnTx/>
                <a:uFillTx/>
                <a:latin typeface="Calibri" panose="020F0502020204030204"/>
                <a:ea typeface="+mn-ea"/>
                <a:cs typeface="+mn-cs"/>
              </a:rPr>
              <a:t>Quảng</a:t>
            </a:r>
            <a:r>
              <a:rPr kumimoji="0" lang="en-US" sz="2000" b="1" i="0" u="none" strike="noStrike" kern="1200" cap="all" spc="0" normalizeH="0" baseline="0" noProof="0" dirty="0">
                <a:ln>
                  <a:noFill/>
                </a:ln>
                <a:solidFill>
                  <a:srgbClr val="0070C0"/>
                </a:solidFill>
                <a:effectLst/>
                <a:uLnTx/>
                <a:uFillTx/>
                <a:latin typeface="Calibri" panose="020F0502020204030204"/>
                <a:ea typeface="+mn-ea"/>
                <a:cs typeface="+mn-cs"/>
              </a:rPr>
              <a:t> Nam)</a:t>
            </a:r>
          </a:p>
        </p:txBody>
      </p:sp>
      <p:sp>
        <p:nvSpPr>
          <p:cNvPr id="7" name="TextBox 6">
            <a:extLst>
              <a:ext uri="{FF2B5EF4-FFF2-40B4-BE49-F238E27FC236}">
                <a16:creationId xmlns:a16="http://schemas.microsoft.com/office/drawing/2014/main" id="{6584351E-4EF4-C43E-BBD5-FA006FF4300F}"/>
              </a:ext>
            </a:extLst>
          </p:cNvPr>
          <p:cNvSpPr txBox="1"/>
          <p:nvPr/>
        </p:nvSpPr>
        <p:spPr>
          <a:xfrm>
            <a:off x="6417733" y="4021640"/>
            <a:ext cx="3948260" cy="2323713"/>
          </a:xfrm>
          <a:prstGeom prst="rect">
            <a:avLst/>
          </a:prstGeom>
          <a:noFill/>
        </p:spPr>
        <p:txBody>
          <a:bodyPr wrap="non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2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Hiệu</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quả</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sử</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dụng</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Nền</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tảng</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RETEX</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a:p>
            <a:pPr marL="28575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Tăng</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32%</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năng</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suất</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sản </a:t>
            </a:r>
            <a:r>
              <a:rPr kumimoji="0" lang="en-US" sz="2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xuất</a:t>
            </a: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28575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Giảm</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21%</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khối</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lượng </a:t>
            </a:r>
            <a:r>
              <a:rPr kumimoji="0" lang="en-US" sz="2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công</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việc</a:t>
            </a: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28575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Giảm</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12%</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chi </a:t>
            </a:r>
            <a:r>
              <a:rPr kumimoji="0" lang="en-US" sz="2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phí</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không</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cần</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thiết</a:t>
            </a: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28575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Cắt</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giảm</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5%</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lãng</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phí</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vải</a:t>
            </a: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60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8" name="TextBox 7">
            <a:extLst>
              <a:ext uri="{FF2B5EF4-FFF2-40B4-BE49-F238E27FC236}">
                <a16:creationId xmlns:a16="http://schemas.microsoft.com/office/drawing/2014/main" id="{8D9D28DE-27BA-48A6-6ACE-E1DD69FD93DB}"/>
              </a:ext>
            </a:extLst>
          </p:cNvPr>
          <p:cNvSpPr txBox="1"/>
          <p:nvPr/>
        </p:nvSpPr>
        <p:spPr>
          <a:xfrm>
            <a:off x="6417733" y="2609135"/>
            <a:ext cx="4089240" cy="17081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600"/>
              </a:spcBef>
              <a:spcAft>
                <a:spcPts val="0"/>
              </a:spcAft>
              <a:buClrTx/>
              <a:buSzTx/>
              <a:buFontTx/>
              <a:buNone/>
              <a:tabLst/>
              <a:defRPr/>
            </a:pPr>
            <a:r>
              <a:rPr kumimoji="0" lang="en-US" sz="2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Nền</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tảng</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RETEX</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đã</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triển</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khai</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tại</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60</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xưởng</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lớn</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tại</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Việt</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Nam. </a:t>
            </a:r>
            <a:r>
              <a:rPr kumimoji="0" lang="en-US" sz="2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Mỗi</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xưởng</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trung</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bình</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có</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khoảng </a:t>
            </a:r>
            <a:r>
              <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500-1000</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công</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nhân</a:t>
            </a: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60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164522447"/>
      </p:ext>
    </p:extLst>
  </p:cSld>
  <p:clrMapOvr>
    <a:masterClrMapping/>
  </p:clrMapOvr>
  <mc:AlternateContent xmlns:mc="http://schemas.openxmlformats.org/markup-compatibility/2006" xmlns:p14="http://schemas.microsoft.com/office/powerpoint/2010/main">
    <mc:Choice Requires="p14">
      <p:transition spd="slow" p14:dur="2000" advTm="76654"/>
    </mc:Choice>
    <mc:Fallback xmlns="">
      <p:transition spd="slow" advTm="76654"/>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B68F5F73-55F1-73CD-DE86-6AEA8B7CB343}"/>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76071D6-B3ED-A447-AE9F-11E647BD56D7}" type="slidenum">
              <a:rPr kumimoji="0" lang="x-none" sz="1800" b="0" i="0" u="none" strike="noStrike" kern="1200" cap="none" spc="0" normalizeH="0" baseline="0" noProof="0" smtClean="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pPr marL="0" marR="0" lvl="0" indent="0" algn="l" defTabSz="914400" rtl="0" eaLnBrk="1" fontAlgn="auto" latinLnBrk="0" hangingPunct="1">
                <a:lnSpc>
                  <a:spcPct val="100000"/>
                </a:lnSpc>
                <a:spcBef>
                  <a:spcPts val="0"/>
                </a:spcBef>
                <a:spcAft>
                  <a:spcPts val="0"/>
                </a:spcAft>
                <a:buClrTx/>
                <a:buSzTx/>
                <a:buFontTx/>
                <a:buNone/>
                <a:tabLst/>
                <a:defRPr/>
              </a:pPr>
              <a:t>29</a:t>
            </a:fld>
            <a:endParaRPr kumimoji="0" lang="x-none" sz="1800" b="0" i="0" u="none" strike="noStrike" kern="1200" cap="none" spc="0" normalizeH="0" baseline="0" noProof="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6FF2A119-B541-427A-2687-BCAF5A120045}"/>
              </a:ext>
            </a:extLst>
          </p:cNvPr>
          <p:cNvSpPr>
            <a:spLocks noGrp="1"/>
          </p:cNvSpPr>
          <p:nvPr>
            <p:ph type="title" idx="4294967295"/>
          </p:nvPr>
        </p:nvSpPr>
        <p:spPr>
          <a:xfrm>
            <a:off x="380813" y="194734"/>
            <a:ext cx="7040563" cy="1325563"/>
          </a:xfrm>
        </p:spPr>
        <p:txBody>
          <a:bodyPr>
            <a:normAutofit/>
          </a:bodyPr>
          <a:lstStyle/>
          <a:p>
            <a:pPr algn="ctr"/>
            <a:r>
              <a:rPr lang="vi-VN" sz="3200" b="1" dirty="0">
                <a:solidFill>
                  <a:srgbClr val="0070C0"/>
                </a:solidFill>
                <a:latin typeface="Calibri" panose="020F0502020204030204" pitchFamily="34" charset="0"/>
                <a:ea typeface="+mn-ea"/>
                <a:cs typeface="Calibri" panose="020F0502020204030204" pitchFamily="34" charset="0"/>
              </a:rPr>
              <a:t>CHUYỂN ĐỔI SỐ DU LỊCH</a:t>
            </a:r>
            <a:endParaRPr lang="en-US" sz="3200" b="1" dirty="0">
              <a:solidFill>
                <a:srgbClr val="0070C0"/>
              </a:solidFill>
              <a:latin typeface="Calibri" panose="020F0502020204030204" pitchFamily="34" charset="0"/>
              <a:ea typeface="+mn-ea"/>
              <a:cs typeface="Calibri" panose="020F0502020204030204" pitchFamily="34" charset="0"/>
            </a:endParaRPr>
          </a:p>
        </p:txBody>
      </p:sp>
      <p:sp>
        <p:nvSpPr>
          <p:cNvPr id="6" name="TextBox 5">
            <a:extLst>
              <a:ext uri="{FF2B5EF4-FFF2-40B4-BE49-F238E27FC236}">
                <a16:creationId xmlns:a16="http://schemas.microsoft.com/office/drawing/2014/main" id="{CC41B739-0AAE-8DF2-84DC-9BF29B4E4BB5}"/>
              </a:ext>
            </a:extLst>
          </p:cNvPr>
          <p:cNvSpPr txBox="1"/>
          <p:nvPr/>
        </p:nvSpPr>
        <p:spPr>
          <a:xfrm>
            <a:off x="269325" y="1285788"/>
            <a:ext cx="7616684" cy="425501"/>
          </a:xfrm>
          <a:prstGeom prst="rect">
            <a:avLst/>
          </a:prstGeom>
          <a:noFill/>
        </p:spPr>
        <p:txBody>
          <a:bodyPr wrap="square" rtlCol="0">
            <a:spAutoFit/>
          </a:bodyPr>
          <a:lstStyle/>
          <a:p>
            <a:pPr marL="0" marR="0" lvl="0" indent="0" algn="ctr" defTabSz="914400" rtl="0" eaLnBrk="1" fontAlgn="auto" latinLnBrk="0" hangingPunct="1">
              <a:lnSpc>
                <a:spcPct val="115000"/>
              </a:lnSpc>
              <a:spcBef>
                <a:spcPts val="600"/>
              </a:spcBef>
              <a:spcAft>
                <a:spcPts val="600"/>
              </a:spcAft>
              <a:buClrTx/>
              <a:buSzTx/>
              <a:buFontTx/>
              <a:buNone/>
              <a:tabLst/>
              <a:defRPr/>
            </a:pPr>
            <a:r>
              <a:rPr kumimoji="0" lang="en-US" sz="2000" b="1" i="0" u="none" strike="noStrike" kern="1200" cap="all" spc="0" normalizeH="0" baseline="0" noProof="0" dirty="0" err="1">
                <a:ln>
                  <a:noFill/>
                </a:ln>
                <a:solidFill>
                  <a:srgbClr val="0070C0"/>
                </a:solidFill>
                <a:effectLst/>
                <a:uLnTx/>
                <a:uFillTx/>
                <a:latin typeface="Calibri" panose="020F0502020204030204"/>
                <a:ea typeface="+mn-ea"/>
                <a:cs typeface="+mn-cs"/>
              </a:rPr>
              <a:t>Câu</a:t>
            </a:r>
            <a:r>
              <a:rPr kumimoji="0" lang="en-US" sz="2000" b="1" i="0" u="none" strike="noStrike" kern="1200" cap="all" spc="0" normalizeH="0" baseline="0" noProof="0" dirty="0">
                <a:ln>
                  <a:noFill/>
                </a:ln>
                <a:solidFill>
                  <a:srgbClr val="0070C0"/>
                </a:solidFill>
                <a:effectLst/>
                <a:uLnTx/>
                <a:uFillTx/>
                <a:latin typeface="Calibri" panose="020F0502020204030204"/>
                <a:ea typeface="+mn-ea"/>
                <a:cs typeface="+mn-cs"/>
              </a:rPr>
              <a:t> </a:t>
            </a:r>
            <a:r>
              <a:rPr kumimoji="0" lang="en-US" sz="2000" b="1" i="0" u="none" strike="noStrike" kern="1200" cap="all" spc="0" normalizeH="0" baseline="0" noProof="0" dirty="0" err="1">
                <a:ln>
                  <a:noFill/>
                </a:ln>
                <a:solidFill>
                  <a:srgbClr val="0070C0"/>
                </a:solidFill>
                <a:effectLst/>
                <a:uLnTx/>
                <a:uFillTx/>
                <a:latin typeface="Calibri" panose="020F0502020204030204"/>
                <a:ea typeface="+mn-ea"/>
                <a:cs typeface="+mn-cs"/>
              </a:rPr>
              <a:t>chuyện</a:t>
            </a:r>
            <a:r>
              <a:rPr kumimoji="0" lang="en-US" sz="2000" b="1" i="0" u="none" strike="noStrike" kern="1200" cap="all" spc="0" normalizeH="0" baseline="0" noProof="0" dirty="0">
                <a:ln>
                  <a:noFill/>
                </a:ln>
                <a:solidFill>
                  <a:srgbClr val="0070C0"/>
                </a:solidFill>
                <a:effectLst/>
                <a:uLnTx/>
                <a:uFillTx/>
                <a:latin typeface="Calibri" panose="020F0502020204030204"/>
                <a:ea typeface="+mn-ea"/>
                <a:cs typeface="+mn-cs"/>
              </a:rPr>
              <a:t> </a:t>
            </a:r>
            <a:r>
              <a:rPr kumimoji="0" lang="en-US" sz="2000" b="1" i="0" u="none" strike="noStrike" kern="1200" cap="all" spc="0" normalizeH="0" baseline="0" noProof="0" dirty="0" err="1">
                <a:ln>
                  <a:noFill/>
                </a:ln>
                <a:solidFill>
                  <a:srgbClr val="0070C0"/>
                </a:solidFill>
                <a:effectLst/>
                <a:uLnTx/>
                <a:uFillTx/>
                <a:latin typeface="Calibri" panose="020F0502020204030204"/>
                <a:ea typeface="+mn-ea"/>
                <a:cs typeface="+mn-cs"/>
              </a:rPr>
              <a:t>của</a:t>
            </a:r>
            <a:r>
              <a:rPr kumimoji="0" lang="en-US" sz="2000" b="1" i="0" u="none" strike="noStrike" kern="1200" cap="all" spc="0" normalizeH="0" baseline="0" noProof="0" dirty="0">
                <a:ln>
                  <a:noFill/>
                </a:ln>
                <a:solidFill>
                  <a:srgbClr val="0070C0"/>
                </a:solidFill>
                <a:effectLst/>
                <a:uLnTx/>
                <a:uFillTx/>
                <a:latin typeface="Calibri" panose="020F0502020204030204"/>
                <a:ea typeface="+mn-ea"/>
                <a:cs typeface="+mn-cs"/>
              </a:rPr>
              <a:t> </a:t>
            </a:r>
            <a:r>
              <a:rPr kumimoji="0" lang="vi-VN" sz="2000" b="1" i="0" u="none" strike="noStrike" kern="1200" cap="all" spc="0" normalizeH="0" baseline="0" noProof="0" dirty="0">
                <a:ln>
                  <a:noFill/>
                </a:ln>
                <a:solidFill>
                  <a:srgbClr val="0070C0"/>
                </a:solidFill>
                <a:effectLst/>
                <a:uLnTx/>
                <a:uFillTx/>
                <a:latin typeface="Calibri" panose="020F0502020204030204"/>
                <a:ea typeface="+mn-ea"/>
                <a:cs typeface="+mn-cs"/>
              </a:rPr>
              <a:t>EzCloud</a:t>
            </a:r>
            <a:endParaRPr kumimoji="0" lang="en-US" sz="2000" b="1" i="0" u="none" strike="noStrike" kern="1200" cap="all" spc="0" normalizeH="0" baseline="0" noProof="0" dirty="0">
              <a:ln>
                <a:noFill/>
              </a:ln>
              <a:solidFill>
                <a:srgbClr val="0070C0"/>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BE9720F5-BF7C-19A7-3781-D9D1F4A03B7F}"/>
              </a:ext>
            </a:extLst>
          </p:cNvPr>
          <p:cNvPicPr>
            <a:picLocks noChangeAspect="1"/>
          </p:cNvPicPr>
          <p:nvPr/>
        </p:nvPicPr>
        <p:blipFill>
          <a:blip r:embed="rId3"/>
          <a:stretch>
            <a:fillRect/>
          </a:stretch>
        </p:blipFill>
        <p:spPr>
          <a:xfrm>
            <a:off x="55659" y="2133340"/>
            <a:ext cx="8905461" cy="4409380"/>
          </a:xfrm>
          <a:prstGeom prst="rect">
            <a:avLst/>
          </a:prstGeom>
        </p:spPr>
      </p:pic>
      <p:pic>
        <p:nvPicPr>
          <p:cNvPr id="4" name="Picture 2" descr="Sóc's Coffee &amp; Farm - Sóc's House Măng Đen">
            <a:extLst>
              <a:ext uri="{FF2B5EF4-FFF2-40B4-BE49-F238E27FC236}">
                <a16:creationId xmlns:a16="http://schemas.microsoft.com/office/drawing/2014/main" id="{6C9EED5D-7257-3EDD-E432-CED46FC9BC2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24599" y="569630"/>
            <a:ext cx="3954424" cy="263149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F611349F-9813-83E9-88E8-98C37354533B}"/>
              </a:ext>
            </a:extLst>
          </p:cNvPr>
          <p:cNvSpPr txBox="1"/>
          <p:nvPr/>
        </p:nvSpPr>
        <p:spPr>
          <a:xfrm>
            <a:off x="8807735" y="3725429"/>
            <a:ext cx="3129211" cy="2631490"/>
          </a:xfrm>
          <a:prstGeom prst="rect">
            <a:avLst/>
          </a:prstGeom>
          <a:noFill/>
        </p:spPr>
        <p:txBody>
          <a:bodyPr wrap="square">
            <a:spAutoFit/>
          </a:bodyPr>
          <a:lstStyle/>
          <a:p>
            <a:pPr marL="285750" marR="0" lvl="0" indent="-285750" algn="just"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Các</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120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phòng</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120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trống</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120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của</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120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Sóc’s</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House</a:t>
            </a:r>
            <a:r>
              <a:rPr kumimoji="0" lang="vi-VN" sz="20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(Măng Đen)</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120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được</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120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bán</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120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trên</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120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hơn</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200 </a:t>
            </a:r>
            <a:r>
              <a:rPr kumimoji="0" lang="en-US" sz="2000" b="0" i="0" u="none" strike="noStrike" kern="120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kênh</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120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đại</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120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lý</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du </a:t>
            </a:r>
            <a:r>
              <a:rPr kumimoji="0" lang="en-US" sz="2000" b="0" i="0" u="none" strike="noStrike" kern="120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lịch</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120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doanh</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120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nghiệp</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120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lữ</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120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hành</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120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trong</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120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và</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120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ngoài</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vi-VN" sz="20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nước.</a:t>
            </a:r>
          </a:p>
          <a:p>
            <a:pPr marL="285750" marR="0" lvl="0" indent="-285750" algn="just"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vi-VN" sz="20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T</a:t>
            </a:r>
            <a:r>
              <a:rPr kumimoji="0" lang="en-US" sz="2000" b="0" i="0" u="none" strike="noStrike" kern="120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ăng</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120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hiệu</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120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quả</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120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sử</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120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dụng</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120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lên</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120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tới</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35%. </a:t>
            </a: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844212650"/>
      </p:ext>
    </p:extLst>
  </p:cSld>
  <p:clrMapOvr>
    <a:masterClrMapping/>
  </p:clrMapOvr>
  <mc:AlternateContent xmlns:mc="http://schemas.openxmlformats.org/markup-compatibility/2006" xmlns:p14="http://schemas.microsoft.com/office/powerpoint/2010/main">
    <mc:Choice Requires="p14">
      <p:transition spd="slow" p14:dur="2000" advTm="76654"/>
    </mc:Choice>
    <mc:Fallback xmlns="">
      <p:transition spd="slow" advTm="76654"/>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AC5290-6623-3D7B-1D89-1B33981306C7}"/>
              </a:ext>
            </a:extLst>
          </p:cNvPr>
          <p:cNvSpPr txBox="1">
            <a:spLocks/>
          </p:cNvSpPr>
          <p:nvPr/>
        </p:nvSpPr>
        <p:spPr>
          <a:xfrm>
            <a:off x="152400" y="215097"/>
            <a:ext cx="11887200" cy="661720"/>
          </a:xfrm>
          <a:prstGeom prst="rect">
            <a:avLst/>
          </a:prstGeom>
        </p:spPr>
        <p:txBody>
          <a:bodyPr/>
          <a:lstStyle>
            <a:lvl1pPr>
              <a:defRPr>
                <a:latin typeface="+mj-lt"/>
                <a:ea typeface="+mj-ea"/>
                <a:cs typeface="+mj-cs"/>
              </a:defRPr>
            </a:lvl1pPr>
          </a:lstStyle>
          <a:p>
            <a:pPr marL="12700" algn="ctr">
              <a:spcBef>
                <a:spcPts val="110"/>
              </a:spcBef>
            </a:pPr>
            <a:r>
              <a:rPr lang="vi-VN" sz="4300" b="1" kern="0" spc="15" dirty="0">
                <a:solidFill>
                  <a:sysClr val="windowText" lastClr="000000"/>
                </a:solidFill>
                <a:latin typeface="Calibri" panose="020F0502020204030204" pitchFamily="34" charset="0"/>
                <a:ea typeface="Calibri" panose="020F0502020204030204" pitchFamily="34" charset="0"/>
                <a:cs typeface="Calibri" panose="020F0502020204030204" pitchFamily="34" charset="0"/>
              </a:rPr>
              <a:t>SƠ BỘ TÌNH HÌNH PHÁT TRIỂN KINH TẾ SỐ</a:t>
            </a:r>
          </a:p>
        </p:txBody>
      </p:sp>
      <p:graphicFrame>
        <p:nvGraphicFramePr>
          <p:cNvPr id="5" name="Chart 4">
            <a:extLst>
              <a:ext uri="{FF2B5EF4-FFF2-40B4-BE49-F238E27FC236}">
                <a16:creationId xmlns:a16="http://schemas.microsoft.com/office/drawing/2014/main" id="{C1CB1A41-F39E-9575-13CE-55EA7ACCE969}"/>
              </a:ext>
            </a:extLst>
          </p:cNvPr>
          <p:cNvGraphicFramePr/>
          <p:nvPr/>
        </p:nvGraphicFramePr>
        <p:xfrm>
          <a:off x="609600" y="1524000"/>
          <a:ext cx="5486400" cy="4191000"/>
        </p:xfrm>
        <a:graphic>
          <a:graphicData uri="http://schemas.openxmlformats.org/drawingml/2006/chart">
            <c:chart xmlns:c="http://schemas.openxmlformats.org/drawingml/2006/chart" xmlns:r="http://schemas.openxmlformats.org/officeDocument/2006/relationships" r:id="rId3"/>
          </a:graphicData>
        </a:graphic>
      </p:graphicFrame>
      <p:sp>
        <p:nvSpPr>
          <p:cNvPr id="10" name="원형 4">
            <a:extLst>
              <a:ext uri="{FF2B5EF4-FFF2-40B4-BE49-F238E27FC236}">
                <a16:creationId xmlns:a16="http://schemas.microsoft.com/office/drawing/2014/main" id="{74EBB470-2CAA-86E9-3315-5012B2F4F181}"/>
              </a:ext>
            </a:extLst>
          </p:cNvPr>
          <p:cNvSpPr>
            <a:spLocks/>
          </p:cNvSpPr>
          <p:nvPr/>
        </p:nvSpPr>
        <p:spPr>
          <a:xfrm>
            <a:off x="7177933" y="1826445"/>
            <a:ext cx="755672" cy="766133"/>
          </a:xfrm>
          <a:prstGeom prst="pie">
            <a:avLst>
              <a:gd name="adj1" fmla="val 10766470"/>
              <a:gd name="adj2" fmla="val 3103427"/>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ko-KR" altLang="en-US" sz="2000" dirty="0">
              <a:solidFill>
                <a:schemeClr val="tx1">
                  <a:lumMod val="95000"/>
                  <a:lumOff val="5000"/>
                </a:schemeClr>
              </a:solidFill>
              <a:latin typeface="Cambria" panose="02040503050406030204" pitchFamily="18" charset="0"/>
              <a:ea typeface="Roboto Condensed Light" charset="0"/>
              <a:cs typeface="Roboto Condensed Light" charset="0"/>
            </a:endParaRPr>
          </a:p>
        </p:txBody>
      </p:sp>
      <p:sp>
        <p:nvSpPr>
          <p:cNvPr id="11" name="Freeform 16">
            <a:extLst>
              <a:ext uri="{FF2B5EF4-FFF2-40B4-BE49-F238E27FC236}">
                <a16:creationId xmlns:a16="http://schemas.microsoft.com/office/drawing/2014/main" id="{775D7217-F548-B0AF-1AB7-918EE769BDDA}"/>
              </a:ext>
            </a:extLst>
          </p:cNvPr>
          <p:cNvSpPr>
            <a:spLocks/>
          </p:cNvSpPr>
          <p:nvPr/>
        </p:nvSpPr>
        <p:spPr bwMode="auto">
          <a:xfrm>
            <a:off x="6882642" y="1538139"/>
            <a:ext cx="1259860" cy="1254825"/>
          </a:xfrm>
          <a:custGeom>
            <a:avLst/>
            <a:gdLst>
              <a:gd name="T0" fmla="*/ 1120 w 1244"/>
              <a:gd name="T1" fmla="*/ 304 h 1238"/>
              <a:gd name="T2" fmla="*/ 1175 w 1244"/>
              <a:gd name="T3" fmla="*/ 249 h 1238"/>
              <a:gd name="T4" fmla="*/ 1080 w 1244"/>
              <a:gd name="T5" fmla="*/ 154 h 1238"/>
              <a:gd name="T6" fmla="*/ 1025 w 1244"/>
              <a:gd name="T7" fmla="*/ 209 h 1238"/>
              <a:gd name="T8" fmla="*/ 752 w 1244"/>
              <a:gd name="T9" fmla="*/ 91 h 1238"/>
              <a:gd name="T10" fmla="*/ 752 w 1244"/>
              <a:gd name="T11" fmla="*/ 0 h 1238"/>
              <a:gd name="T12" fmla="*/ 583 w 1244"/>
              <a:gd name="T13" fmla="*/ 0 h 1238"/>
              <a:gd name="T14" fmla="*/ 583 w 1244"/>
              <a:gd name="T15" fmla="*/ 91 h 1238"/>
              <a:gd name="T16" fmla="*/ 176 w 1244"/>
              <a:gd name="T17" fmla="*/ 360 h 1238"/>
              <a:gd name="T18" fmla="*/ 257 w 1244"/>
              <a:gd name="T19" fmla="*/ 476 h 1238"/>
              <a:gd name="T20" fmla="*/ 667 w 1244"/>
              <a:gd name="T21" fmla="*/ 211 h 1238"/>
              <a:gd name="T22" fmla="*/ 1118 w 1244"/>
              <a:gd name="T23" fmla="*/ 661 h 1238"/>
              <a:gd name="T24" fmla="*/ 667 w 1244"/>
              <a:gd name="T25" fmla="*/ 1112 h 1238"/>
              <a:gd name="T26" fmla="*/ 217 w 1244"/>
              <a:gd name="T27" fmla="*/ 661 h 1238"/>
              <a:gd name="T28" fmla="*/ 219 w 1244"/>
              <a:gd name="T29" fmla="*/ 614 h 1238"/>
              <a:gd name="T30" fmla="*/ 314 w 1244"/>
              <a:gd name="T31" fmla="*/ 614 h 1238"/>
              <a:gd name="T32" fmla="*/ 242 w 1244"/>
              <a:gd name="T33" fmla="*/ 512 h 1238"/>
              <a:gd name="T34" fmla="*/ 243 w 1244"/>
              <a:gd name="T35" fmla="*/ 510 h 1238"/>
              <a:gd name="T36" fmla="*/ 159 w 1244"/>
              <a:gd name="T37" fmla="*/ 390 h 1238"/>
              <a:gd name="T38" fmla="*/ 158 w 1244"/>
              <a:gd name="T39" fmla="*/ 391 h 1238"/>
              <a:gd name="T40" fmla="*/ 157 w 1244"/>
              <a:gd name="T41" fmla="*/ 390 h 1238"/>
              <a:gd name="T42" fmla="*/ 0 w 1244"/>
              <a:gd name="T43" fmla="*/ 614 h 1238"/>
              <a:gd name="T44" fmla="*/ 93 w 1244"/>
              <a:gd name="T45" fmla="*/ 614 h 1238"/>
              <a:gd name="T46" fmla="*/ 91 w 1244"/>
              <a:gd name="T47" fmla="*/ 661 h 1238"/>
              <a:gd name="T48" fmla="*/ 667 w 1244"/>
              <a:gd name="T49" fmla="*/ 1238 h 1238"/>
              <a:gd name="T50" fmla="*/ 1244 w 1244"/>
              <a:gd name="T51" fmla="*/ 661 h 1238"/>
              <a:gd name="T52" fmla="*/ 1120 w 1244"/>
              <a:gd name="T53" fmla="*/ 304 h 1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244" h="1238">
                <a:moveTo>
                  <a:pt x="1120" y="304"/>
                </a:moveTo>
                <a:cubicBezTo>
                  <a:pt x="1175" y="249"/>
                  <a:pt x="1175" y="249"/>
                  <a:pt x="1175" y="249"/>
                </a:cubicBezTo>
                <a:cubicBezTo>
                  <a:pt x="1080" y="154"/>
                  <a:pt x="1080" y="154"/>
                  <a:pt x="1080" y="154"/>
                </a:cubicBezTo>
                <a:cubicBezTo>
                  <a:pt x="1025" y="209"/>
                  <a:pt x="1025" y="209"/>
                  <a:pt x="1025" y="209"/>
                </a:cubicBezTo>
                <a:cubicBezTo>
                  <a:pt x="947" y="147"/>
                  <a:pt x="854" y="106"/>
                  <a:pt x="752" y="91"/>
                </a:cubicBezTo>
                <a:cubicBezTo>
                  <a:pt x="752" y="0"/>
                  <a:pt x="752" y="0"/>
                  <a:pt x="752" y="0"/>
                </a:cubicBezTo>
                <a:cubicBezTo>
                  <a:pt x="583" y="0"/>
                  <a:pt x="583" y="0"/>
                  <a:pt x="583" y="0"/>
                </a:cubicBezTo>
                <a:cubicBezTo>
                  <a:pt x="583" y="91"/>
                  <a:pt x="583" y="91"/>
                  <a:pt x="583" y="91"/>
                </a:cubicBezTo>
                <a:cubicBezTo>
                  <a:pt x="411" y="116"/>
                  <a:pt x="263" y="218"/>
                  <a:pt x="176" y="360"/>
                </a:cubicBezTo>
                <a:cubicBezTo>
                  <a:pt x="257" y="476"/>
                  <a:pt x="257" y="476"/>
                  <a:pt x="257" y="476"/>
                </a:cubicBezTo>
                <a:cubicBezTo>
                  <a:pt x="327" y="319"/>
                  <a:pt x="485" y="211"/>
                  <a:pt x="667" y="211"/>
                </a:cubicBezTo>
                <a:cubicBezTo>
                  <a:pt x="916" y="211"/>
                  <a:pt x="1118" y="412"/>
                  <a:pt x="1118" y="661"/>
                </a:cubicBezTo>
                <a:cubicBezTo>
                  <a:pt x="1118" y="910"/>
                  <a:pt x="916" y="1112"/>
                  <a:pt x="667" y="1112"/>
                </a:cubicBezTo>
                <a:cubicBezTo>
                  <a:pt x="419" y="1112"/>
                  <a:pt x="217" y="910"/>
                  <a:pt x="217" y="661"/>
                </a:cubicBezTo>
                <a:cubicBezTo>
                  <a:pt x="217" y="645"/>
                  <a:pt x="218" y="630"/>
                  <a:pt x="219" y="614"/>
                </a:cubicBezTo>
                <a:cubicBezTo>
                  <a:pt x="314" y="614"/>
                  <a:pt x="314" y="614"/>
                  <a:pt x="314" y="614"/>
                </a:cubicBezTo>
                <a:cubicBezTo>
                  <a:pt x="242" y="512"/>
                  <a:pt x="242" y="512"/>
                  <a:pt x="242" y="512"/>
                </a:cubicBezTo>
                <a:cubicBezTo>
                  <a:pt x="243" y="511"/>
                  <a:pt x="243" y="511"/>
                  <a:pt x="243" y="510"/>
                </a:cubicBezTo>
                <a:cubicBezTo>
                  <a:pt x="159" y="390"/>
                  <a:pt x="159" y="390"/>
                  <a:pt x="159" y="390"/>
                </a:cubicBezTo>
                <a:cubicBezTo>
                  <a:pt x="158" y="390"/>
                  <a:pt x="158" y="391"/>
                  <a:pt x="158" y="391"/>
                </a:cubicBezTo>
                <a:cubicBezTo>
                  <a:pt x="157" y="390"/>
                  <a:pt x="157" y="390"/>
                  <a:pt x="157" y="390"/>
                </a:cubicBezTo>
                <a:cubicBezTo>
                  <a:pt x="0" y="614"/>
                  <a:pt x="0" y="614"/>
                  <a:pt x="0" y="614"/>
                </a:cubicBezTo>
                <a:cubicBezTo>
                  <a:pt x="93" y="614"/>
                  <a:pt x="93" y="614"/>
                  <a:pt x="93" y="614"/>
                </a:cubicBezTo>
                <a:cubicBezTo>
                  <a:pt x="91" y="630"/>
                  <a:pt x="91" y="645"/>
                  <a:pt x="91" y="661"/>
                </a:cubicBezTo>
                <a:cubicBezTo>
                  <a:pt x="91" y="980"/>
                  <a:pt x="349" y="1238"/>
                  <a:pt x="667" y="1238"/>
                </a:cubicBezTo>
                <a:cubicBezTo>
                  <a:pt x="986" y="1238"/>
                  <a:pt x="1244" y="980"/>
                  <a:pt x="1244" y="661"/>
                </a:cubicBezTo>
                <a:cubicBezTo>
                  <a:pt x="1244" y="526"/>
                  <a:pt x="1198" y="402"/>
                  <a:pt x="1120" y="304"/>
                </a:cubicBezTo>
                <a:close/>
              </a:path>
            </a:pathLst>
          </a:custGeom>
          <a:ln/>
        </p:spPr>
        <p:style>
          <a:lnRef idx="1">
            <a:schemeClr val="accent1"/>
          </a:lnRef>
          <a:fillRef idx="3">
            <a:schemeClr val="accent1"/>
          </a:fillRef>
          <a:effectRef idx="2">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lang="ko-KR" altLang="en-US" sz="2000" dirty="0">
              <a:solidFill>
                <a:schemeClr val="tx1">
                  <a:lumMod val="95000"/>
                  <a:lumOff val="5000"/>
                </a:schemeClr>
              </a:solidFill>
              <a:latin typeface="Cambria" panose="02040503050406030204" pitchFamily="18" charset="0"/>
              <a:ea typeface="Roboto Condensed Light" charset="0"/>
              <a:cs typeface="Roboto Condensed Light" charset="0"/>
            </a:endParaRPr>
          </a:p>
        </p:txBody>
      </p:sp>
      <p:sp>
        <p:nvSpPr>
          <p:cNvPr id="13" name="Rectangle 12">
            <a:extLst>
              <a:ext uri="{FF2B5EF4-FFF2-40B4-BE49-F238E27FC236}">
                <a16:creationId xmlns:a16="http://schemas.microsoft.com/office/drawing/2014/main" id="{32587126-39F8-A5CA-AD44-EEC2748995EA}"/>
              </a:ext>
            </a:extLst>
          </p:cNvPr>
          <p:cNvSpPr/>
          <p:nvPr/>
        </p:nvSpPr>
        <p:spPr>
          <a:xfrm>
            <a:off x="6604207" y="2792964"/>
            <a:ext cx="1568057" cy="769441"/>
          </a:xfrm>
          <a:prstGeom prst="rect">
            <a:avLst/>
          </a:prstGeom>
          <a:noFill/>
        </p:spPr>
        <p:txBody>
          <a:bodyPr wrap="none" lIns="91440" tIns="45720" rIns="91440" bIns="45720">
            <a:spAutoFit/>
          </a:bodyPr>
          <a:lstStyle/>
          <a:p>
            <a:pPr algn="ctr"/>
            <a:r>
              <a:rPr lang="en-US" sz="4400" dirty="0">
                <a:ln w="0"/>
                <a:effectLst>
                  <a:outerShdw blurRad="38100" dist="19050" dir="2700000" algn="tl" rotWithShape="0">
                    <a:schemeClr val="dk1">
                      <a:alpha val="40000"/>
                    </a:schemeClr>
                  </a:outerShdw>
                </a:effectLst>
              </a:rPr>
              <a:t>~ </a:t>
            </a:r>
            <a:r>
              <a:rPr lang="en-US" sz="4400" b="0" cap="none" spc="0" dirty="0">
                <a:ln w="0"/>
                <a:solidFill>
                  <a:schemeClr val="tx1"/>
                </a:solidFill>
                <a:effectLst>
                  <a:outerShdw blurRad="38100" dist="19050" dir="2700000" algn="tl" rotWithShape="0">
                    <a:schemeClr val="dk1">
                      <a:alpha val="40000"/>
                    </a:schemeClr>
                  </a:outerShdw>
                </a:effectLst>
              </a:rPr>
              <a:t>65%</a:t>
            </a:r>
          </a:p>
        </p:txBody>
      </p:sp>
      <p:sp>
        <p:nvSpPr>
          <p:cNvPr id="14" name="TextBox 13">
            <a:extLst>
              <a:ext uri="{FF2B5EF4-FFF2-40B4-BE49-F238E27FC236}">
                <a16:creationId xmlns:a16="http://schemas.microsoft.com/office/drawing/2014/main" id="{B5E14965-ACCA-BED0-BC6B-B4DF77A91BD9}"/>
              </a:ext>
            </a:extLst>
          </p:cNvPr>
          <p:cNvSpPr txBox="1"/>
          <p:nvPr/>
        </p:nvSpPr>
        <p:spPr>
          <a:xfrm>
            <a:off x="6930261" y="3520221"/>
            <a:ext cx="1816901" cy="307777"/>
          </a:xfrm>
          <a:prstGeom prst="rect">
            <a:avLst/>
          </a:prstGeom>
          <a:noFill/>
        </p:spPr>
        <p:txBody>
          <a:bodyPr wrap="square" rtlCol="0">
            <a:spAutoFit/>
          </a:bodyPr>
          <a:lstStyle>
            <a:defPPr>
              <a:defRPr lang="vi-VN"/>
            </a:defPPr>
            <a:lvl1pPr>
              <a:defRPr sz="1400"/>
            </a:lvl1pPr>
          </a:lstStyle>
          <a:p>
            <a:r>
              <a:rPr lang="en-US" dirty="0" err="1"/>
              <a:t>Kinh</a:t>
            </a:r>
            <a:r>
              <a:rPr lang="en-US" dirty="0"/>
              <a:t> </a:t>
            </a:r>
            <a:r>
              <a:rPr lang="en-US" dirty="0" err="1"/>
              <a:t>tế</a:t>
            </a:r>
            <a:r>
              <a:rPr lang="en-US" dirty="0"/>
              <a:t> </a:t>
            </a:r>
            <a:r>
              <a:rPr lang="en-US" dirty="0" err="1"/>
              <a:t>số</a:t>
            </a:r>
            <a:r>
              <a:rPr lang="en-US" dirty="0"/>
              <a:t> ICT</a:t>
            </a:r>
            <a:endParaRPr lang="vi-VN" dirty="0"/>
          </a:p>
        </p:txBody>
      </p:sp>
      <p:sp>
        <p:nvSpPr>
          <p:cNvPr id="17" name="Rectangle 16">
            <a:extLst>
              <a:ext uri="{FF2B5EF4-FFF2-40B4-BE49-F238E27FC236}">
                <a16:creationId xmlns:a16="http://schemas.microsoft.com/office/drawing/2014/main" id="{99AD7F45-684F-A498-50B7-6F0A14D0226E}"/>
              </a:ext>
            </a:extLst>
          </p:cNvPr>
          <p:cNvSpPr/>
          <p:nvPr/>
        </p:nvSpPr>
        <p:spPr>
          <a:xfrm>
            <a:off x="9372600" y="2750780"/>
            <a:ext cx="1568057" cy="769441"/>
          </a:xfrm>
          <a:prstGeom prst="rect">
            <a:avLst/>
          </a:prstGeom>
          <a:noFill/>
        </p:spPr>
        <p:txBody>
          <a:bodyPr wrap="none" lIns="91440" tIns="45720" rIns="91440" bIns="45720">
            <a:spAutoFit/>
          </a:bodyPr>
          <a:lstStyle/>
          <a:p>
            <a:pPr algn="ctr"/>
            <a:r>
              <a:rPr lang="en-US" sz="4400" dirty="0">
                <a:ln w="0"/>
                <a:effectLst>
                  <a:outerShdw blurRad="38100" dist="19050" dir="2700000" algn="tl" rotWithShape="0">
                    <a:schemeClr val="dk1">
                      <a:alpha val="40000"/>
                    </a:schemeClr>
                  </a:outerShdw>
                </a:effectLst>
              </a:rPr>
              <a:t>~ </a:t>
            </a:r>
            <a:r>
              <a:rPr lang="en-US" sz="4400" b="0" cap="none" spc="0" dirty="0">
                <a:ln w="0"/>
                <a:solidFill>
                  <a:schemeClr val="tx1"/>
                </a:solidFill>
                <a:effectLst>
                  <a:outerShdw blurRad="38100" dist="19050" dir="2700000" algn="tl" rotWithShape="0">
                    <a:schemeClr val="dk1">
                      <a:alpha val="40000"/>
                    </a:schemeClr>
                  </a:outerShdw>
                </a:effectLst>
              </a:rPr>
              <a:t>35%</a:t>
            </a:r>
          </a:p>
        </p:txBody>
      </p:sp>
      <p:sp>
        <p:nvSpPr>
          <p:cNvPr id="18" name="TextBox 17">
            <a:extLst>
              <a:ext uri="{FF2B5EF4-FFF2-40B4-BE49-F238E27FC236}">
                <a16:creationId xmlns:a16="http://schemas.microsoft.com/office/drawing/2014/main" id="{7191120A-54CC-3E99-D83E-422D7CD411FA}"/>
              </a:ext>
            </a:extLst>
          </p:cNvPr>
          <p:cNvSpPr txBox="1"/>
          <p:nvPr/>
        </p:nvSpPr>
        <p:spPr>
          <a:xfrm>
            <a:off x="8626951" y="3509226"/>
            <a:ext cx="3230771" cy="307777"/>
          </a:xfrm>
          <a:prstGeom prst="rect">
            <a:avLst/>
          </a:prstGeom>
          <a:noFill/>
        </p:spPr>
        <p:txBody>
          <a:bodyPr wrap="square" rtlCol="0">
            <a:spAutoFit/>
          </a:bodyPr>
          <a:lstStyle/>
          <a:p>
            <a:r>
              <a:rPr lang="en-US" sz="1400" dirty="0"/>
              <a:t>Lan </a:t>
            </a:r>
            <a:r>
              <a:rPr lang="en-US" sz="1400" dirty="0" err="1"/>
              <a:t>tỏa</a:t>
            </a:r>
            <a:r>
              <a:rPr lang="en-US" sz="1400" dirty="0"/>
              <a:t> ICT </a:t>
            </a:r>
            <a:r>
              <a:rPr lang="en-US" sz="1400" dirty="0" err="1"/>
              <a:t>trong</a:t>
            </a:r>
            <a:r>
              <a:rPr lang="en-US" sz="1400" dirty="0"/>
              <a:t> </a:t>
            </a:r>
            <a:r>
              <a:rPr lang="en-US" sz="1400" dirty="0" err="1"/>
              <a:t>các</a:t>
            </a:r>
            <a:r>
              <a:rPr lang="en-US" sz="1400" dirty="0"/>
              <a:t> </a:t>
            </a:r>
            <a:r>
              <a:rPr lang="en-US" sz="1400" dirty="0" err="1"/>
              <a:t>ngành</a:t>
            </a:r>
            <a:r>
              <a:rPr lang="en-US" sz="1400" dirty="0"/>
              <a:t>, </a:t>
            </a:r>
            <a:r>
              <a:rPr lang="en-US" sz="1400" dirty="0" err="1"/>
              <a:t>lĩnh</a:t>
            </a:r>
            <a:r>
              <a:rPr lang="en-US" sz="1400" dirty="0"/>
              <a:t> </a:t>
            </a:r>
            <a:r>
              <a:rPr lang="en-US" sz="1400" dirty="0" err="1"/>
              <a:t>vực</a:t>
            </a:r>
            <a:r>
              <a:rPr lang="en-US" sz="1400" dirty="0"/>
              <a:t> </a:t>
            </a:r>
            <a:r>
              <a:rPr lang="en-US" sz="1400" dirty="0" err="1"/>
              <a:t>khác</a:t>
            </a:r>
            <a:r>
              <a:rPr lang="en-US" sz="1400" dirty="0"/>
              <a:t> </a:t>
            </a:r>
            <a:endParaRPr lang="vi-VN" sz="1400" dirty="0"/>
          </a:p>
        </p:txBody>
      </p:sp>
      <p:sp>
        <p:nvSpPr>
          <p:cNvPr id="3" name="원형 4">
            <a:extLst>
              <a:ext uri="{FF2B5EF4-FFF2-40B4-BE49-F238E27FC236}">
                <a16:creationId xmlns:a16="http://schemas.microsoft.com/office/drawing/2014/main" id="{FB7531F4-CE5F-98F5-3F63-8391F6915095}"/>
              </a:ext>
            </a:extLst>
          </p:cNvPr>
          <p:cNvSpPr>
            <a:spLocks/>
          </p:cNvSpPr>
          <p:nvPr/>
        </p:nvSpPr>
        <p:spPr>
          <a:xfrm>
            <a:off x="9804691" y="1835089"/>
            <a:ext cx="755672" cy="766133"/>
          </a:xfrm>
          <a:prstGeom prst="pie">
            <a:avLst>
              <a:gd name="adj1" fmla="val 10766470"/>
              <a:gd name="adj2" fmla="val 17892353"/>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ko-KR" altLang="en-US" sz="2000" dirty="0">
              <a:solidFill>
                <a:schemeClr val="tx1">
                  <a:lumMod val="95000"/>
                  <a:lumOff val="5000"/>
                </a:schemeClr>
              </a:solidFill>
              <a:latin typeface="Cambria" panose="02040503050406030204" pitchFamily="18" charset="0"/>
              <a:ea typeface="Roboto Condensed Light" charset="0"/>
              <a:cs typeface="Roboto Condensed Light" charset="0"/>
            </a:endParaRPr>
          </a:p>
        </p:txBody>
      </p:sp>
      <p:sp>
        <p:nvSpPr>
          <p:cNvPr id="4" name="Freeform 16">
            <a:extLst>
              <a:ext uri="{FF2B5EF4-FFF2-40B4-BE49-F238E27FC236}">
                <a16:creationId xmlns:a16="http://schemas.microsoft.com/office/drawing/2014/main" id="{4BD7F831-804C-1F5E-13DF-6BF87DB702A1}"/>
              </a:ext>
            </a:extLst>
          </p:cNvPr>
          <p:cNvSpPr>
            <a:spLocks/>
          </p:cNvSpPr>
          <p:nvPr/>
        </p:nvSpPr>
        <p:spPr bwMode="auto">
          <a:xfrm>
            <a:off x="9509400" y="1546783"/>
            <a:ext cx="1259860" cy="1254825"/>
          </a:xfrm>
          <a:custGeom>
            <a:avLst/>
            <a:gdLst>
              <a:gd name="T0" fmla="*/ 1120 w 1244"/>
              <a:gd name="T1" fmla="*/ 304 h 1238"/>
              <a:gd name="T2" fmla="*/ 1175 w 1244"/>
              <a:gd name="T3" fmla="*/ 249 h 1238"/>
              <a:gd name="T4" fmla="*/ 1080 w 1244"/>
              <a:gd name="T5" fmla="*/ 154 h 1238"/>
              <a:gd name="T6" fmla="*/ 1025 w 1244"/>
              <a:gd name="T7" fmla="*/ 209 h 1238"/>
              <a:gd name="T8" fmla="*/ 752 w 1244"/>
              <a:gd name="T9" fmla="*/ 91 h 1238"/>
              <a:gd name="T10" fmla="*/ 752 w 1244"/>
              <a:gd name="T11" fmla="*/ 0 h 1238"/>
              <a:gd name="T12" fmla="*/ 583 w 1244"/>
              <a:gd name="T13" fmla="*/ 0 h 1238"/>
              <a:gd name="T14" fmla="*/ 583 w 1244"/>
              <a:gd name="T15" fmla="*/ 91 h 1238"/>
              <a:gd name="T16" fmla="*/ 176 w 1244"/>
              <a:gd name="T17" fmla="*/ 360 h 1238"/>
              <a:gd name="T18" fmla="*/ 257 w 1244"/>
              <a:gd name="T19" fmla="*/ 476 h 1238"/>
              <a:gd name="T20" fmla="*/ 667 w 1244"/>
              <a:gd name="T21" fmla="*/ 211 h 1238"/>
              <a:gd name="T22" fmla="*/ 1118 w 1244"/>
              <a:gd name="T23" fmla="*/ 661 h 1238"/>
              <a:gd name="T24" fmla="*/ 667 w 1244"/>
              <a:gd name="T25" fmla="*/ 1112 h 1238"/>
              <a:gd name="T26" fmla="*/ 217 w 1244"/>
              <a:gd name="T27" fmla="*/ 661 h 1238"/>
              <a:gd name="T28" fmla="*/ 219 w 1244"/>
              <a:gd name="T29" fmla="*/ 614 h 1238"/>
              <a:gd name="T30" fmla="*/ 314 w 1244"/>
              <a:gd name="T31" fmla="*/ 614 h 1238"/>
              <a:gd name="T32" fmla="*/ 242 w 1244"/>
              <a:gd name="T33" fmla="*/ 512 h 1238"/>
              <a:gd name="T34" fmla="*/ 243 w 1244"/>
              <a:gd name="T35" fmla="*/ 510 h 1238"/>
              <a:gd name="T36" fmla="*/ 159 w 1244"/>
              <a:gd name="T37" fmla="*/ 390 h 1238"/>
              <a:gd name="T38" fmla="*/ 158 w 1244"/>
              <a:gd name="T39" fmla="*/ 391 h 1238"/>
              <a:gd name="T40" fmla="*/ 157 w 1244"/>
              <a:gd name="T41" fmla="*/ 390 h 1238"/>
              <a:gd name="T42" fmla="*/ 0 w 1244"/>
              <a:gd name="T43" fmla="*/ 614 h 1238"/>
              <a:gd name="T44" fmla="*/ 93 w 1244"/>
              <a:gd name="T45" fmla="*/ 614 h 1238"/>
              <a:gd name="T46" fmla="*/ 91 w 1244"/>
              <a:gd name="T47" fmla="*/ 661 h 1238"/>
              <a:gd name="T48" fmla="*/ 667 w 1244"/>
              <a:gd name="T49" fmla="*/ 1238 h 1238"/>
              <a:gd name="T50" fmla="*/ 1244 w 1244"/>
              <a:gd name="T51" fmla="*/ 661 h 1238"/>
              <a:gd name="T52" fmla="*/ 1120 w 1244"/>
              <a:gd name="T53" fmla="*/ 304 h 1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244" h="1238">
                <a:moveTo>
                  <a:pt x="1120" y="304"/>
                </a:moveTo>
                <a:cubicBezTo>
                  <a:pt x="1175" y="249"/>
                  <a:pt x="1175" y="249"/>
                  <a:pt x="1175" y="249"/>
                </a:cubicBezTo>
                <a:cubicBezTo>
                  <a:pt x="1080" y="154"/>
                  <a:pt x="1080" y="154"/>
                  <a:pt x="1080" y="154"/>
                </a:cubicBezTo>
                <a:cubicBezTo>
                  <a:pt x="1025" y="209"/>
                  <a:pt x="1025" y="209"/>
                  <a:pt x="1025" y="209"/>
                </a:cubicBezTo>
                <a:cubicBezTo>
                  <a:pt x="947" y="147"/>
                  <a:pt x="854" y="106"/>
                  <a:pt x="752" y="91"/>
                </a:cubicBezTo>
                <a:cubicBezTo>
                  <a:pt x="752" y="0"/>
                  <a:pt x="752" y="0"/>
                  <a:pt x="752" y="0"/>
                </a:cubicBezTo>
                <a:cubicBezTo>
                  <a:pt x="583" y="0"/>
                  <a:pt x="583" y="0"/>
                  <a:pt x="583" y="0"/>
                </a:cubicBezTo>
                <a:cubicBezTo>
                  <a:pt x="583" y="91"/>
                  <a:pt x="583" y="91"/>
                  <a:pt x="583" y="91"/>
                </a:cubicBezTo>
                <a:cubicBezTo>
                  <a:pt x="411" y="116"/>
                  <a:pt x="263" y="218"/>
                  <a:pt x="176" y="360"/>
                </a:cubicBezTo>
                <a:cubicBezTo>
                  <a:pt x="257" y="476"/>
                  <a:pt x="257" y="476"/>
                  <a:pt x="257" y="476"/>
                </a:cubicBezTo>
                <a:cubicBezTo>
                  <a:pt x="327" y="319"/>
                  <a:pt x="485" y="211"/>
                  <a:pt x="667" y="211"/>
                </a:cubicBezTo>
                <a:cubicBezTo>
                  <a:pt x="916" y="211"/>
                  <a:pt x="1118" y="412"/>
                  <a:pt x="1118" y="661"/>
                </a:cubicBezTo>
                <a:cubicBezTo>
                  <a:pt x="1118" y="910"/>
                  <a:pt x="916" y="1112"/>
                  <a:pt x="667" y="1112"/>
                </a:cubicBezTo>
                <a:cubicBezTo>
                  <a:pt x="419" y="1112"/>
                  <a:pt x="217" y="910"/>
                  <a:pt x="217" y="661"/>
                </a:cubicBezTo>
                <a:cubicBezTo>
                  <a:pt x="217" y="645"/>
                  <a:pt x="218" y="630"/>
                  <a:pt x="219" y="614"/>
                </a:cubicBezTo>
                <a:cubicBezTo>
                  <a:pt x="314" y="614"/>
                  <a:pt x="314" y="614"/>
                  <a:pt x="314" y="614"/>
                </a:cubicBezTo>
                <a:cubicBezTo>
                  <a:pt x="242" y="512"/>
                  <a:pt x="242" y="512"/>
                  <a:pt x="242" y="512"/>
                </a:cubicBezTo>
                <a:cubicBezTo>
                  <a:pt x="243" y="511"/>
                  <a:pt x="243" y="511"/>
                  <a:pt x="243" y="510"/>
                </a:cubicBezTo>
                <a:cubicBezTo>
                  <a:pt x="159" y="390"/>
                  <a:pt x="159" y="390"/>
                  <a:pt x="159" y="390"/>
                </a:cubicBezTo>
                <a:cubicBezTo>
                  <a:pt x="158" y="390"/>
                  <a:pt x="158" y="391"/>
                  <a:pt x="158" y="391"/>
                </a:cubicBezTo>
                <a:cubicBezTo>
                  <a:pt x="157" y="390"/>
                  <a:pt x="157" y="390"/>
                  <a:pt x="157" y="390"/>
                </a:cubicBezTo>
                <a:cubicBezTo>
                  <a:pt x="0" y="614"/>
                  <a:pt x="0" y="614"/>
                  <a:pt x="0" y="614"/>
                </a:cubicBezTo>
                <a:cubicBezTo>
                  <a:pt x="93" y="614"/>
                  <a:pt x="93" y="614"/>
                  <a:pt x="93" y="614"/>
                </a:cubicBezTo>
                <a:cubicBezTo>
                  <a:pt x="91" y="630"/>
                  <a:pt x="91" y="645"/>
                  <a:pt x="91" y="661"/>
                </a:cubicBezTo>
                <a:cubicBezTo>
                  <a:pt x="91" y="980"/>
                  <a:pt x="349" y="1238"/>
                  <a:pt x="667" y="1238"/>
                </a:cubicBezTo>
                <a:cubicBezTo>
                  <a:pt x="986" y="1238"/>
                  <a:pt x="1244" y="980"/>
                  <a:pt x="1244" y="661"/>
                </a:cubicBezTo>
                <a:cubicBezTo>
                  <a:pt x="1244" y="526"/>
                  <a:pt x="1198" y="402"/>
                  <a:pt x="1120" y="304"/>
                </a:cubicBezTo>
                <a:close/>
              </a:path>
            </a:pathLst>
          </a:custGeom>
          <a:ln/>
        </p:spPr>
        <p:style>
          <a:lnRef idx="1">
            <a:schemeClr val="accent1"/>
          </a:lnRef>
          <a:fillRef idx="3">
            <a:schemeClr val="accent1"/>
          </a:fillRef>
          <a:effectRef idx="2">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lang="ko-KR" altLang="en-US" sz="2000" dirty="0">
              <a:solidFill>
                <a:schemeClr val="tx1">
                  <a:lumMod val="95000"/>
                  <a:lumOff val="5000"/>
                </a:schemeClr>
              </a:solidFill>
              <a:latin typeface="Cambria" panose="02040503050406030204" pitchFamily="18" charset="0"/>
              <a:ea typeface="Roboto Condensed Light" charset="0"/>
              <a:cs typeface="Roboto Condensed Light" charset="0"/>
            </a:endParaRPr>
          </a:p>
        </p:txBody>
      </p:sp>
      <p:sp>
        <p:nvSpPr>
          <p:cNvPr id="6" name="원형 4">
            <a:extLst>
              <a:ext uri="{FF2B5EF4-FFF2-40B4-BE49-F238E27FC236}">
                <a16:creationId xmlns:a16="http://schemas.microsoft.com/office/drawing/2014/main" id="{CC0CB7E9-7758-92F1-1FB3-AD1023A78252}"/>
              </a:ext>
            </a:extLst>
          </p:cNvPr>
          <p:cNvSpPr>
            <a:spLocks/>
          </p:cNvSpPr>
          <p:nvPr/>
        </p:nvSpPr>
        <p:spPr>
          <a:xfrm>
            <a:off x="7258072" y="4361483"/>
            <a:ext cx="755672" cy="766133"/>
          </a:xfrm>
          <a:prstGeom prst="pie">
            <a:avLst>
              <a:gd name="adj1" fmla="val 10766470"/>
              <a:gd name="adj2" fmla="val 18341425"/>
            </a:avLst>
          </a:prstGeom>
          <a:solidFill>
            <a:srgbClr val="FF9900"/>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ko-KR" altLang="en-US" sz="2000" dirty="0">
              <a:solidFill>
                <a:schemeClr val="tx1">
                  <a:lumMod val="95000"/>
                  <a:lumOff val="5000"/>
                </a:schemeClr>
              </a:solidFill>
              <a:latin typeface="Cambria" panose="02040503050406030204" pitchFamily="18" charset="0"/>
              <a:ea typeface="Roboto Condensed Light" charset="0"/>
              <a:cs typeface="Roboto Condensed Light" charset="0"/>
            </a:endParaRPr>
          </a:p>
        </p:txBody>
      </p:sp>
      <p:sp>
        <p:nvSpPr>
          <p:cNvPr id="7" name="Freeform 16">
            <a:extLst>
              <a:ext uri="{FF2B5EF4-FFF2-40B4-BE49-F238E27FC236}">
                <a16:creationId xmlns:a16="http://schemas.microsoft.com/office/drawing/2014/main" id="{133CA264-D1D0-2C73-9487-03E1BC2C2B09}"/>
              </a:ext>
            </a:extLst>
          </p:cNvPr>
          <p:cNvSpPr>
            <a:spLocks/>
          </p:cNvSpPr>
          <p:nvPr/>
        </p:nvSpPr>
        <p:spPr bwMode="auto">
          <a:xfrm>
            <a:off x="6962781" y="4073177"/>
            <a:ext cx="1259860" cy="1254825"/>
          </a:xfrm>
          <a:custGeom>
            <a:avLst/>
            <a:gdLst>
              <a:gd name="T0" fmla="*/ 1120 w 1244"/>
              <a:gd name="T1" fmla="*/ 304 h 1238"/>
              <a:gd name="T2" fmla="*/ 1175 w 1244"/>
              <a:gd name="T3" fmla="*/ 249 h 1238"/>
              <a:gd name="T4" fmla="*/ 1080 w 1244"/>
              <a:gd name="T5" fmla="*/ 154 h 1238"/>
              <a:gd name="T6" fmla="*/ 1025 w 1244"/>
              <a:gd name="T7" fmla="*/ 209 h 1238"/>
              <a:gd name="T8" fmla="*/ 752 w 1244"/>
              <a:gd name="T9" fmla="*/ 91 h 1238"/>
              <a:gd name="T10" fmla="*/ 752 w 1244"/>
              <a:gd name="T11" fmla="*/ 0 h 1238"/>
              <a:gd name="T12" fmla="*/ 583 w 1244"/>
              <a:gd name="T13" fmla="*/ 0 h 1238"/>
              <a:gd name="T14" fmla="*/ 583 w 1244"/>
              <a:gd name="T15" fmla="*/ 91 h 1238"/>
              <a:gd name="T16" fmla="*/ 176 w 1244"/>
              <a:gd name="T17" fmla="*/ 360 h 1238"/>
              <a:gd name="T18" fmla="*/ 257 w 1244"/>
              <a:gd name="T19" fmla="*/ 476 h 1238"/>
              <a:gd name="T20" fmla="*/ 667 w 1244"/>
              <a:gd name="T21" fmla="*/ 211 h 1238"/>
              <a:gd name="T22" fmla="*/ 1118 w 1244"/>
              <a:gd name="T23" fmla="*/ 661 h 1238"/>
              <a:gd name="T24" fmla="*/ 667 w 1244"/>
              <a:gd name="T25" fmla="*/ 1112 h 1238"/>
              <a:gd name="T26" fmla="*/ 217 w 1244"/>
              <a:gd name="T27" fmla="*/ 661 h 1238"/>
              <a:gd name="T28" fmla="*/ 219 w 1244"/>
              <a:gd name="T29" fmla="*/ 614 h 1238"/>
              <a:gd name="T30" fmla="*/ 314 w 1244"/>
              <a:gd name="T31" fmla="*/ 614 h 1238"/>
              <a:gd name="T32" fmla="*/ 242 w 1244"/>
              <a:gd name="T33" fmla="*/ 512 h 1238"/>
              <a:gd name="T34" fmla="*/ 243 w 1244"/>
              <a:gd name="T35" fmla="*/ 510 h 1238"/>
              <a:gd name="T36" fmla="*/ 159 w 1244"/>
              <a:gd name="T37" fmla="*/ 390 h 1238"/>
              <a:gd name="T38" fmla="*/ 158 w 1244"/>
              <a:gd name="T39" fmla="*/ 391 h 1238"/>
              <a:gd name="T40" fmla="*/ 157 w 1244"/>
              <a:gd name="T41" fmla="*/ 390 h 1238"/>
              <a:gd name="T42" fmla="*/ 0 w 1244"/>
              <a:gd name="T43" fmla="*/ 614 h 1238"/>
              <a:gd name="T44" fmla="*/ 93 w 1244"/>
              <a:gd name="T45" fmla="*/ 614 h 1238"/>
              <a:gd name="T46" fmla="*/ 91 w 1244"/>
              <a:gd name="T47" fmla="*/ 661 h 1238"/>
              <a:gd name="T48" fmla="*/ 667 w 1244"/>
              <a:gd name="T49" fmla="*/ 1238 h 1238"/>
              <a:gd name="T50" fmla="*/ 1244 w 1244"/>
              <a:gd name="T51" fmla="*/ 661 h 1238"/>
              <a:gd name="T52" fmla="*/ 1120 w 1244"/>
              <a:gd name="T53" fmla="*/ 304 h 1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244" h="1238">
                <a:moveTo>
                  <a:pt x="1120" y="304"/>
                </a:moveTo>
                <a:cubicBezTo>
                  <a:pt x="1175" y="249"/>
                  <a:pt x="1175" y="249"/>
                  <a:pt x="1175" y="249"/>
                </a:cubicBezTo>
                <a:cubicBezTo>
                  <a:pt x="1080" y="154"/>
                  <a:pt x="1080" y="154"/>
                  <a:pt x="1080" y="154"/>
                </a:cubicBezTo>
                <a:cubicBezTo>
                  <a:pt x="1025" y="209"/>
                  <a:pt x="1025" y="209"/>
                  <a:pt x="1025" y="209"/>
                </a:cubicBezTo>
                <a:cubicBezTo>
                  <a:pt x="947" y="147"/>
                  <a:pt x="854" y="106"/>
                  <a:pt x="752" y="91"/>
                </a:cubicBezTo>
                <a:cubicBezTo>
                  <a:pt x="752" y="0"/>
                  <a:pt x="752" y="0"/>
                  <a:pt x="752" y="0"/>
                </a:cubicBezTo>
                <a:cubicBezTo>
                  <a:pt x="583" y="0"/>
                  <a:pt x="583" y="0"/>
                  <a:pt x="583" y="0"/>
                </a:cubicBezTo>
                <a:cubicBezTo>
                  <a:pt x="583" y="91"/>
                  <a:pt x="583" y="91"/>
                  <a:pt x="583" y="91"/>
                </a:cubicBezTo>
                <a:cubicBezTo>
                  <a:pt x="411" y="116"/>
                  <a:pt x="263" y="218"/>
                  <a:pt x="176" y="360"/>
                </a:cubicBezTo>
                <a:cubicBezTo>
                  <a:pt x="257" y="476"/>
                  <a:pt x="257" y="476"/>
                  <a:pt x="257" y="476"/>
                </a:cubicBezTo>
                <a:cubicBezTo>
                  <a:pt x="327" y="319"/>
                  <a:pt x="485" y="211"/>
                  <a:pt x="667" y="211"/>
                </a:cubicBezTo>
                <a:cubicBezTo>
                  <a:pt x="916" y="211"/>
                  <a:pt x="1118" y="412"/>
                  <a:pt x="1118" y="661"/>
                </a:cubicBezTo>
                <a:cubicBezTo>
                  <a:pt x="1118" y="910"/>
                  <a:pt x="916" y="1112"/>
                  <a:pt x="667" y="1112"/>
                </a:cubicBezTo>
                <a:cubicBezTo>
                  <a:pt x="419" y="1112"/>
                  <a:pt x="217" y="910"/>
                  <a:pt x="217" y="661"/>
                </a:cubicBezTo>
                <a:cubicBezTo>
                  <a:pt x="217" y="645"/>
                  <a:pt x="218" y="630"/>
                  <a:pt x="219" y="614"/>
                </a:cubicBezTo>
                <a:cubicBezTo>
                  <a:pt x="314" y="614"/>
                  <a:pt x="314" y="614"/>
                  <a:pt x="314" y="614"/>
                </a:cubicBezTo>
                <a:cubicBezTo>
                  <a:pt x="242" y="512"/>
                  <a:pt x="242" y="512"/>
                  <a:pt x="242" y="512"/>
                </a:cubicBezTo>
                <a:cubicBezTo>
                  <a:pt x="243" y="511"/>
                  <a:pt x="243" y="511"/>
                  <a:pt x="243" y="510"/>
                </a:cubicBezTo>
                <a:cubicBezTo>
                  <a:pt x="159" y="390"/>
                  <a:pt x="159" y="390"/>
                  <a:pt x="159" y="390"/>
                </a:cubicBezTo>
                <a:cubicBezTo>
                  <a:pt x="158" y="390"/>
                  <a:pt x="158" y="391"/>
                  <a:pt x="158" y="391"/>
                </a:cubicBezTo>
                <a:cubicBezTo>
                  <a:pt x="157" y="390"/>
                  <a:pt x="157" y="390"/>
                  <a:pt x="157" y="390"/>
                </a:cubicBezTo>
                <a:cubicBezTo>
                  <a:pt x="0" y="614"/>
                  <a:pt x="0" y="614"/>
                  <a:pt x="0" y="614"/>
                </a:cubicBezTo>
                <a:cubicBezTo>
                  <a:pt x="93" y="614"/>
                  <a:pt x="93" y="614"/>
                  <a:pt x="93" y="614"/>
                </a:cubicBezTo>
                <a:cubicBezTo>
                  <a:pt x="91" y="630"/>
                  <a:pt x="91" y="645"/>
                  <a:pt x="91" y="661"/>
                </a:cubicBezTo>
                <a:cubicBezTo>
                  <a:pt x="91" y="980"/>
                  <a:pt x="349" y="1238"/>
                  <a:pt x="667" y="1238"/>
                </a:cubicBezTo>
                <a:cubicBezTo>
                  <a:pt x="986" y="1238"/>
                  <a:pt x="1244" y="980"/>
                  <a:pt x="1244" y="661"/>
                </a:cubicBezTo>
                <a:cubicBezTo>
                  <a:pt x="1244" y="526"/>
                  <a:pt x="1198" y="402"/>
                  <a:pt x="1120" y="304"/>
                </a:cubicBezTo>
                <a:close/>
              </a:path>
            </a:pathLst>
          </a:custGeom>
          <a:solidFill>
            <a:srgbClr val="FF9900"/>
          </a:solidFill>
          <a:ln/>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anchor="t" anchorCtr="0" compatLnSpc="1">
            <a:prstTxWarp prst="textNoShape">
              <a:avLst/>
            </a:prstTxWarp>
          </a:bodyPr>
          <a:lstStyle/>
          <a:p>
            <a:endParaRPr lang="ko-KR" altLang="en-US" sz="2000" dirty="0">
              <a:solidFill>
                <a:schemeClr val="tx1">
                  <a:lumMod val="95000"/>
                  <a:lumOff val="5000"/>
                </a:schemeClr>
              </a:solidFill>
              <a:latin typeface="Cambria" panose="02040503050406030204" pitchFamily="18" charset="0"/>
              <a:ea typeface="Roboto Condensed Light" charset="0"/>
              <a:cs typeface="Roboto Condensed Light" charset="0"/>
            </a:endParaRPr>
          </a:p>
        </p:txBody>
      </p:sp>
      <p:sp>
        <p:nvSpPr>
          <p:cNvPr id="8" name="Rectangle 7">
            <a:extLst>
              <a:ext uri="{FF2B5EF4-FFF2-40B4-BE49-F238E27FC236}">
                <a16:creationId xmlns:a16="http://schemas.microsoft.com/office/drawing/2014/main" id="{6F7DBF7A-FC01-6902-8DEB-0EE204C400E2}"/>
              </a:ext>
            </a:extLst>
          </p:cNvPr>
          <p:cNvSpPr/>
          <p:nvPr/>
        </p:nvSpPr>
        <p:spPr>
          <a:xfrm>
            <a:off x="6684346" y="5328002"/>
            <a:ext cx="1568057" cy="769441"/>
          </a:xfrm>
          <a:prstGeom prst="rect">
            <a:avLst/>
          </a:prstGeom>
          <a:noFill/>
        </p:spPr>
        <p:txBody>
          <a:bodyPr wrap="none" lIns="91440" tIns="45720" rIns="91440" bIns="45720">
            <a:spAutoFit/>
          </a:bodyPr>
          <a:lstStyle/>
          <a:p>
            <a:pPr algn="ctr"/>
            <a:r>
              <a:rPr lang="en-US" sz="4400" dirty="0">
                <a:ln w="0"/>
                <a:effectLst>
                  <a:outerShdw blurRad="38100" dist="19050" dir="2700000" algn="tl" rotWithShape="0">
                    <a:schemeClr val="dk1">
                      <a:alpha val="40000"/>
                    </a:schemeClr>
                  </a:outerShdw>
                </a:effectLst>
              </a:rPr>
              <a:t>~ </a:t>
            </a:r>
            <a:r>
              <a:rPr lang="en-US" sz="4400" b="0" cap="none" spc="0" dirty="0">
                <a:ln w="0"/>
                <a:solidFill>
                  <a:schemeClr val="tx1"/>
                </a:solidFill>
                <a:effectLst>
                  <a:outerShdw blurRad="38100" dist="19050" dir="2700000" algn="tl" rotWithShape="0">
                    <a:schemeClr val="dk1">
                      <a:alpha val="40000"/>
                    </a:schemeClr>
                  </a:outerShdw>
                </a:effectLst>
              </a:rPr>
              <a:t>30%</a:t>
            </a:r>
          </a:p>
        </p:txBody>
      </p:sp>
      <p:sp>
        <p:nvSpPr>
          <p:cNvPr id="9" name="TextBox 8">
            <a:extLst>
              <a:ext uri="{FF2B5EF4-FFF2-40B4-BE49-F238E27FC236}">
                <a16:creationId xmlns:a16="http://schemas.microsoft.com/office/drawing/2014/main" id="{D269960D-842B-F9C2-9D60-8C46458DA87C}"/>
              </a:ext>
            </a:extLst>
          </p:cNvPr>
          <p:cNvSpPr txBox="1"/>
          <p:nvPr/>
        </p:nvSpPr>
        <p:spPr>
          <a:xfrm>
            <a:off x="7010400" y="6055259"/>
            <a:ext cx="1816901" cy="307777"/>
          </a:xfrm>
          <a:prstGeom prst="rect">
            <a:avLst/>
          </a:prstGeom>
          <a:noFill/>
        </p:spPr>
        <p:txBody>
          <a:bodyPr wrap="square" rtlCol="0">
            <a:spAutoFit/>
          </a:bodyPr>
          <a:lstStyle>
            <a:defPPr>
              <a:defRPr lang="vi-VN"/>
            </a:defPPr>
            <a:lvl1pPr>
              <a:defRPr sz="1400"/>
            </a:lvl1pPr>
          </a:lstStyle>
          <a:p>
            <a:r>
              <a:rPr lang="en-US" dirty="0" err="1"/>
              <a:t>Kinh</a:t>
            </a:r>
            <a:r>
              <a:rPr lang="en-US" dirty="0"/>
              <a:t> </a:t>
            </a:r>
            <a:r>
              <a:rPr lang="en-US" dirty="0" err="1"/>
              <a:t>tế</a:t>
            </a:r>
            <a:r>
              <a:rPr lang="en-US" dirty="0"/>
              <a:t> </a:t>
            </a:r>
            <a:r>
              <a:rPr lang="en-US" dirty="0" err="1"/>
              <a:t>số</a:t>
            </a:r>
            <a:r>
              <a:rPr lang="en-US" dirty="0"/>
              <a:t> ICT</a:t>
            </a:r>
            <a:endParaRPr lang="vi-VN" dirty="0"/>
          </a:p>
        </p:txBody>
      </p:sp>
      <p:sp>
        <p:nvSpPr>
          <p:cNvPr id="12" name="Rectangle 11">
            <a:extLst>
              <a:ext uri="{FF2B5EF4-FFF2-40B4-BE49-F238E27FC236}">
                <a16:creationId xmlns:a16="http://schemas.microsoft.com/office/drawing/2014/main" id="{13153C67-DC1D-07D7-7C8D-BBAF5CF00542}"/>
              </a:ext>
            </a:extLst>
          </p:cNvPr>
          <p:cNvSpPr/>
          <p:nvPr/>
        </p:nvSpPr>
        <p:spPr>
          <a:xfrm>
            <a:off x="9452738" y="5285818"/>
            <a:ext cx="1568058" cy="769441"/>
          </a:xfrm>
          <a:prstGeom prst="rect">
            <a:avLst/>
          </a:prstGeom>
          <a:noFill/>
        </p:spPr>
        <p:txBody>
          <a:bodyPr wrap="none" lIns="91440" tIns="45720" rIns="91440" bIns="45720">
            <a:spAutoFit/>
          </a:bodyPr>
          <a:lstStyle/>
          <a:p>
            <a:pPr algn="ctr"/>
            <a:r>
              <a:rPr lang="en-US" sz="4400" dirty="0">
                <a:ln w="0"/>
                <a:effectLst>
                  <a:outerShdw blurRad="38100" dist="19050" dir="2700000" algn="tl" rotWithShape="0">
                    <a:schemeClr val="dk1">
                      <a:alpha val="40000"/>
                    </a:schemeClr>
                  </a:outerShdw>
                </a:effectLst>
              </a:rPr>
              <a:t>~ </a:t>
            </a:r>
            <a:r>
              <a:rPr lang="en-US" sz="4400" b="0" cap="none" spc="0" dirty="0">
                <a:ln w="0"/>
                <a:solidFill>
                  <a:schemeClr val="tx1"/>
                </a:solidFill>
                <a:effectLst>
                  <a:outerShdw blurRad="38100" dist="19050" dir="2700000" algn="tl" rotWithShape="0">
                    <a:schemeClr val="dk1">
                      <a:alpha val="40000"/>
                    </a:schemeClr>
                  </a:outerShdw>
                </a:effectLst>
              </a:rPr>
              <a:t>70%</a:t>
            </a:r>
          </a:p>
        </p:txBody>
      </p:sp>
      <p:sp>
        <p:nvSpPr>
          <p:cNvPr id="19" name="TextBox 18">
            <a:extLst>
              <a:ext uri="{FF2B5EF4-FFF2-40B4-BE49-F238E27FC236}">
                <a16:creationId xmlns:a16="http://schemas.microsoft.com/office/drawing/2014/main" id="{7965F793-D2C4-69C8-2EB3-CF24C73733AE}"/>
              </a:ext>
            </a:extLst>
          </p:cNvPr>
          <p:cNvSpPr txBox="1"/>
          <p:nvPr/>
        </p:nvSpPr>
        <p:spPr>
          <a:xfrm>
            <a:off x="8707090" y="6044264"/>
            <a:ext cx="3230771" cy="307777"/>
          </a:xfrm>
          <a:prstGeom prst="rect">
            <a:avLst/>
          </a:prstGeom>
          <a:noFill/>
        </p:spPr>
        <p:txBody>
          <a:bodyPr wrap="square" rtlCol="0">
            <a:spAutoFit/>
          </a:bodyPr>
          <a:lstStyle/>
          <a:p>
            <a:r>
              <a:rPr lang="en-US" sz="1400" dirty="0"/>
              <a:t>Lan </a:t>
            </a:r>
            <a:r>
              <a:rPr lang="en-US" sz="1400" dirty="0" err="1"/>
              <a:t>tỏa</a:t>
            </a:r>
            <a:r>
              <a:rPr lang="en-US" sz="1400" dirty="0"/>
              <a:t> ICT </a:t>
            </a:r>
            <a:r>
              <a:rPr lang="en-US" sz="1400" dirty="0" err="1"/>
              <a:t>trong</a:t>
            </a:r>
            <a:r>
              <a:rPr lang="en-US" sz="1400" dirty="0"/>
              <a:t> </a:t>
            </a:r>
            <a:r>
              <a:rPr lang="en-US" sz="1400" dirty="0" err="1"/>
              <a:t>các</a:t>
            </a:r>
            <a:r>
              <a:rPr lang="en-US" sz="1400" dirty="0"/>
              <a:t> </a:t>
            </a:r>
            <a:r>
              <a:rPr lang="en-US" sz="1400" dirty="0" err="1"/>
              <a:t>ngành</a:t>
            </a:r>
            <a:r>
              <a:rPr lang="en-US" sz="1400" dirty="0"/>
              <a:t>, </a:t>
            </a:r>
            <a:r>
              <a:rPr lang="en-US" sz="1400" dirty="0" err="1"/>
              <a:t>lĩnh</a:t>
            </a:r>
            <a:r>
              <a:rPr lang="en-US" sz="1400" dirty="0"/>
              <a:t> </a:t>
            </a:r>
            <a:r>
              <a:rPr lang="en-US" sz="1400" dirty="0" err="1"/>
              <a:t>vực</a:t>
            </a:r>
            <a:r>
              <a:rPr lang="en-US" sz="1400" dirty="0"/>
              <a:t> </a:t>
            </a:r>
            <a:r>
              <a:rPr lang="en-US" sz="1400" dirty="0" err="1"/>
              <a:t>khác</a:t>
            </a:r>
            <a:r>
              <a:rPr lang="en-US" sz="1400" dirty="0"/>
              <a:t> </a:t>
            </a:r>
            <a:endParaRPr lang="vi-VN" sz="1400" dirty="0"/>
          </a:p>
        </p:txBody>
      </p:sp>
      <p:sp>
        <p:nvSpPr>
          <p:cNvPr id="20" name="원형 4">
            <a:extLst>
              <a:ext uri="{FF2B5EF4-FFF2-40B4-BE49-F238E27FC236}">
                <a16:creationId xmlns:a16="http://schemas.microsoft.com/office/drawing/2014/main" id="{A4134C70-525B-2512-C4D8-D7FAF4971150}"/>
              </a:ext>
            </a:extLst>
          </p:cNvPr>
          <p:cNvSpPr>
            <a:spLocks/>
          </p:cNvSpPr>
          <p:nvPr/>
        </p:nvSpPr>
        <p:spPr>
          <a:xfrm>
            <a:off x="9884830" y="4370127"/>
            <a:ext cx="755672" cy="766133"/>
          </a:xfrm>
          <a:prstGeom prst="pie">
            <a:avLst>
              <a:gd name="adj1" fmla="val 10766470"/>
              <a:gd name="adj2" fmla="val 3022292"/>
            </a:avLst>
          </a:prstGeom>
          <a:solidFill>
            <a:srgbClr val="FF9900"/>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ko-KR" altLang="en-US" sz="2000" dirty="0">
              <a:solidFill>
                <a:schemeClr val="tx1">
                  <a:lumMod val="95000"/>
                  <a:lumOff val="5000"/>
                </a:schemeClr>
              </a:solidFill>
              <a:latin typeface="Cambria" panose="02040503050406030204" pitchFamily="18" charset="0"/>
              <a:ea typeface="Roboto Condensed Light" charset="0"/>
              <a:cs typeface="Roboto Condensed Light" charset="0"/>
            </a:endParaRPr>
          </a:p>
        </p:txBody>
      </p:sp>
      <p:sp>
        <p:nvSpPr>
          <p:cNvPr id="21" name="Freeform 16">
            <a:extLst>
              <a:ext uri="{FF2B5EF4-FFF2-40B4-BE49-F238E27FC236}">
                <a16:creationId xmlns:a16="http://schemas.microsoft.com/office/drawing/2014/main" id="{E26E5F4C-B74D-F251-694B-51D550AB10CD}"/>
              </a:ext>
            </a:extLst>
          </p:cNvPr>
          <p:cNvSpPr>
            <a:spLocks/>
          </p:cNvSpPr>
          <p:nvPr/>
        </p:nvSpPr>
        <p:spPr bwMode="auto">
          <a:xfrm>
            <a:off x="9589539" y="4081821"/>
            <a:ext cx="1259860" cy="1254825"/>
          </a:xfrm>
          <a:custGeom>
            <a:avLst/>
            <a:gdLst>
              <a:gd name="T0" fmla="*/ 1120 w 1244"/>
              <a:gd name="T1" fmla="*/ 304 h 1238"/>
              <a:gd name="T2" fmla="*/ 1175 w 1244"/>
              <a:gd name="T3" fmla="*/ 249 h 1238"/>
              <a:gd name="T4" fmla="*/ 1080 w 1244"/>
              <a:gd name="T5" fmla="*/ 154 h 1238"/>
              <a:gd name="T6" fmla="*/ 1025 w 1244"/>
              <a:gd name="T7" fmla="*/ 209 h 1238"/>
              <a:gd name="T8" fmla="*/ 752 w 1244"/>
              <a:gd name="T9" fmla="*/ 91 h 1238"/>
              <a:gd name="T10" fmla="*/ 752 w 1244"/>
              <a:gd name="T11" fmla="*/ 0 h 1238"/>
              <a:gd name="T12" fmla="*/ 583 w 1244"/>
              <a:gd name="T13" fmla="*/ 0 h 1238"/>
              <a:gd name="T14" fmla="*/ 583 w 1244"/>
              <a:gd name="T15" fmla="*/ 91 h 1238"/>
              <a:gd name="T16" fmla="*/ 176 w 1244"/>
              <a:gd name="T17" fmla="*/ 360 h 1238"/>
              <a:gd name="T18" fmla="*/ 257 w 1244"/>
              <a:gd name="T19" fmla="*/ 476 h 1238"/>
              <a:gd name="T20" fmla="*/ 667 w 1244"/>
              <a:gd name="T21" fmla="*/ 211 h 1238"/>
              <a:gd name="T22" fmla="*/ 1118 w 1244"/>
              <a:gd name="T23" fmla="*/ 661 h 1238"/>
              <a:gd name="T24" fmla="*/ 667 w 1244"/>
              <a:gd name="T25" fmla="*/ 1112 h 1238"/>
              <a:gd name="T26" fmla="*/ 217 w 1244"/>
              <a:gd name="T27" fmla="*/ 661 h 1238"/>
              <a:gd name="T28" fmla="*/ 219 w 1244"/>
              <a:gd name="T29" fmla="*/ 614 h 1238"/>
              <a:gd name="T30" fmla="*/ 314 w 1244"/>
              <a:gd name="T31" fmla="*/ 614 h 1238"/>
              <a:gd name="T32" fmla="*/ 242 w 1244"/>
              <a:gd name="T33" fmla="*/ 512 h 1238"/>
              <a:gd name="T34" fmla="*/ 243 w 1244"/>
              <a:gd name="T35" fmla="*/ 510 h 1238"/>
              <a:gd name="T36" fmla="*/ 159 w 1244"/>
              <a:gd name="T37" fmla="*/ 390 h 1238"/>
              <a:gd name="T38" fmla="*/ 158 w 1244"/>
              <a:gd name="T39" fmla="*/ 391 h 1238"/>
              <a:gd name="T40" fmla="*/ 157 w 1244"/>
              <a:gd name="T41" fmla="*/ 390 h 1238"/>
              <a:gd name="T42" fmla="*/ 0 w 1244"/>
              <a:gd name="T43" fmla="*/ 614 h 1238"/>
              <a:gd name="T44" fmla="*/ 93 w 1244"/>
              <a:gd name="T45" fmla="*/ 614 h 1238"/>
              <a:gd name="T46" fmla="*/ 91 w 1244"/>
              <a:gd name="T47" fmla="*/ 661 h 1238"/>
              <a:gd name="T48" fmla="*/ 667 w 1244"/>
              <a:gd name="T49" fmla="*/ 1238 h 1238"/>
              <a:gd name="T50" fmla="*/ 1244 w 1244"/>
              <a:gd name="T51" fmla="*/ 661 h 1238"/>
              <a:gd name="T52" fmla="*/ 1120 w 1244"/>
              <a:gd name="T53" fmla="*/ 304 h 1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244" h="1238">
                <a:moveTo>
                  <a:pt x="1120" y="304"/>
                </a:moveTo>
                <a:cubicBezTo>
                  <a:pt x="1175" y="249"/>
                  <a:pt x="1175" y="249"/>
                  <a:pt x="1175" y="249"/>
                </a:cubicBezTo>
                <a:cubicBezTo>
                  <a:pt x="1080" y="154"/>
                  <a:pt x="1080" y="154"/>
                  <a:pt x="1080" y="154"/>
                </a:cubicBezTo>
                <a:cubicBezTo>
                  <a:pt x="1025" y="209"/>
                  <a:pt x="1025" y="209"/>
                  <a:pt x="1025" y="209"/>
                </a:cubicBezTo>
                <a:cubicBezTo>
                  <a:pt x="947" y="147"/>
                  <a:pt x="854" y="106"/>
                  <a:pt x="752" y="91"/>
                </a:cubicBezTo>
                <a:cubicBezTo>
                  <a:pt x="752" y="0"/>
                  <a:pt x="752" y="0"/>
                  <a:pt x="752" y="0"/>
                </a:cubicBezTo>
                <a:cubicBezTo>
                  <a:pt x="583" y="0"/>
                  <a:pt x="583" y="0"/>
                  <a:pt x="583" y="0"/>
                </a:cubicBezTo>
                <a:cubicBezTo>
                  <a:pt x="583" y="91"/>
                  <a:pt x="583" y="91"/>
                  <a:pt x="583" y="91"/>
                </a:cubicBezTo>
                <a:cubicBezTo>
                  <a:pt x="411" y="116"/>
                  <a:pt x="263" y="218"/>
                  <a:pt x="176" y="360"/>
                </a:cubicBezTo>
                <a:cubicBezTo>
                  <a:pt x="257" y="476"/>
                  <a:pt x="257" y="476"/>
                  <a:pt x="257" y="476"/>
                </a:cubicBezTo>
                <a:cubicBezTo>
                  <a:pt x="327" y="319"/>
                  <a:pt x="485" y="211"/>
                  <a:pt x="667" y="211"/>
                </a:cubicBezTo>
                <a:cubicBezTo>
                  <a:pt x="916" y="211"/>
                  <a:pt x="1118" y="412"/>
                  <a:pt x="1118" y="661"/>
                </a:cubicBezTo>
                <a:cubicBezTo>
                  <a:pt x="1118" y="910"/>
                  <a:pt x="916" y="1112"/>
                  <a:pt x="667" y="1112"/>
                </a:cubicBezTo>
                <a:cubicBezTo>
                  <a:pt x="419" y="1112"/>
                  <a:pt x="217" y="910"/>
                  <a:pt x="217" y="661"/>
                </a:cubicBezTo>
                <a:cubicBezTo>
                  <a:pt x="217" y="645"/>
                  <a:pt x="218" y="630"/>
                  <a:pt x="219" y="614"/>
                </a:cubicBezTo>
                <a:cubicBezTo>
                  <a:pt x="314" y="614"/>
                  <a:pt x="314" y="614"/>
                  <a:pt x="314" y="614"/>
                </a:cubicBezTo>
                <a:cubicBezTo>
                  <a:pt x="242" y="512"/>
                  <a:pt x="242" y="512"/>
                  <a:pt x="242" y="512"/>
                </a:cubicBezTo>
                <a:cubicBezTo>
                  <a:pt x="243" y="511"/>
                  <a:pt x="243" y="511"/>
                  <a:pt x="243" y="510"/>
                </a:cubicBezTo>
                <a:cubicBezTo>
                  <a:pt x="159" y="390"/>
                  <a:pt x="159" y="390"/>
                  <a:pt x="159" y="390"/>
                </a:cubicBezTo>
                <a:cubicBezTo>
                  <a:pt x="158" y="390"/>
                  <a:pt x="158" y="391"/>
                  <a:pt x="158" y="391"/>
                </a:cubicBezTo>
                <a:cubicBezTo>
                  <a:pt x="157" y="390"/>
                  <a:pt x="157" y="390"/>
                  <a:pt x="157" y="390"/>
                </a:cubicBezTo>
                <a:cubicBezTo>
                  <a:pt x="0" y="614"/>
                  <a:pt x="0" y="614"/>
                  <a:pt x="0" y="614"/>
                </a:cubicBezTo>
                <a:cubicBezTo>
                  <a:pt x="93" y="614"/>
                  <a:pt x="93" y="614"/>
                  <a:pt x="93" y="614"/>
                </a:cubicBezTo>
                <a:cubicBezTo>
                  <a:pt x="91" y="630"/>
                  <a:pt x="91" y="645"/>
                  <a:pt x="91" y="661"/>
                </a:cubicBezTo>
                <a:cubicBezTo>
                  <a:pt x="91" y="980"/>
                  <a:pt x="349" y="1238"/>
                  <a:pt x="667" y="1238"/>
                </a:cubicBezTo>
                <a:cubicBezTo>
                  <a:pt x="986" y="1238"/>
                  <a:pt x="1244" y="980"/>
                  <a:pt x="1244" y="661"/>
                </a:cubicBezTo>
                <a:cubicBezTo>
                  <a:pt x="1244" y="526"/>
                  <a:pt x="1198" y="402"/>
                  <a:pt x="1120" y="304"/>
                </a:cubicBezTo>
                <a:close/>
              </a:path>
            </a:pathLst>
          </a:custGeom>
          <a:solidFill>
            <a:srgbClr val="FF9900"/>
          </a:solidFill>
          <a:ln/>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anchor="t" anchorCtr="0" compatLnSpc="1">
            <a:prstTxWarp prst="textNoShape">
              <a:avLst/>
            </a:prstTxWarp>
          </a:bodyPr>
          <a:lstStyle/>
          <a:p>
            <a:endParaRPr lang="ko-KR" altLang="en-US" sz="2000" dirty="0">
              <a:solidFill>
                <a:schemeClr val="tx1">
                  <a:lumMod val="95000"/>
                  <a:lumOff val="5000"/>
                </a:schemeClr>
              </a:solidFill>
              <a:latin typeface="Cambria" panose="02040503050406030204" pitchFamily="18" charset="0"/>
              <a:ea typeface="Roboto Condensed Light" charset="0"/>
              <a:cs typeface="Roboto Condensed Light" charset="0"/>
            </a:endParaRPr>
          </a:p>
        </p:txBody>
      </p:sp>
      <p:sp>
        <p:nvSpPr>
          <p:cNvPr id="22" name="Rectangle 21">
            <a:extLst>
              <a:ext uri="{FF2B5EF4-FFF2-40B4-BE49-F238E27FC236}">
                <a16:creationId xmlns:a16="http://schemas.microsoft.com/office/drawing/2014/main" id="{DC7DCFE6-3F1A-2391-A8AC-9A5F25D9AF94}"/>
              </a:ext>
            </a:extLst>
          </p:cNvPr>
          <p:cNvSpPr/>
          <p:nvPr/>
        </p:nvSpPr>
        <p:spPr>
          <a:xfrm>
            <a:off x="11047505" y="1298462"/>
            <a:ext cx="806631" cy="461665"/>
          </a:xfrm>
          <a:prstGeom prst="rect">
            <a:avLst/>
          </a:prstGeom>
          <a:noFill/>
        </p:spPr>
        <p:txBody>
          <a:bodyPr wrap="none" lIns="91440" tIns="45720" rIns="91440" bIns="45720">
            <a:spAutoFit/>
          </a:bodyPr>
          <a:lstStyle/>
          <a:p>
            <a:pPr algn="ctr"/>
            <a:r>
              <a:rPr lang="en-US" sz="2400" b="1" cap="none" spc="0" dirty="0">
                <a:ln w="0"/>
                <a:solidFill>
                  <a:schemeClr val="tx1"/>
                </a:solidFill>
                <a:effectLst>
                  <a:outerShdw blurRad="38100" dist="19050" dir="2700000" algn="tl" rotWithShape="0">
                    <a:schemeClr val="dk1">
                      <a:alpha val="40000"/>
                    </a:schemeClr>
                  </a:outerShdw>
                </a:effectLst>
              </a:rPr>
              <a:t>2022</a:t>
            </a:r>
          </a:p>
        </p:txBody>
      </p:sp>
      <p:sp>
        <p:nvSpPr>
          <p:cNvPr id="23" name="Rectangle 22">
            <a:extLst>
              <a:ext uri="{FF2B5EF4-FFF2-40B4-BE49-F238E27FC236}">
                <a16:creationId xmlns:a16="http://schemas.microsoft.com/office/drawing/2014/main" id="{905C32C4-80D6-DA40-4A3A-01E466A3F60C}"/>
              </a:ext>
            </a:extLst>
          </p:cNvPr>
          <p:cNvSpPr/>
          <p:nvPr/>
        </p:nvSpPr>
        <p:spPr>
          <a:xfrm>
            <a:off x="11047503" y="3976393"/>
            <a:ext cx="806632" cy="461665"/>
          </a:xfrm>
          <a:prstGeom prst="rect">
            <a:avLst/>
          </a:prstGeom>
          <a:noFill/>
        </p:spPr>
        <p:txBody>
          <a:bodyPr wrap="none" lIns="91440" tIns="45720" rIns="91440" bIns="45720">
            <a:spAutoFit/>
          </a:bodyPr>
          <a:lstStyle/>
          <a:p>
            <a:pPr algn="ctr"/>
            <a:r>
              <a:rPr lang="en-US" sz="2400" b="1" cap="none" spc="0" dirty="0">
                <a:ln w="0"/>
                <a:solidFill>
                  <a:schemeClr val="tx1"/>
                </a:solidFill>
                <a:effectLst>
                  <a:outerShdw blurRad="38100" dist="19050" dir="2700000" algn="tl" rotWithShape="0">
                    <a:schemeClr val="dk1">
                      <a:alpha val="40000"/>
                    </a:schemeClr>
                  </a:outerShdw>
                </a:effectLst>
              </a:rPr>
              <a:t>2025</a:t>
            </a:r>
          </a:p>
        </p:txBody>
      </p:sp>
    </p:spTree>
    <p:extLst>
      <p:ext uri="{BB962C8B-B14F-4D97-AF65-F5344CB8AC3E}">
        <p14:creationId xmlns:p14="http://schemas.microsoft.com/office/powerpoint/2010/main" val="1281637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B68F5F73-55F1-73CD-DE86-6AEA8B7CB343}"/>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76071D6-B3ED-A447-AE9F-11E647BD56D7}" type="slidenum">
              <a:rPr kumimoji="0" lang="x-none" sz="1800" b="0" i="0" u="none" strike="noStrike" kern="1200" cap="none" spc="0" normalizeH="0" baseline="0" noProof="0" smtClean="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pPr marL="0" marR="0" lvl="0" indent="0" algn="l" defTabSz="914400" rtl="0" eaLnBrk="1" fontAlgn="auto" latinLnBrk="0" hangingPunct="1">
                <a:lnSpc>
                  <a:spcPct val="100000"/>
                </a:lnSpc>
                <a:spcBef>
                  <a:spcPts val="0"/>
                </a:spcBef>
                <a:spcAft>
                  <a:spcPts val="0"/>
                </a:spcAft>
                <a:buClrTx/>
                <a:buSzTx/>
                <a:buFontTx/>
                <a:buNone/>
                <a:tabLst/>
                <a:defRPr/>
              </a:pPr>
              <a:t>30</a:t>
            </a:fld>
            <a:endParaRPr kumimoji="0" lang="x-none" sz="1800" b="0" i="0" u="none" strike="noStrike" kern="1200" cap="none" spc="0" normalizeH="0" baseline="0" noProof="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6FF2A119-B541-427A-2687-BCAF5A120045}"/>
              </a:ext>
            </a:extLst>
          </p:cNvPr>
          <p:cNvSpPr>
            <a:spLocks noGrp="1"/>
          </p:cNvSpPr>
          <p:nvPr>
            <p:ph type="title" idx="4294967295"/>
          </p:nvPr>
        </p:nvSpPr>
        <p:spPr>
          <a:xfrm>
            <a:off x="5224698" y="187427"/>
            <a:ext cx="7040563" cy="798278"/>
          </a:xfrm>
        </p:spPr>
        <p:txBody>
          <a:bodyPr>
            <a:normAutofit/>
          </a:bodyPr>
          <a:lstStyle/>
          <a:p>
            <a:pPr algn="ctr"/>
            <a:r>
              <a:rPr lang="vi-VN" sz="2800" b="1" dirty="0">
                <a:solidFill>
                  <a:srgbClr val="0070C0"/>
                </a:solidFill>
                <a:latin typeface="Calibri" panose="020F0502020204030204" pitchFamily="34" charset="0"/>
                <a:ea typeface="+mn-ea"/>
                <a:cs typeface="Calibri" panose="020F0502020204030204" pitchFamily="34" charset="0"/>
              </a:rPr>
              <a:t>CHUYỂN ĐỔI SỐ LOGISTICS</a:t>
            </a:r>
            <a:endParaRPr lang="en-US" sz="2800" b="1" dirty="0">
              <a:solidFill>
                <a:srgbClr val="0070C0"/>
              </a:solidFill>
              <a:latin typeface="Calibri" panose="020F0502020204030204" pitchFamily="34" charset="0"/>
              <a:ea typeface="+mn-ea"/>
              <a:cs typeface="Calibri" panose="020F0502020204030204" pitchFamily="34" charset="0"/>
            </a:endParaRPr>
          </a:p>
        </p:txBody>
      </p:sp>
      <p:sp>
        <p:nvSpPr>
          <p:cNvPr id="6" name="TextBox 5">
            <a:extLst>
              <a:ext uri="{FF2B5EF4-FFF2-40B4-BE49-F238E27FC236}">
                <a16:creationId xmlns:a16="http://schemas.microsoft.com/office/drawing/2014/main" id="{CC41B739-0AAE-8DF2-84DC-9BF29B4E4BB5}"/>
              </a:ext>
            </a:extLst>
          </p:cNvPr>
          <p:cNvSpPr txBox="1"/>
          <p:nvPr/>
        </p:nvSpPr>
        <p:spPr>
          <a:xfrm>
            <a:off x="5023061" y="985705"/>
            <a:ext cx="7616684" cy="425501"/>
          </a:xfrm>
          <a:prstGeom prst="rect">
            <a:avLst/>
          </a:prstGeom>
          <a:noFill/>
        </p:spPr>
        <p:txBody>
          <a:bodyPr wrap="square" rtlCol="0">
            <a:spAutoFit/>
          </a:bodyPr>
          <a:lstStyle/>
          <a:p>
            <a:pPr marL="0" marR="0" lvl="0" indent="0" algn="ctr" defTabSz="914400" rtl="0" eaLnBrk="1" fontAlgn="auto" latinLnBrk="0" hangingPunct="1">
              <a:lnSpc>
                <a:spcPct val="115000"/>
              </a:lnSpc>
              <a:spcBef>
                <a:spcPts val="600"/>
              </a:spcBef>
              <a:spcAft>
                <a:spcPts val="600"/>
              </a:spcAft>
              <a:buClrTx/>
              <a:buSzTx/>
              <a:buFontTx/>
              <a:buNone/>
              <a:tabLst/>
              <a:defRPr/>
            </a:pPr>
            <a:r>
              <a:rPr kumimoji="0" lang="en-US" sz="2000" b="1" i="0" u="none" strike="noStrike" kern="1200" cap="all" spc="0" normalizeH="0" baseline="0" noProof="0" dirty="0" err="1">
                <a:ln>
                  <a:noFill/>
                </a:ln>
                <a:solidFill>
                  <a:srgbClr val="0070C0"/>
                </a:solidFill>
                <a:effectLst/>
                <a:uLnTx/>
                <a:uFillTx/>
                <a:latin typeface="Calibri" panose="020F0502020204030204"/>
                <a:ea typeface="+mn-ea"/>
                <a:cs typeface="+mn-cs"/>
              </a:rPr>
              <a:t>Câu</a:t>
            </a:r>
            <a:r>
              <a:rPr kumimoji="0" lang="en-US" sz="2000" b="1" i="0" u="none" strike="noStrike" kern="1200" cap="all" spc="0" normalizeH="0" baseline="0" noProof="0" dirty="0">
                <a:ln>
                  <a:noFill/>
                </a:ln>
                <a:solidFill>
                  <a:srgbClr val="0070C0"/>
                </a:solidFill>
                <a:effectLst/>
                <a:uLnTx/>
                <a:uFillTx/>
                <a:latin typeface="Calibri" panose="020F0502020204030204"/>
                <a:ea typeface="+mn-ea"/>
                <a:cs typeface="+mn-cs"/>
              </a:rPr>
              <a:t> </a:t>
            </a:r>
            <a:r>
              <a:rPr kumimoji="0" lang="en-US" sz="2000" b="1" i="0" u="none" strike="noStrike" kern="1200" cap="all" spc="0" normalizeH="0" baseline="0" noProof="0" dirty="0" err="1">
                <a:ln>
                  <a:noFill/>
                </a:ln>
                <a:solidFill>
                  <a:srgbClr val="0070C0"/>
                </a:solidFill>
                <a:effectLst/>
                <a:uLnTx/>
                <a:uFillTx/>
                <a:latin typeface="Calibri" panose="020F0502020204030204"/>
                <a:ea typeface="+mn-ea"/>
                <a:cs typeface="+mn-cs"/>
              </a:rPr>
              <a:t>chuyện</a:t>
            </a:r>
            <a:r>
              <a:rPr kumimoji="0" lang="en-US" sz="2000" b="1" i="0" u="none" strike="noStrike" kern="1200" cap="all" spc="0" normalizeH="0" baseline="0" noProof="0" dirty="0">
                <a:ln>
                  <a:noFill/>
                </a:ln>
                <a:solidFill>
                  <a:srgbClr val="0070C0"/>
                </a:solidFill>
                <a:effectLst/>
                <a:uLnTx/>
                <a:uFillTx/>
                <a:latin typeface="Calibri" panose="020F0502020204030204"/>
                <a:ea typeface="+mn-ea"/>
                <a:cs typeface="+mn-cs"/>
              </a:rPr>
              <a:t> </a:t>
            </a:r>
            <a:r>
              <a:rPr kumimoji="0" lang="en-US" sz="2000" b="1" i="0" u="none" strike="noStrike" kern="1200" cap="all" spc="0" normalizeH="0" baseline="0" noProof="0" dirty="0" err="1">
                <a:ln>
                  <a:noFill/>
                </a:ln>
                <a:solidFill>
                  <a:srgbClr val="0070C0"/>
                </a:solidFill>
                <a:effectLst/>
                <a:uLnTx/>
                <a:uFillTx/>
                <a:latin typeface="Calibri" panose="020F0502020204030204"/>
                <a:ea typeface="+mn-ea"/>
                <a:cs typeface="+mn-cs"/>
              </a:rPr>
              <a:t>của</a:t>
            </a:r>
            <a:r>
              <a:rPr kumimoji="0" lang="vi-VN" sz="2000" b="1" i="0" u="none" strike="noStrike" kern="1200" cap="all" spc="0" normalizeH="0" baseline="0" noProof="0" dirty="0">
                <a:ln>
                  <a:noFill/>
                </a:ln>
                <a:solidFill>
                  <a:srgbClr val="0070C0"/>
                </a:solidFill>
                <a:effectLst/>
                <a:uLnTx/>
                <a:uFillTx/>
                <a:latin typeface="Calibri" panose="020F0502020204030204"/>
                <a:ea typeface="+mn-ea"/>
                <a:cs typeface="+mn-cs"/>
              </a:rPr>
              <a:t> Giao hàng Tiết kiệm</a:t>
            </a:r>
            <a:endParaRPr kumimoji="0" lang="en-US" sz="2000" b="1" i="0" u="none" strike="noStrike" kern="1200" cap="all" spc="0" normalizeH="0" baseline="0" noProof="0" dirty="0">
              <a:ln>
                <a:noFill/>
              </a:ln>
              <a:solidFill>
                <a:srgbClr val="0070C0"/>
              </a:solidFill>
              <a:effectLst/>
              <a:uLnTx/>
              <a:uFillTx/>
              <a:latin typeface="Calibri" panose="020F0502020204030204"/>
              <a:ea typeface="+mn-ea"/>
              <a:cs typeface="+mn-cs"/>
            </a:endParaRPr>
          </a:p>
        </p:txBody>
      </p:sp>
      <p:pic>
        <p:nvPicPr>
          <p:cNvPr id="2050" name="Picture 2" descr="Chú thích ảnh">
            <a:extLst>
              <a:ext uri="{FF2B5EF4-FFF2-40B4-BE49-F238E27FC236}">
                <a16:creationId xmlns:a16="http://schemas.microsoft.com/office/drawing/2014/main" id="{48DFDEFE-234E-26CA-E6F6-A0789EA671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9692" y="3809145"/>
            <a:ext cx="4958753" cy="278883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0A4BBB6B-1D99-2BBB-114E-23357AB58C25}"/>
              </a:ext>
            </a:extLst>
          </p:cNvPr>
          <p:cNvSpPr txBox="1"/>
          <p:nvPr/>
        </p:nvSpPr>
        <p:spPr>
          <a:xfrm>
            <a:off x="6044418" y="1602351"/>
            <a:ext cx="5866228" cy="1862048"/>
          </a:xfrm>
          <a:prstGeom prst="rect">
            <a:avLst/>
          </a:prstGeom>
          <a:noFill/>
        </p:spPr>
        <p:txBody>
          <a:bodyPr wrap="square">
            <a:spAutoFit/>
          </a:bodyPr>
          <a:lstStyle/>
          <a:p>
            <a:pPr marL="285750" marR="0" lvl="0" indent="-285750" algn="just"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vi-VN"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Cụm 700 nhà kinh doanh cây cảnh tại tỉnh Vĩnh Phúc đã đạt sản lượng phục vụ lên tới 20 nghìn đơn hàng/ ngày. </a:t>
            </a:r>
          </a:p>
          <a:p>
            <a:pPr marL="285750" marR="0" lvl="0" indent="-285750" algn="just"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vi-VN"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Cây đi nội tỉnh được giao trong ngày, nội miền trong vòng 24h và liên miền chỉ trong vòng 55h.</a:t>
            </a:r>
            <a:endPar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2052" name="Picture 4" descr="Chú thích ảnh">
            <a:extLst>
              <a:ext uri="{FF2B5EF4-FFF2-40B4-BE49-F238E27FC236}">
                <a16:creationId xmlns:a16="http://schemas.microsoft.com/office/drawing/2014/main" id="{6DCAD74F-04C6-EBAE-3F90-8067BC8213C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8926" y="734945"/>
            <a:ext cx="5020287" cy="282344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Điểm gửi hàng giao hàng tiết kiệm phủ sóng trên khắp toàn quốc">
            <a:extLst>
              <a:ext uri="{FF2B5EF4-FFF2-40B4-BE49-F238E27FC236}">
                <a16:creationId xmlns:a16="http://schemas.microsoft.com/office/drawing/2014/main" id="{84A554F7-5FDF-DB8A-5725-8BD2E866616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98231" y="3655544"/>
            <a:ext cx="4894897" cy="30593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2711372"/>
      </p:ext>
    </p:extLst>
  </p:cSld>
  <p:clrMapOvr>
    <a:masterClrMapping/>
  </p:clrMapOvr>
  <mc:AlternateContent xmlns:mc="http://schemas.openxmlformats.org/markup-compatibility/2006" xmlns:p14="http://schemas.microsoft.com/office/powerpoint/2010/main">
    <mc:Choice Requires="p14">
      <p:transition spd="slow" p14:dur="2000" advTm="76654"/>
    </mc:Choice>
    <mc:Fallback xmlns="">
      <p:transition spd="slow" advTm="76654"/>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11218863" y="6470650"/>
            <a:ext cx="973137" cy="274638"/>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0D6C680-1F27-4D54-92C8-D994669ECE37}" type="slidenum">
              <a:rPr kumimoji="0" lang="en-US" sz="1800" b="0" i="0" u="none" strike="noStrike" kern="1200" cap="none" spc="0" normalizeH="0" baseline="0" noProof="0" smtClean="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pPr marL="0" marR="0" lvl="0" indent="0" algn="l" defTabSz="914400" rtl="0" eaLnBrk="1" fontAlgn="auto" latinLnBrk="0" hangingPunct="1">
                <a:lnSpc>
                  <a:spcPct val="100000"/>
                </a:lnSpc>
                <a:spcBef>
                  <a:spcPts val="0"/>
                </a:spcBef>
                <a:spcAft>
                  <a:spcPts val="0"/>
                </a:spcAft>
                <a:buClrTx/>
                <a:buSzTx/>
                <a:buFontTx/>
                <a:buNone/>
                <a:tabLst/>
                <a:defRPr/>
              </a:pPr>
              <a:t>31</a:t>
            </a:fld>
            <a:endParaRPr kumimoji="0" lang="en-US" sz="18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endParaRPr>
          </a:p>
        </p:txBody>
      </p:sp>
      <p:sp>
        <p:nvSpPr>
          <p:cNvPr id="5" name="Rectangle 4"/>
          <p:cNvSpPr/>
          <p:nvPr/>
        </p:nvSpPr>
        <p:spPr>
          <a:xfrm>
            <a:off x="2490901" y="179130"/>
            <a:ext cx="7004353" cy="52322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TIẾP CẬN TÀI CHÍNH SỐ CHO HỘ KINH DOANH</a:t>
            </a:r>
            <a:endParaRPr kumimoji="0" lang="en-US" sz="2800" b="1" i="0" u="none" strike="noStrike" kern="1200" cap="none" spc="0" normalizeH="0" baseline="0" noProof="0" dirty="0">
              <a:ln w="0"/>
              <a:solidFill>
                <a:srgbClr val="0070C0"/>
              </a:solidFill>
              <a:effectLst/>
              <a:uLnTx/>
              <a:uFillTx/>
              <a:latin typeface="Calibri" panose="020F0502020204030204" pitchFamily="34" charset="0"/>
              <a:ea typeface="+mn-ea"/>
              <a:cs typeface="Calibri" panose="020F0502020204030204" pitchFamily="34" charset="0"/>
            </a:endParaRPr>
          </a:p>
        </p:txBody>
      </p:sp>
      <p:pic>
        <p:nvPicPr>
          <p:cNvPr id="12" name="Picture 11">
            <a:extLst>
              <a:ext uri="{FF2B5EF4-FFF2-40B4-BE49-F238E27FC236}">
                <a16:creationId xmlns:a16="http://schemas.microsoft.com/office/drawing/2014/main" id="{4F5ACA34-3CB9-9194-C957-509579A51ABC}"/>
              </a:ext>
            </a:extLst>
          </p:cNvPr>
          <p:cNvPicPr>
            <a:picLocks noChangeAspect="1"/>
          </p:cNvPicPr>
          <p:nvPr/>
        </p:nvPicPr>
        <p:blipFill>
          <a:blip r:embed="rId3"/>
          <a:stretch>
            <a:fillRect/>
          </a:stretch>
        </p:blipFill>
        <p:spPr>
          <a:xfrm>
            <a:off x="6290018" y="772688"/>
            <a:ext cx="4641163" cy="3570125"/>
          </a:xfrm>
          <a:prstGeom prst="rect">
            <a:avLst/>
          </a:prstGeom>
        </p:spPr>
      </p:pic>
      <p:sp>
        <p:nvSpPr>
          <p:cNvPr id="14" name="TextBox 13">
            <a:extLst>
              <a:ext uri="{FF2B5EF4-FFF2-40B4-BE49-F238E27FC236}">
                <a16:creationId xmlns:a16="http://schemas.microsoft.com/office/drawing/2014/main" id="{454B2EB8-EBE4-6323-4873-98E72877D412}"/>
              </a:ext>
            </a:extLst>
          </p:cNvPr>
          <p:cNvSpPr txBox="1"/>
          <p:nvPr/>
        </p:nvSpPr>
        <p:spPr>
          <a:xfrm>
            <a:off x="5573289" y="4413151"/>
            <a:ext cx="6341494" cy="2308324"/>
          </a:xfrm>
          <a:prstGeom prst="rect">
            <a:avLst/>
          </a:prstGeom>
          <a:noFill/>
        </p:spPr>
        <p:txBody>
          <a:bodyPr wrap="square">
            <a:spAutoFit/>
          </a:bodyPr>
          <a:lstStyle/>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1800" b="0" i="0" u="none" strike="noStrike" kern="1200" cap="none" spc="0" normalizeH="0" baseline="0" noProof="0" dirty="0">
                <a:ln>
                  <a:noFill/>
                </a:ln>
                <a:solidFill>
                  <a:srgbClr val="081C36"/>
                </a:solidFill>
                <a:effectLst/>
                <a:uLnTx/>
                <a:uFillTx/>
                <a:latin typeface="Calibri" panose="020F0502020204030204" pitchFamily="34" charset="0"/>
                <a:ea typeface="+mn-ea"/>
                <a:cs typeface="Calibri" panose="020F0502020204030204" pitchFamily="34" charset="0"/>
              </a:rPr>
              <a:t>Số doanh nghiệp đăng ký vay qua MISA Lending từ 1/1/2023 - nay là 1675 với 2601 hồ sơ. Lũy kế là 2086 doanh nghiệp với 3566 hồ sơ. </a:t>
            </a:r>
          </a:p>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1800" b="0" i="0" u="none" strike="noStrike" kern="1200" cap="none" spc="0" normalizeH="0" baseline="0" noProof="0" dirty="0">
                <a:ln>
                  <a:noFill/>
                </a:ln>
                <a:solidFill>
                  <a:srgbClr val="081C36"/>
                </a:solidFill>
                <a:effectLst/>
                <a:uLnTx/>
                <a:uFillTx/>
                <a:latin typeface="Calibri" panose="020F0502020204030204" pitchFamily="34" charset="0"/>
                <a:ea typeface="+mn-ea"/>
                <a:cs typeface="Calibri" panose="020F0502020204030204" pitchFamily="34" charset="0"/>
              </a:rPr>
              <a:t>Số doanh nghiệp đã được giải ngân qua MISA Lending từ 1/1/2023 - nay là 682 doanh nghiệp với số hồ sơ vay vốn là 711 hồ sơ. Lũy kế là 695 doanh nghiệp với 730 hồ sơ. </a:t>
            </a:r>
          </a:p>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1800" b="0" i="0" u="none" strike="noStrike" kern="1200" cap="none" spc="0" normalizeH="0" baseline="0" noProof="0" dirty="0">
                <a:ln>
                  <a:noFill/>
                </a:ln>
                <a:solidFill>
                  <a:srgbClr val="081C36"/>
                </a:solidFill>
                <a:effectLst/>
                <a:uLnTx/>
                <a:uFillTx/>
                <a:latin typeface="Calibri" panose="020F0502020204030204" pitchFamily="34" charset="0"/>
                <a:ea typeface="+mn-ea"/>
                <a:cs typeface="Calibri" panose="020F0502020204030204" pitchFamily="34" charset="0"/>
              </a:rPr>
              <a:t>Số tiền được giải ngân qua MISA Lending từ 1/1/2023 - nay là 2.244,69 tỷ. Lũy kế là 2.690,19 tỷ.</a:t>
            </a: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026" name="Picture 2" descr="Các nhà cung cấp hóa đơn điện tử">
            <a:extLst>
              <a:ext uri="{FF2B5EF4-FFF2-40B4-BE49-F238E27FC236}">
                <a16:creationId xmlns:a16="http://schemas.microsoft.com/office/drawing/2014/main" id="{C5CB3F43-AF50-5A24-2DDE-0C193F28717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1462" y="882909"/>
            <a:ext cx="5024524" cy="334968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1A022CDC-417F-F119-DF8E-AEAE5C72098F}"/>
              </a:ext>
            </a:extLst>
          </p:cNvPr>
          <p:cNvPicPr>
            <a:picLocks noChangeAspect="1"/>
          </p:cNvPicPr>
          <p:nvPr/>
        </p:nvPicPr>
        <p:blipFill>
          <a:blip r:embed="rId5"/>
          <a:stretch>
            <a:fillRect/>
          </a:stretch>
        </p:blipFill>
        <p:spPr>
          <a:xfrm>
            <a:off x="636277" y="4043506"/>
            <a:ext cx="4828069" cy="2677969"/>
          </a:xfrm>
          <a:prstGeom prst="rect">
            <a:avLst/>
          </a:prstGeom>
        </p:spPr>
      </p:pic>
    </p:spTree>
    <p:extLst>
      <p:ext uri="{BB962C8B-B14F-4D97-AF65-F5344CB8AC3E}">
        <p14:creationId xmlns:p14="http://schemas.microsoft.com/office/powerpoint/2010/main" val="305250917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11218863" y="6470650"/>
            <a:ext cx="973137" cy="274638"/>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0D6C680-1F27-4D54-92C8-D994669ECE37}" type="slidenum">
              <a:rPr kumimoji="0" lang="en-US" sz="1800" b="0" i="0" u="none" strike="noStrike" kern="1200" cap="none" spc="0" normalizeH="0" baseline="0" noProof="0" smtClean="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pPr marL="0" marR="0" lvl="0" indent="0" algn="l" defTabSz="914400" rtl="0" eaLnBrk="1" fontAlgn="auto" latinLnBrk="0" hangingPunct="1">
                <a:lnSpc>
                  <a:spcPct val="100000"/>
                </a:lnSpc>
                <a:spcBef>
                  <a:spcPts val="0"/>
                </a:spcBef>
                <a:spcAft>
                  <a:spcPts val="0"/>
                </a:spcAft>
                <a:buClrTx/>
                <a:buSzTx/>
                <a:buFontTx/>
                <a:buNone/>
                <a:tabLst/>
                <a:defRPr/>
              </a:pPr>
              <a:t>32</a:t>
            </a:fld>
            <a:endParaRPr kumimoji="0" lang="en-US" sz="18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endParaRPr>
          </a:p>
        </p:txBody>
      </p:sp>
      <p:sp>
        <p:nvSpPr>
          <p:cNvPr id="8" name="Content Placeholder 7">
            <a:extLst>
              <a:ext uri="{FF2B5EF4-FFF2-40B4-BE49-F238E27FC236}">
                <a16:creationId xmlns:a16="http://schemas.microsoft.com/office/drawing/2014/main" id="{21117485-E633-B310-02C2-A866BA80407B}"/>
              </a:ext>
            </a:extLst>
          </p:cNvPr>
          <p:cNvSpPr>
            <a:spLocks noGrp="1"/>
          </p:cNvSpPr>
          <p:nvPr>
            <p:ph idx="4294967295"/>
          </p:nvPr>
        </p:nvSpPr>
        <p:spPr>
          <a:xfrm>
            <a:off x="6295231" y="4024737"/>
            <a:ext cx="5410200" cy="871537"/>
          </a:xfrm>
        </p:spPr>
        <p:txBody>
          <a:bodyPr>
            <a:noAutofit/>
          </a:bodyPr>
          <a:lstStyle/>
          <a:p>
            <a:pPr marL="0" indent="0" algn="just">
              <a:lnSpc>
                <a:spcPct val="100000"/>
              </a:lnSpc>
              <a:spcBef>
                <a:spcPts val="600"/>
              </a:spcBef>
              <a:buNone/>
            </a:pPr>
            <a:r>
              <a:rPr lang="vi-VN" sz="1800" b="0" i="0">
                <a:effectLst/>
                <a:latin typeface="Calibri" panose="020F0502020204030204" pitchFamily="34" charset="0"/>
                <a:cs typeface="Calibri" panose="020F0502020204030204" pitchFamily="34" charset="0"/>
              </a:rPr>
              <a:t>Mô </a:t>
            </a:r>
            <a:r>
              <a:rPr lang="vi-VN" sz="1800" b="0" i="0" dirty="0">
                <a:effectLst/>
                <a:latin typeface="Calibri" panose="020F0502020204030204" pitchFamily="34" charset="0"/>
                <a:cs typeface="Calibri" panose="020F0502020204030204" pitchFamily="34" charset="0"/>
              </a:rPr>
              <a:t>hình chợ 4.0 đầu tiên trên địa bàn Đại Từ (tỉnh Thái Nguyên), hơn 70% tiểu thương (khoảng 200 hộ kinh doanh) tại chợ trung tâm đã mở tài khoản và điểm thanh toán không dùng tiền mặt.</a:t>
            </a:r>
          </a:p>
        </p:txBody>
      </p:sp>
      <p:sp>
        <p:nvSpPr>
          <p:cNvPr id="5" name="Rectangle 4"/>
          <p:cNvSpPr/>
          <p:nvPr/>
        </p:nvSpPr>
        <p:spPr>
          <a:xfrm>
            <a:off x="4175164" y="135774"/>
            <a:ext cx="3635803" cy="52322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THANH TOÁN DI ĐỘNG</a:t>
            </a:r>
            <a:endParaRPr kumimoji="0" lang="en-US" sz="2800" b="1" i="0" u="none" strike="noStrike" kern="1200" cap="none" spc="0" normalizeH="0" baseline="0" noProof="0" dirty="0">
              <a:ln w="0"/>
              <a:solidFill>
                <a:srgbClr val="0070C0"/>
              </a:solidFill>
              <a:effectLst/>
              <a:uLnTx/>
              <a:uFillTx/>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1F8E8F10-58DF-E5BE-3397-7D34234E978D}"/>
              </a:ext>
            </a:extLst>
          </p:cNvPr>
          <p:cNvPicPr>
            <a:picLocks noChangeAspect="1"/>
          </p:cNvPicPr>
          <p:nvPr/>
        </p:nvPicPr>
        <p:blipFill>
          <a:blip r:embed="rId3"/>
          <a:stretch>
            <a:fillRect/>
          </a:stretch>
        </p:blipFill>
        <p:spPr>
          <a:xfrm>
            <a:off x="1135453" y="3269387"/>
            <a:ext cx="4171082" cy="3475901"/>
          </a:xfrm>
          <a:prstGeom prst="rect">
            <a:avLst/>
          </a:prstGeom>
        </p:spPr>
      </p:pic>
      <p:pic>
        <p:nvPicPr>
          <p:cNvPr id="1026" name="Picture 2" descr="Can Tho co cho dau tien thanh toan khong dung tien mat hinh anh 1">
            <a:extLst>
              <a:ext uri="{FF2B5EF4-FFF2-40B4-BE49-F238E27FC236}">
                <a16:creationId xmlns:a16="http://schemas.microsoft.com/office/drawing/2014/main" id="{A68DE7E8-81C4-0164-BB6D-1E1FAC5D333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97637" y="694774"/>
            <a:ext cx="4486537" cy="2988613"/>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7">
            <a:extLst>
              <a:ext uri="{FF2B5EF4-FFF2-40B4-BE49-F238E27FC236}">
                <a16:creationId xmlns:a16="http://schemas.microsoft.com/office/drawing/2014/main" id="{C8583114-1222-FF0B-CEE4-07A450279211}"/>
              </a:ext>
            </a:extLst>
          </p:cNvPr>
          <p:cNvSpPr txBox="1">
            <a:spLocks/>
          </p:cNvSpPr>
          <p:nvPr/>
        </p:nvSpPr>
        <p:spPr>
          <a:xfrm>
            <a:off x="204211" y="694774"/>
            <a:ext cx="6258651" cy="289463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just"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vi-VN"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Mô hình Chợ 4.0 tại thành phố Cần Thơ đã thực hiện tại 12 chợ, số lượng tiểu thương tại các chợ tham gia đạt từ 5-20%. </a:t>
            </a:r>
          </a:p>
          <a:p>
            <a:pPr marL="228600" marR="0" lvl="0" indent="-228600" algn="just"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vi-VN"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VNPT Cần Thơ đã phát triển được hơn 3.000 khách hàng (bao gồm tiểu thương và người đi chợ), tổng tiền thanh toán hằng tháng qua ví VNPT Money khoảng 7,9 tỉ đồng; </a:t>
            </a:r>
          </a:p>
          <a:p>
            <a:pPr marL="228600" marR="0" lvl="0" indent="-228600" algn="just"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vi-VN"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MobiFone Cần Thơ có 36 tiểu thương tham gia; </a:t>
            </a:r>
          </a:p>
          <a:p>
            <a:pPr marL="228600" marR="0" lvl="0" indent="-228600" algn="just"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vi-VN"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Viettel Cần Thơ đã thu hút 69 tiểu thương tham gia sử dụng ứng dụng Viettel Pay. </a:t>
            </a:r>
          </a:p>
          <a:p>
            <a:pPr marL="0" marR="0" lvl="0" indent="-228600" algn="just"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endParaRPr kumimoji="0" lang="vi-VN" sz="1800" b="1"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pic>
        <p:nvPicPr>
          <p:cNvPr id="2052" name="Picture 4" descr="Vector Logo] VNPT Money - Ví Điện Tử Mobile Money Của VNPT » Hải Triều">
            <a:extLst>
              <a:ext uri="{FF2B5EF4-FFF2-40B4-BE49-F238E27FC236}">
                <a16:creationId xmlns:a16="http://schemas.microsoft.com/office/drawing/2014/main" id="{91CA0328-B9D7-5E19-C7DA-87464C83618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38357" y="5336768"/>
            <a:ext cx="1792373" cy="110299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ệ sinh thái Tài chính số MobiFone Money">
            <a:extLst>
              <a:ext uri="{FF2B5EF4-FFF2-40B4-BE49-F238E27FC236}">
                <a16:creationId xmlns:a16="http://schemas.microsoft.com/office/drawing/2014/main" id="{42C39279-1929-81D3-F3E0-07CA788CF1C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197633" y="5249723"/>
            <a:ext cx="1642490" cy="1373587"/>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Viettel Money - Ngân Hàng Số Của Người Việt Đăng Ký Đơn Giản Tiện Ích">
            <a:extLst>
              <a:ext uri="{FF2B5EF4-FFF2-40B4-BE49-F238E27FC236}">
                <a16:creationId xmlns:a16="http://schemas.microsoft.com/office/drawing/2014/main" id="{A60D2BF0-96FC-D2BF-2897-0ED70CC7AF7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20547" y="5435913"/>
            <a:ext cx="2403730" cy="9204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66019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任意多边形 25">
            <a:extLst>
              <a:ext uri="{FF2B5EF4-FFF2-40B4-BE49-F238E27FC236}">
                <a16:creationId xmlns:a16="http://schemas.microsoft.com/office/drawing/2014/main" id="{5BDEE93E-0888-5434-79A1-C8E2FD5CE399}"/>
              </a:ext>
            </a:extLst>
          </p:cNvPr>
          <p:cNvSpPr/>
          <p:nvPr/>
        </p:nvSpPr>
        <p:spPr>
          <a:xfrm rot="10800000">
            <a:off x="-38065" y="1508818"/>
            <a:ext cx="12192000" cy="3483979"/>
          </a:xfrm>
          <a:custGeom>
            <a:avLst/>
            <a:gdLst>
              <a:gd name="connsiteX0" fmla="*/ 4524058 w 12192000"/>
              <a:gd name="connsiteY0" fmla="*/ 0 h 3483979"/>
              <a:gd name="connsiteX1" fmla="*/ 12192000 w 12192000"/>
              <a:gd name="connsiteY1" fmla="*/ 0 h 3483979"/>
              <a:gd name="connsiteX2" fmla="*/ 12192000 w 12192000"/>
              <a:gd name="connsiteY2" fmla="*/ 3483979 h 3483979"/>
              <a:gd name="connsiteX3" fmla="*/ 4524057 w 12192000"/>
              <a:gd name="connsiteY3" fmla="*/ 3483979 h 3483979"/>
              <a:gd name="connsiteX4" fmla="*/ 4594651 w 12192000"/>
              <a:gd name="connsiteY4" fmla="*/ 3419819 h 3483979"/>
              <a:gd name="connsiteX5" fmla="*/ 5289631 w 12192000"/>
              <a:gd name="connsiteY5" fmla="*/ 1741989 h 3483979"/>
              <a:gd name="connsiteX6" fmla="*/ 4594651 w 12192000"/>
              <a:gd name="connsiteY6" fmla="*/ 64159 h 3483979"/>
              <a:gd name="connsiteX7" fmla="*/ 0 w 12192000"/>
              <a:gd name="connsiteY7" fmla="*/ 0 h 3483979"/>
              <a:gd name="connsiteX8" fmla="*/ 1309583 w 12192000"/>
              <a:gd name="connsiteY8" fmla="*/ 0 h 3483979"/>
              <a:gd name="connsiteX9" fmla="*/ 1238990 w 12192000"/>
              <a:gd name="connsiteY9" fmla="*/ 64159 h 3483979"/>
              <a:gd name="connsiteX10" fmla="*/ 544010 w 12192000"/>
              <a:gd name="connsiteY10" fmla="*/ 1741989 h 3483979"/>
              <a:gd name="connsiteX11" fmla="*/ 1238990 w 12192000"/>
              <a:gd name="connsiteY11" fmla="*/ 3419819 h 3483979"/>
              <a:gd name="connsiteX12" fmla="*/ 1309584 w 12192000"/>
              <a:gd name="connsiteY12" fmla="*/ 3483979 h 3483979"/>
              <a:gd name="connsiteX13" fmla="*/ 0 w 12192000"/>
              <a:gd name="connsiteY13" fmla="*/ 3483979 h 3483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2000" h="3483979">
                <a:moveTo>
                  <a:pt x="4524058" y="0"/>
                </a:moveTo>
                <a:lnTo>
                  <a:pt x="12192000" y="0"/>
                </a:lnTo>
                <a:lnTo>
                  <a:pt x="12192000" y="3483979"/>
                </a:lnTo>
                <a:lnTo>
                  <a:pt x="4524057" y="3483979"/>
                </a:lnTo>
                <a:lnTo>
                  <a:pt x="4594651" y="3419819"/>
                </a:lnTo>
                <a:cubicBezTo>
                  <a:pt x="5024045" y="2990425"/>
                  <a:pt x="5289631" y="2397223"/>
                  <a:pt x="5289631" y="1741989"/>
                </a:cubicBezTo>
                <a:cubicBezTo>
                  <a:pt x="5289631" y="1086756"/>
                  <a:pt x="5024045" y="493553"/>
                  <a:pt x="4594651" y="64159"/>
                </a:cubicBezTo>
                <a:close/>
                <a:moveTo>
                  <a:pt x="0" y="0"/>
                </a:moveTo>
                <a:lnTo>
                  <a:pt x="1309583" y="0"/>
                </a:lnTo>
                <a:lnTo>
                  <a:pt x="1238990" y="64159"/>
                </a:lnTo>
                <a:cubicBezTo>
                  <a:pt x="809596" y="493553"/>
                  <a:pt x="544010" y="1086756"/>
                  <a:pt x="544010" y="1741989"/>
                </a:cubicBezTo>
                <a:cubicBezTo>
                  <a:pt x="544010" y="2397223"/>
                  <a:pt x="809596" y="2990425"/>
                  <a:pt x="1238990" y="3419819"/>
                </a:cubicBezTo>
                <a:lnTo>
                  <a:pt x="1309584" y="3483979"/>
                </a:lnTo>
                <a:lnTo>
                  <a:pt x="0" y="3483979"/>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w Cen MT" panose="020B0602020104020603"/>
              <a:ea typeface="华文仿宋" panose="02010600040101010101" pitchFamily="2" charset="-122"/>
              <a:cs typeface="+mn-ea"/>
              <a:sym typeface="+mn-lt"/>
            </a:endParaRPr>
          </a:p>
        </p:txBody>
      </p:sp>
      <p:sp>
        <p:nvSpPr>
          <p:cNvPr id="2" name="TextBox 1">
            <a:extLst>
              <a:ext uri="{FF2B5EF4-FFF2-40B4-BE49-F238E27FC236}">
                <a16:creationId xmlns:a16="http://schemas.microsoft.com/office/drawing/2014/main" id="{53A11E51-4600-5121-BCF9-225DA68B8D5D}"/>
              </a:ext>
            </a:extLst>
          </p:cNvPr>
          <p:cNvSpPr txBox="1"/>
          <p:nvPr/>
        </p:nvSpPr>
        <p:spPr>
          <a:xfrm>
            <a:off x="384145" y="2380570"/>
            <a:ext cx="6348789" cy="709681"/>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3000" b="1" i="0" u="none" strike="noStrike" kern="1200" cap="none" spc="0" normalizeH="0" baseline="0" noProof="0" dirty="0">
                <a:ln>
                  <a:noFill/>
                </a:ln>
                <a:solidFill>
                  <a:prstClr val="white"/>
                </a:solidFill>
                <a:effectLst/>
                <a:uLnTx/>
                <a:uFillTx/>
                <a:latin typeface="Montserrat" panose="00000500000000000000" pitchFamily="2" charset="0"/>
                <a:ea typeface="+mn-ea"/>
                <a:cs typeface="Trebuchet MS"/>
              </a:rPr>
              <a:t>KIẾN NGHỊ VÀ ĐỀ XUẤT</a:t>
            </a:r>
            <a:endParaRPr kumimoji="0" lang="en-US" sz="30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sp>
        <p:nvSpPr>
          <p:cNvPr id="8" name="Rectangle 7">
            <a:extLst>
              <a:ext uri="{FF2B5EF4-FFF2-40B4-BE49-F238E27FC236}">
                <a16:creationId xmlns:a16="http://schemas.microsoft.com/office/drawing/2014/main" id="{CE54129D-01A9-D98B-1891-FDA8F3101B22}"/>
              </a:ext>
            </a:extLst>
          </p:cNvPr>
          <p:cNvSpPr/>
          <p:nvPr/>
        </p:nvSpPr>
        <p:spPr>
          <a:xfrm>
            <a:off x="8115003" y="2735410"/>
            <a:ext cx="2297424"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ahoma" panose="020B0604030504040204" pitchFamily="34" charset="0"/>
                <a:ea typeface="+mn-ea"/>
                <a:cs typeface="+mn-cs"/>
              </a:rPr>
              <a:t>Phần 4</a:t>
            </a:r>
            <a:endParaRPr kumimoji="0" lang="en-US" sz="5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w Cen MT" panose="020B0602020104020603"/>
              <a:ea typeface="+mn-ea"/>
              <a:cs typeface="+mn-cs"/>
            </a:endParaRPr>
          </a:p>
        </p:txBody>
      </p:sp>
    </p:spTree>
    <p:extLst>
      <p:ext uri="{BB962C8B-B14F-4D97-AF65-F5344CB8AC3E}">
        <p14:creationId xmlns:p14="http://schemas.microsoft.com/office/powerpoint/2010/main" val="19964180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F40CAAFA-E446-2F45-8F67-1F42FBE6EB1C}"/>
              </a:ext>
            </a:extLst>
          </p:cNvPr>
          <p:cNvSpPr>
            <a:spLocks noGrp="1"/>
          </p:cNvSpPr>
          <p:nvPr>
            <p:ph type="sldNum" sz="quarter" idx="4294967295"/>
          </p:nvPr>
        </p:nvSpPr>
        <p:spPr>
          <a:xfrm>
            <a:off x="11218863" y="6470650"/>
            <a:ext cx="973137" cy="274638"/>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Times New Roman" panose="02020603050405020304" pitchFamily="18" charset="0"/>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Times New Roman" panose="02020603050405020304" pitchFamily="18" charset="0"/>
            </a:endParaRPr>
          </a:p>
        </p:txBody>
      </p:sp>
      <p:sp>
        <p:nvSpPr>
          <p:cNvPr id="10" name="Content Placeholder 7">
            <a:extLst>
              <a:ext uri="{FF2B5EF4-FFF2-40B4-BE49-F238E27FC236}">
                <a16:creationId xmlns:a16="http://schemas.microsoft.com/office/drawing/2014/main" id="{1F6E2F4B-0D50-F1CE-68A3-73184C18811F}"/>
              </a:ext>
            </a:extLst>
          </p:cNvPr>
          <p:cNvSpPr txBox="1">
            <a:spLocks/>
          </p:cNvSpPr>
          <p:nvPr/>
        </p:nvSpPr>
        <p:spPr>
          <a:xfrm>
            <a:off x="571441" y="1607675"/>
            <a:ext cx="10911567" cy="334415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vi-VN" sz="2800" b="1" i="0" u="none" strike="noStrike" kern="1200" cap="none" spc="0" normalizeH="0" baseline="0" noProof="0" dirty="0">
                <a:ln>
                  <a:noFill/>
                </a:ln>
                <a:solidFill>
                  <a:prstClr val="black"/>
                </a:solidFill>
                <a:effectLst/>
                <a:uLnTx/>
                <a:uFillTx/>
                <a:latin typeface="Calibri "/>
                <a:ea typeface="+mn-ea"/>
                <a:cs typeface="+mn-cs"/>
              </a:rPr>
              <a:t>Sở TT&amp;TT thành lập bộ phận tư vấn chuyển đổi số SME:</a:t>
            </a:r>
          </a:p>
          <a:p>
            <a:pPr marL="685800" marR="0" lvl="1" indent="-228600" algn="just"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vi-VN" sz="2800" b="0" i="0" u="none" strike="noStrike" kern="1200" cap="none" spc="0" normalizeH="0" baseline="0" noProof="0" dirty="0">
                <a:ln>
                  <a:noFill/>
                </a:ln>
                <a:solidFill>
                  <a:prstClr val="black"/>
                </a:solidFill>
                <a:effectLst/>
                <a:uLnTx/>
                <a:uFillTx/>
                <a:latin typeface="Calibri "/>
                <a:ea typeface="+mn-ea"/>
                <a:cs typeface="+mn-cs"/>
              </a:rPr>
              <a:t>Hướng dẫn doanh nghiệp SME tự đánh giá trên cổng dbi.gov.vn, digitalbusiness.gov.vn.</a:t>
            </a:r>
          </a:p>
          <a:p>
            <a:pPr marL="685800" marR="0" lvl="1" indent="-228600" algn="just"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vi-VN" sz="2800" b="0" i="0" u="none" strike="noStrike" kern="1200" cap="none" spc="0" normalizeH="0" baseline="0" noProof="0" dirty="0">
                <a:ln>
                  <a:noFill/>
                </a:ln>
                <a:solidFill>
                  <a:prstClr val="black"/>
                </a:solidFill>
                <a:effectLst/>
                <a:uLnTx/>
                <a:uFillTx/>
                <a:latin typeface="Calibri "/>
                <a:ea typeface="+mn-ea"/>
                <a:cs typeface="+mn-cs"/>
              </a:rPr>
              <a:t>Hướng dẫn doanh nghiệp SME tìm và thuê được tư vấn phù hợp trên cổng dbi.gov.vn, digitalbusiness.gov.vn.</a:t>
            </a:r>
          </a:p>
          <a:p>
            <a:pPr marL="685800" marR="0" lvl="1" indent="-228600" algn="just"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vi-VN" sz="2800" b="0" i="0" u="none" strike="noStrike" kern="1200" cap="none" spc="0" normalizeH="0" baseline="0" noProof="0" dirty="0">
                <a:ln>
                  <a:noFill/>
                </a:ln>
                <a:solidFill>
                  <a:prstClr val="black"/>
                </a:solidFill>
                <a:effectLst/>
                <a:uLnTx/>
                <a:uFillTx/>
                <a:latin typeface="Calibri "/>
                <a:ea typeface="+mn-ea"/>
                <a:cs typeface="+mn-cs"/>
              </a:rPr>
              <a:t>Hướng dẫn doanh nghiệp SME tìm các nền tảng chuyển đổi số phù hợp trên cổng smdedx.vn.</a:t>
            </a:r>
          </a:p>
          <a:p>
            <a:pPr marL="228600" marR="0" lvl="0" indent="-228600" algn="just"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endParaRPr kumimoji="0" lang="vi-VN" sz="2800" b="0" i="0" u="none" strike="noStrike" kern="1200" cap="none" spc="0" normalizeH="0" baseline="0" noProof="0" dirty="0">
              <a:ln>
                <a:noFill/>
              </a:ln>
              <a:solidFill>
                <a:prstClr val="black"/>
              </a:solidFill>
              <a:effectLst/>
              <a:uLnTx/>
              <a:uFillTx/>
              <a:latin typeface="Calibri "/>
              <a:ea typeface="+mn-ea"/>
              <a:cs typeface="+mn-cs"/>
            </a:endParaRPr>
          </a:p>
          <a:p>
            <a:pPr marL="228600" marR="0" lvl="0" indent="-228600" algn="just"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endParaRPr kumimoji="0" lang="vi-VN" sz="2800" b="0" i="0" u="none" strike="noStrike" kern="1200" cap="none" spc="0" normalizeH="0" baseline="0" noProof="0" dirty="0">
              <a:ln>
                <a:noFill/>
              </a:ln>
              <a:solidFill>
                <a:prstClr val="black"/>
              </a:solidFill>
              <a:effectLst/>
              <a:uLnTx/>
              <a:uFillTx/>
              <a:latin typeface="Calibri "/>
              <a:ea typeface="+mn-ea"/>
              <a:cs typeface="+mn-cs"/>
            </a:endParaRPr>
          </a:p>
          <a:p>
            <a:pPr marL="0" marR="0" lvl="0" indent="0" algn="just"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prstClr val="black"/>
              </a:solidFill>
              <a:effectLst/>
              <a:uLnTx/>
              <a:uFillTx/>
              <a:latin typeface="Calibri "/>
              <a:ea typeface="+mn-ea"/>
              <a:cs typeface="+mn-cs"/>
            </a:endParaRPr>
          </a:p>
        </p:txBody>
      </p:sp>
    </p:spTree>
    <p:extLst>
      <p:ext uri="{BB962C8B-B14F-4D97-AF65-F5344CB8AC3E}">
        <p14:creationId xmlns:p14="http://schemas.microsoft.com/office/powerpoint/2010/main" val="227022620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Đề xuất tiếp tục triển khai thí điểm Mobile Money đến hết năm 2025 | Công  nghệ | Vietnam+ (VietnamPlus)">
            <a:extLst>
              <a:ext uri="{FF2B5EF4-FFF2-40B4-BE49-F238E27FC236}">
                <a16:creationId xmlns:a16="http://schemas.microsoft.com/office/drawing/2014/main" id="{AA15ECEF-B53D-F0E8-7F29-6F381730EE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43787" y="387123"/>
            <a:ext cx="2813042" cy="210706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194029" y="1161346"/>
            <a:ext cx="4846293" cy="954107"/>
          </a:xfrm>
          <a:prstGeom prst="rect">
            <a:avLst/>
          </a:prstGeom>
          <a:noFill/>
        </p:spPr>
        <p:txBody>
          <a:bodyPr wrap="square" rtlCol="0">
            <a:spAutoFit/>
          </a:bodyPr>
          <a:lstStyle/>
          <a:p>
            <a:pPr marL="0" marR="0" lvl="0" indent="0" algn="just" defTabSz="914400" rtl="0" eaLnBrk="1" fontAlgn="t"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Mỗi người dân trưởng thành </a:t>
            </a:r>
          </a:p>
          <a:p>
            <a:pPr marL="0" marR="0" lvl="0" indent="0" algn="just" defTabSz="914400" rtl="0" eaLnBrk="1" fontAlgn="t"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một tài khoản thanh toán số. </a:t>
            </a:r>
          </a:p>
        </p:txBody>
      </p:sp>
      <p:sp>
        <p:nvSpPr>
          <p:cNvPr id="29" name="TextBox 28"/>
          <p:cNvSpPr txBox="1"/>
          <p:nvPr/>
        </p:nvSpPr>
        <p:spPr>
          <a:xfrm>
            <a:off x="583085" y="2683478"/>
            <a:ext cx="11191437" cy="3262432"/>
          </a:xfrm>
          <a:prstGeom prst="rect">
            <a:avLst/>
          </a:prstGeom>
          <a:noFill/>
        </p:spPr>
        <p:txBody>
          <a:bodyPr wrap="square" rtlCol="0">
            <a:spAutoFit/>
          </a:bodyPr>
          <a:lstStyle/>
          <a:p>
            <a:pPr marL="285750" marR="0" lvl="0" indent="-285750" algn="just"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Đối với các vùng chưa được tiếp cận với dịch vụ ngân hàng, phối hợp với nhà mạng triển khai Mobile Money. Tài khoản mobile money gắn với tài khoản SIM điện thoại sử dụng thanh toán ngay cả khi sử dụng điện thoại đời cũ (feature phone). </a:t>
            </a:r>
          </a:p>
          <a:p>
            <a:pPr marL="285750" marR="0" lvl="0" indent="-285750" algn="just"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Triển khai các sáng kiến thúc đẩy thanh toán số như: làng số, xã số, khu phố không dùng tiền mặt từ đó nhân rộng, lan tỏa. </a:t>
            </a:r>
          </a:p>
          <a:p>
            <a:pPr marL="285750" marR="0" lvl="0" indent="-285750" algn="just"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VNPost phát triển mạng lưới VNPost thành các điểm đại lý Mobile Money. </a:t>
            </a:r>
          </a:p>
        </p:txBody>
      </p:sp>
    </p:spTree>
    <p:extLst>
      <p:ext uri="{BB962C8B-B14F-4D97-AF65-F5344CB8AC3E}">
        <p14:creationId xmlns:p14="http://schemas.microsoft.com/office/powerpoint/2010/main" val="3354198041"/>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7C9DCA8-2D77-4839-8FD7-277FFC43E894}"/>
              </a:ext>
            </a:extLst>
          </p:cNvPr>
          <p:cNvSpPr>
            <a:spLocks noGrp="1"/>
          </p:cNvSpPr>
          <p:nvPr>
            <p:ph idx="4294967295"/>
          </p:nvPr>
        </p:nvSpPr>
        <p:spPr>
          <a:xfrm>
            <a:off x="797243" y="1590724"/>
            <a:ext cx="10358437" cy="2089150"/>
          </a:xfrm>
        </p:spPr>
        <p:txBody>
          <a:bodyPr>
            <a:normAutofit/>
          </a:bodyPr>
          <a:lstStyle/>
          <a:p>
            <a:pPr marL="0" indent="0" algn="ctr">
              <a:buNone/>
            </a:pPr>
            <a:endParaRPr lang="vi-VN" sz="4200" b="1" dirty="0">
              <a:solidFill>
                <a:schemeClr val="accent2"/>
              </a:solidFill>
            </a:endParaRPr>
          </a:p>
          <a:p>
            <a:pPr marL="0" indent="0" algn="ctr">
              <a:buNone/>
            </a:pPr>
            <a:r>
              <a:rPr lang="vi-VN" sz="4200" b="1" dirty="0">
                <a:solidFill>
                  <a:schemeClr val="accent2"/>
                </a:solidFill>
              </a:rPr>
              <a:t>TRÂN TRỌNG CẢM ƠN!</a:t>
            </a:r>
          </a:p>
        </p:txBody>
      </p:sp>
      <p:sp>
        <p:nvSpPr>
          <p:cNvPr id="4" name="Slide Number Placeholder 3">
            <a:extLst>
              <a:ext uri="{FF2B5EF4-FFF2-40B4-BE49-F238E27FC236}">
                <a16:creationId xmlns:a16="http://schemas.microsoft.com/office/drawing/2014/main" id="{DF584782-D899-4258-90C2-F9135C8D28CA}"/>
              </a:ext>
            </a:extLst>
          </p:cNvPr>
          <p:cNvSpPr>
            <a:spLocks noGrp="1"/>
          </p:cNvSpPr>
          <p:nvPr>
            <p:ph type="sldNum" sz="quarter" idx="4294967295"/>
          </p:nvPr>
        </p:nvSpPr>
        <p:spPr>
          <a:xfrm>
            <a:off x="11218863" y="6470650"/>
            <a:ext cx="973137" cy="274638"/>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429E132-853F-47CB-B047-A519E7D0104B}" type="slidenum">
              <a:rPr kumimoji="0" lang="en-US" sz="1800" b="0" i="0" u="none" strike="noStrike" kern="1200" cap="none" spc="0" normalizeH="0" baseline="0" noProof="0" smtClean="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pPr marL="0" marR="0" lvl="0" indent="0" algn="l" defTabSz="914400" rtl="0" eaLnBrk="1" fontAlgn="auto" latinLnBrk="0" hangingPunct="1">
                <a:lnSpc>
                  <a:spcPct val="100000"/>
                </a:lnSpc>
                <a:spcBef>
                  <a:spcPts val="0"/>
                </a:spcBef>
                <a:spcAft>
                  <a:spcPts val="0"/>
                </a:spcAft>
                <a:buClrTx/>
                <a:buSzTx/>
                <a:buFontTx/>
                <a:buNone/>
                <a:tabLst/>
                <a:defRPr/>
              </a:pPr>
              <a:t>36</a:t>
            </a:fld>
            <a:endParaRPr kumimoji="0" lang="en-US" sz="1800" b="0" i="0" u="none" strike="noStrike" kern="1200" cap="none" spc="0" normalizeH="0" baseline="0" noProof="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endParaRPr>
          </a:p>
        </p:txBody>
      </p:sp>
      <p:sp>
        <p:nvSpPr>
          <p:cNvPr id="5" name="TextBox 4">
            <a:extLst>
              <a:ext uri="{FF2B5EF4-FFF2-40B4-BE49-F238E27FC236}">
                <a16:creationId xmlns:a16="http://schemas.microsoft.com/office/drawing/2014/main" id="{958CF44C-3CF4-E397-1A9F-26277597C47A}"/>
              </a:ext>
            </a:extLst>
          </p:cNvPr>
          <p:cNvSpPr txBox="1"/>
          <p:nvPr/>
        </p:nvSpPr>
        <p:spPr>
          <a:xfrm>
            <a:off x="1953800" y="3886200"/>
            <a:ext cx="8221648" cy="189808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067" b="1" i="0" u="none" strike="noStrike" kern="1200" cap="none" spc="0" normalizeH="0" baseline="0" noProof="0" dirty="0">
              <a:ln>
                <a:noFill/>
              </a:ln>
              <a:solidFill>
                <a:srgbClr val="FFC000"/>
              </a:solidFill>
              <a:effectLst/>
              <a:uLnTx/>
              <a:uFillTx/>
              <a:latin typeface="Tahoma" panose="020B060403050404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067" b="1" i="0" u="none" strike="noStrike" kern="1200" cap="none" spc="0" normalizeH="0" baseline="0" noProof="0" dirty="0">
              <a:ln>
                <a:noFill/>
              </a:ln>
              <a:solidFill>
                <a:srgbClr val="FFC000"/>
              </a:solidFill>
              <a:effectLst/>
              <a:uLnTx/>
              <a:uFillTx/>
              <a:latin typeface="Tahoma" panose="020B060403050404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rPr>
              <a:t>Trần Minh Tuấn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rPr>
              <a:t>Vụ Kinh tế số và Xã hội số</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rPr>
              <a:t>Bộ Thông tin và Truyền thông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rPr>
              <a:t>E-mail: tm_tuan@mic.gov.vn</a:t>
            </a:r>
            <a:endParaRPr kumimoji="0" lang="en-US" sz="24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Tree>
    <p:extLst>
      <p:ext uri="{BB962C8B-B14F-4D97-AF65-F5344CB8AC3E}">
        <p14:creationId xmlns:p14="http://schemas.microsoft.com/office/powerpoint/2010/main" val="36245589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AC5290-6623-3D7B-1D89-1B33981306C7}"/>
              </a:ext>
            </a:extLst>
          </p:cNvPr>
          <p:cNvSpPr txBox="1">
            <a:spLocks/>
          </p:cNvSpPr>
          <p:nvPr/>
        </p:nvSpPr>
        <p:spPr>
          <a:xfrm>
            <a:off x="152400" y="215097"/>
            <a:ext cx="11887200" cy="661720"/>
          </a:xfrm>
          <a:prstGeom prst="rect">
            <a:avLst/>
          </a:prstGeom>
        </p:spPr>
        <p:txBody>
          <a:bodyPr/>
          <a:lstStyle>
            <a:lvl1pPr>
              <a:defRPr>
                <a:latin typeface="+mj-lt"/>
                <a:ea typeface="+mj-ea"/>
                <a:cs typeface="+mj-cs"/>
              </a:defRPr>
            </a:lvl1pPr>
          </a:lstStyle>
          <a:p>
            <a:pPr marL="12700" algn="ctr">
              <a:spcBef>
                <a:spcPts val="110"/>
              </a:spcBef>
            </a:pPr>
            <a:r>
              <a:rPr lang="vi-VN" sz="4300" b="1" kern="0" spc="15" dirty="0">
                <a:solidFill>
                  <a:sysClr val="windowText" lastClr="000000"/>
                </a:solidFill>
                <a:latin typeface="Calibri" panose="020F0502020204030204" pitchFamily="34" charset="0"/>
                <a:ea typeface="Calibri" panose="020F0502020204030204" pitchFamily="34" charset="0"/>
                <a:cs typeface="Calibri" panose="020F0502020204030204" pitchFamily="34" charset="0"/>
              </a:rPr>
              <a:t>TÌNH HÌNH PHÁT TRIỂN KINH TẾ SỐ CẦN THƠ</a:t>
            </a:r>
          </a:p>
        </p:txBody>
      </p:sp>
      <p:sp>
        <p:nvSpPr>
          <p:cNvPr id="10" name="원형 4">
            <a:extLst>
              <a:ext uri="{FF2B5EF4-FFF2-40B4-BE49-F238E27FC236}">
                <a16:creationId xmlns:a16="http://schemas.microsoft.com/office/drawing/2014/main" id="{74EBB470-2CAA-86E9-3315-5012B2F4F181}"/>
              </a:ext>
            </a:extLst>
          </p:cNvPr>
          <p:cNvSpPr>
            <a:spLocks/>
          </p:cNvSpPr>
          <p:nvPr/>
        </p:nvSpPr>
        <p:spPr>
          <a:xfrm>
            <a:off x="7177933" y="1826445"/>
            <a:ext cx="755672" cy="766133"/>
          </a:xfrm>
          <a:prstGeom prst="pie">
            <a:avLst>
              <a:gd name="adj1" fmla="val 10766470"/>
              <a:gd name="adj2" fmla="val 3103427"/>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ko-KR" altLang="en-US" sz="2000" dirty="0">
              <a:solidFill>
                <a:schemeClr val="tx1">
                  <a:lumMod val="95000"/>
                  <a:lumOff val="5000"/>
                </a:schemeClr>
              </a:solidFill>
              <a:latin typeface="Cambria" panose="02040503050406030204" pitchFamily="18" charset="0"/>
              <a:ea typeface="Roboto Condensed Light" charset="0"/>
              <a:cs typeface="Roboto Condensed Light" charset="0"/>
            </a:endParaRPr>
          </a:p>
        </p:txBody>
      </p:sp>
      <p:sp>
        <p:nvSpPr>
          <p:cNvPr id="11" name="Freeform 16">
            <a:extLst>
              <a:ext uri="{FF2B5EF4-FFF2-40B4-BE49-F238E27FC236}">
                <a16:creationId xmlns:a16="http://schemas.microsoft.com/office/drawing/2014/main" id="{775D7217-F548-B0AF-1AB7-918EE769BDDA}"/>
              </a:ext>
            </a:extLst>
          </p:cNvPr>
          <p:cNvSpPr>
            <a:spLocks/>
          </p:cNvSpPr>
          <p:nvPr/>
        </p:nvSpPr>
        <p:spPr bwMode="auto">
          <a:xfrm>
            <a:off x="6882642" y="1538139"/>
            <a:ext cx="1259860" cy="1254825"/>
          </a:xfrm>
          <a:custGeom>
            <a:avLst/>
            <a:gdLst>
              <a:gd name="T0" fmla="*/ 1120 w 1244"/>
              <a:gd name="T1" fmla="*/ 304 h 1238"/>
              <a:gd name="T2" fmla="*/ 1175 w 1244"/>
              <a:gd name="T3" fmla="*/ 249 h 1238"/>
              <a:gd name="T4" fmla="*/ 1080 w 1244"/>
              <a:gd name="T5" fmla="*/ 154 h 1238"/>
              <a:gd name="T6" fmla="*/ 1025 w 1244"/>
              <a:gd name="T7" fmla="*/ 209 h 1238"/>
              <a:gd name="T8" fmla="*/ 752 w 1244"/>
              <a:gd name="T9" fmla="*/ 91 h 1238"/>
              <a:gd name="T10" fmla="*/ 752 w 1244"/>
              <a:gd name="T11" fmla="*/ 0 h 1238"/>
              <a:gd name="T12" fmla="*/ 583 w 1244"/>
              <a:gd name="T13" fmla="*/ 0 h 1238"/>
              <a:gd name="T14" fmla="*/ 583 w 1244"/>
              <a:gd name="T15" fmla="*/ 91 h 1238"/>
              <a:gd name="T16" fmla="*/ 176 w 1244"/>
              <a:gd name="T17" fmla="*/ 360 h 1238"/>
              <a:gd name="T18" fmla="*/ 257 w 1244"/>
              <a:gd name="T19" fmla="*/ 476 h 1238"/>
              <a:gd name="T20" fmla="*/ 667 w 1244"/>
              <a:gd name="T21" fmla="*/ 211 h 1238"/>
              <a:gd name="T22" fmla="*/ 1118 w 1244"/>
              <a:gd name="T23" fmla="*/ 661 h 1238"/>
              <a:gd name="T24" fmla="*/ 667 w 1244"/>
              <a:gd name="T25" fmla="*/ 1112 h 1238"/>
              <a:gd name="T26" fmla="*/ 217 w 1244"/>
              <a:gd name="T27" fmla="*/ 661 h 1238"/>
              <a:gd name="T28" fmla="*/ 219 w 1244"/>
              <a:gd name="T29" fmla="*/ 614 h 1238"/>
              <a:gd name="T30" fmla="*/ 314 w 1244"/>
              <a:gd name="T31" fmla="*/ 614 h 1238"/>
              <a:gd name="T32" fmla="*/ 242 w 1244"/>
              <a:gd name="T33" fmla="*/ 512 h 1238"/>
              <a:gd name="T34" fmla="*/ 243 w 1244"/>
              <a:gd name="T35" fmla="*/ 510 h 1238"/>
              <a:gd name="T36" fmla="*/ 159 w 1244"/>
              <a:gd name="T37" fmla="*/ 390 h 1238"/>
              <a:gd name="T38" fmla="*/ 158 w 1244"/>
              <a:gd name="T39" fmla="*/ 391 h 1238"/>
              <a:gd name="T40" fmla="*/ 157 w 1244"/>
              <a:gd name="T41" fmla="*/ 390 h 1238"/>
              <a:gd name="T42" fmla="*/ 0 w 1244"/>
              <a:gd name="T43" fmla="*/ 614 h 1238"/>
              <a:gd name="T44" fmla="*/ 93 w 1244"/>
              <a:gd name="T45" fmla="*/ 614 h 1238"/>
              <a:gd name="T46" fmla="*/ 91 w 1244"/>
              <a:gd name="T47" fmla="*/ 661 h 1238"/>
              <a:gd name="T48" fmla="*/ 667 w 1244"/>
              <a:gd name="T49" fmla="*/ 1238 h 1238"/>
              <a:gd name="T50" fmla="*/ 1244 w 1244"/>
              <a:gd name="T51" fmla="*/ 661 h 1238"/>
              <a:gd name="T52" fmla="*/ 1120 w 1244"/>
              <a:gd name="T53" fmla="*/ 304 h 1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244" h="1238">
                <a:moveTo>
                  <a:pt x="1120" y="304"/>
                </a:moveTo>
                <a:cubicBezTo>
                  <a:pt x="1175" y="249"/>
                  <a:pt x="1175" y="249"/>
                  <a:pt x="1175" y="249"/>
                </a:cubicBezTo>
                <a:cubicBezTo>
                  <a:pt x="1080" y="154"/>
                  <a:pt x="1080" y="154"/>
                  <a:pt x="1080" y="154"/>
                </a:cubicBezTo>
                <a:cubicBezTo>
                  <a:pt x="1025" y="209"/>
                  <a:pt x="1025" y="209"/>
                  <a:pt x="1025" y="209"/>
                </a:cubicBezTo>
                <a:cubicBezTo>
                  <a:pt x="947" y="147"/>
                  <a:pt x="854" y="106"/>
                  <a:pt x="752" y="91"/>
                </a:cubicBezTo>
                <a:cubicBezTo>
                  <a:pt x="752" y="0"/>
                  <a:pt x="752" y="0"/>
                  <a:pt x="752" y="0"/>
                </a:cubicBezTo>
                <a:cubicBezTo>
                  <a:pt x="583" y="0"/>
                  <a:pt x="583" y="0"/>
                  <a:pt x="583" y="0"/>
                </a:cubicBezTo>
                <a:cubicBezTo>
                  <a:pt x="583" y="91"/>
                  <a:pt x="583" y="91"/>
                  <a:pt x="583" y="91"/>
                </a:cubicBezTo>
                <a:cubicBezTo>
                  <a:pt x="411" y="116"/>
                  <a:pt x="263" y="218"/>
                  <a:pt x="176" y="360"/>
                </a:cubicBezTo>
                <a:cubicBezTo>
                  <a:pt x="257" y="476"/>
                  <a:pt x="257" y="476"/>
                  <a:pt x="257" y="476"/>
                </a:cubicBezTo>
                <a:cubicBezTo>
                  <a:pt x="327" y="319"/>
                  <a:pt x="485" y="211"/>
                  <a:pt x="667" y="211"/>
                </a:cubicBezTo>
                <a:cubicBezTo>
                  <a:pt x="916" y="211"/>
                  <a:pt x="1118" y="412"/>
                  <a:pt x="1118" y="661"/>
                </a:cubicBezTo>
                <a:cubicBezTo>
                  <a:pt x="1118" y="910"/>
                  <a:pt x="916" y="1112"/>
                  <a:pt x="667" y="1112"/>
                </a:cubicBezTo>
                <a:cubicBezTo>
                  <a:pt x="419" y="1112"/>
                  <a:pt x="217" y="910"/>
                  <a:pt x="217" y="661"/>
                </a:cubicBezTo>
                <a:cubicBezTo>
                  <a:pt x="217" y="645"/>
                  <a:pt x="218" y="630"/>
                  <a:pt x="219" y="614"/>
                </a:cubicBezTo>
                <a:cubicBezTo>
                  <a:pt x="314" y="614"/>
                  <a:pt x="314" y="614"/>
                  <a:pt x="314" y="614"/>
                </a:cubicBezTo>
                <a:cubicBezTo>
                  <a:pt x="242" y="512"/>
                  <a:pt x="242" y="512"/>
                  <a:pt x="242" y="512"/>
                </a:cubicBezTo>
                <a:cubicBezTo>
                  <a:pt x="243" y="511"/>
                  <a:pt x="243" y="511"/>
                  <a:pt x="243" y="510"/>
                </a:cubicBezTo>
                <a:cubicBezTo>
                  <a:pt x="159" y="390"/>
                  <a:pt x="159" y="390"/>
                  <a:pt x="159" y="390"/>
                </a:cubicBezTo>
                <a:cubicBezTo>
                  <a:pt x="158" y="390"/>
                  <a:pt x="158" y="391"/>
                  <a:pt x="158" y="391"/>
                </a:cubicBezTo>
                <a:cubicBezTo>
                  <a:pt x="157" y="390"/>
                  <a:pt x="157" y="390"/>
                  <a:pt x="157" y="390"/>
                </a:cubicBezTo>
                <a:cubicBezTo>
                  <a:pt x="0" y="614"/>
                  <a:pt x="0" y="614"/>
                  <a:pt x="0" y="614"/>
                </a:cubicBezTo>
                <a:cubicBezTo>
                  <a:pt x="93" y="614"/>
                  <a:pt x="93" y="614"/>
                  <a:pt x="93" y="614"/>
                </a:cubicBezTo>
                <a:cubicBezTo>
                  <a:pt x="91" y="630"/>
                  <a:pt x="91" y="645"/>
                  <a:pt x="91" y="661"/>
                </a:cubicBezTo>
                <a:cubicBezTo>
                  <a:pt x="91" y="980"/>
                  <a:pt x="349" y="1238"/>
                  <a:pt x="667" y="1238"/>
                </a:cubicBezTo>
                <a:cubicBezTo>
                  <a:pt x="986" y="1238"/>
                  <a:pt x="1244" y="980"/>
                  <a:pt x="1244" y="661"/>
                </a:cubicBezTo>
                <a:cubicBezTo>
                  <a:pt x="1244" y="526"/>
                  <a:pt x="1198" y="402"/>
                  <a:pt x="1120" y="304"/>
                </a:cubicBezTo>
                <a:close/>
              </a:path>
            </a:pathLst>
          </a:custGeom>
          <a:ln/>
        </p:spPr>
        <p:style>
          <a:lnRef idx="1">
            <a:schemeClr val="accent1"/>
          </a:lnRef>
          <a:fillRef idx="3">
            <a:schemeClr val="accent1"/>
          </a:fillRef>
          <a:effectRef idx="2">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lang="ko-KR" altLang="en-US" sz="2000" dirty="0">
              <a:solidFill>
                <a:schemeClr val="tx1">
                  <a:lumMod val="95000"/>
                  <a:lumOff val="5000"/>
                </a:schemeClr>
              </a:solidFill>
              <a:latin typeface="Cambria" panose="02040503050406030204" pitchFamily="18" charset="0"/>
              <a:ea typeface="Roboto Condensed Light" charset="0"/>
              <a:cs typeface="Roboto Condensed Light" charset="0"/>
            </a:endParaRPr>
          </a:p>
        </p:txBody>
      </p:sp>
      <p:sp>
        <p:nvSpPr>
          <p:cNvPr id="13" name="Rectangle 12">
            <a:extLst>
              <a:ext uri="{FF2B5EF4-FFF2-40B4-BE49-F238E27FC236}">
                <a16:creationId xmlns:a16="http://schemas.microsoft.com/office/drawing/2014/main" id="{32587126-39F8-A5CA-AD44-EEC2748995EA}"/>
              </a:ext>
            </a:extLst>
          </p:cNvPr>
          <p:cNvSpPr/>
          <p:nvPr/>
        </p:nvSpPr>
        <p:spPr>
          <a:xfrm>
            <a:off x="6826492" y="2792964"/>
            <a:ext cx="1568057" cy="769441"/>
          </a:xfrm>
          <a:prstGeom prst="rect">
            <a:avLst/>
          </a:prstGeom>
          <a:noFill/>
        </p:spPr>
        <p:txBody>
          <a:bodyPr wrap="none" lIns="91440" tIns="45720" rIns="91440" bIns="45720">
            <a:spAutoFit/>
          </a:bodyPr>
          <a:lstStyle/>
          <a:p>
            <a:pPr algn="ctr"/>
            <a:r>
              <a:rPr lang="en-US" sz="4400" dirty="0">
                <a:ln w="0"/>
                <a:effectLst>
                  <a:outerShdw blurRad="38100" dist="19050" dir="2700000" algn="tl" rotWithShape="0">
                    <a:schemeClr val="dk1">
                      <a:alpha val="40000"/>
                    </a:schemeClr>
                  </a:outerShdw>
                </a:effectLst>
              </a:rPr>
              <a:t>~ </a:t>
            </a:r>
            <a:r>
              <a:rPr lang="en-US" sz="4400" b="0" cap="none" spc="0" dirty="0">
                <a:ln w="0"/>
                <a:solidFill>
                  <a:schemeClr val="tx1"/>
                </a:solidFill>
                <a:effectLst>
                  <a:outerShdw blurRad="38100" dist="19050" dir="2700000" algn="tl" rotWithShape="0">
                    <a:schemeClr val="dk1">
                      <a:alpha val="40000"/>
                    </a:schemeClr>
                  </a:outerShdw>
                </a:effectLst>
              </a:rPr>
              <a:t>65%</a:t>
            </a:r>
          </a:p>
        </p:txBody>
      </p:sp>
      <p:sp>
        <p:nvSpPr>
          <p:cNvPr id="14" name="TextBox 13">
            <a:extLst>
              <a:ext uri="{FF2B5EF4-FFF2-40B4-BE49-F238E27FC236}">
                <a16:creationId xmlns:a16="http://schemas.microsoft.com/office/drawing/2014/main" id="{B5E14965-ACCA-BED0-BC6B-B4DF77A91BD9}"/>
              </a:ext>
            </a:extLst>
          </p:cNvPr>
          <p:cNvSpPr txBox="1"/>
          <p:nvPr/>
        </p:nvSpPr>
        <p:spPr>
          <a:xfrm>
            <a:off x="3446219" y="3555294"/>
            <a:ext cx="1816901" cy="338554"/>
          </a:xfrm>
          <a:prstGeom prst="rect">
            <a:avLst/>
          </a:prstGeom>
          <a:noFill/>
        </p:spPr>
        <p:txBody>
          <a:bodyPr wrap="square" rtlCol="0">
            <a:spAutoFit/>
          </a:bodyPr>
          <a:lstStyle>
            <a:defPPr>
              <a:defRPr lang="vi-VN"/>
            </a:defPPr>
            <a:lvl1pPr>
              <a:defRPr sz="1400"/>
            </a:lvl1pPr>
          </a:lstStyle>
          <a:p>
            <a:pPr algn="ctr"/>
            <a:r>
              <a:rPr lang="en-US" sz="1600" b="1" dirty="0" err="1"/>
              <a:t>Kinh</a:t>
            </a:r>
            <a:r>
              <a:rPr lang="en-US" sz="1600" b="1" dirty="0"/>
              <a:t> </a:t>
            </a:r>
            <a:r>
              <a:rPr lang="en-US" sz="1600" b="1" dirty="0" err="1"/>
              <a:t>tế</a:t>
            </a:r>
            <a:r>
              <a:rPr lang="en-US" sz="1600" b="1" dirty="0"/>
              <a:t> </a:t>
            </a:r>
            <a:r>
              <a:rPr lang="en-US" sz="1600" b="1" dirty="0" err="1"/>
              <a:t>số</a:t>
            </a:r>
            <a:r>
              <a:rPr lang="en-US" sz="1600" b="1" dirty="0"/>
              <a:t> ICT</a:t>
            </a:r>
            <a:endParaRPr lang="vi-VN" sz="1600" b="1" dirty="0"/>
          </a:p>
        </p:txBody>
      </p:sp>
      <p:sp>
        <p:nvSpPr>
          <p:cNvPr id="17" name="Rectangle 16">
            <a:extLst>
              <a:ext uri="{FF2B5EF4-FFF2-40B4-BE49-F238E27FC236}">
                <a16:creationId xmlns:a16="http://schemas.microsoft.com/office/drawing/2014/main" id="{99AD7F45-684F-A498-50B7-6F0A14D0226E}"/>
              </a:ext>
            </a:extLst>
          </p:cNvPr>
          <p:cNvSpPr/>
          <p:nvPr/>
        </p:nvSpPr>
        <p:spPr>
          <a:xfrm>
            <a:off x="3454447" y="2801608"/>
            <a:ext cx="1568057" cy="769441"/>
          </a:xfrm>
          <a:prstGeom prst="rect">
            <a:avLst/>
          </a:prstGeom>
          <a:noFill/>
        </p:spPr>
        <p:txBody>
          <a:bodyPr wrap="none" lIns="91440" tIns="45720" rIns="91440" bIns="45720">
            <a:spAutoFit/>
          </a:bodyPr>
          <a:lstStyle/>
          <a:p>
            <a:pPr algn="ctr"/>
            <a:r>
              <a:rPr lang="en-US" sz="4400" dirty="0">
                <a:ln w="0"/>
                <a:effectLst>
                  <a:outerShdw blurRad="38100" dist="19050" dir="2700000" algn="tl" rotWithShape="0">
                    <a:schemeClr val="dk1">
                      <a:alpha val="40000"/>
                    </a:schemeClr>
                  </a:outerShdw>
                </a:effectLst>
              </a:rPr>
              <a:t>~ </a:t>
            </a:r>
            <a:r>
              <a:rPr lang="en-US" sz="4400" b="0" cap="none" spc="0" dirty="0">
                <a:ln w="0"/>
                <a:solidFill>
                  <a:schemeClr val="tx1"/>
                </a:solidFill>
                <a:effectLst>
                  <a:outerShdw blurRad="38100" dist="19050" dir="2700000" algn="tl" rotWithShape="0">
                    <a:schemeClr val="dk1">
                      <a:alpha val="40000"/>
                    </a:schemeClr>
                  </a:outerShdw>
                </a:effectLst>
              </a:rPr>
              <a:t>35%</a:t>
            </a:r>
          </a:p>
        </p:txBody>
      </p:sp>
      <p:sp>
        <p:nvSpPr>
          <p:cNvPr id="18" name="TextBox 17">
            <a:extLst>
              <a:ext uri="{FF2B5EF4-FFF2-40B4-BE49-F238E27FC236}">
                <a16:creationId xmlns:a16="http://schemas.microsoft.com/office/drawing/2014/main" id="{7191120A-54CC-3E99-D83E-422D7CD411FA}"/>
              </a:ext>
            </a:extLst>
          </p:cNvPr>
          <p:cNvSpPr txBox="1"/>
          <p:nvPr/>
        </p:nvSpPr>
        <p:spPr>
          <a:xfrm>
            <a:off x="6146519" y="3529925"/>
            <a:ext cx="3740115" cy="338554"/>
          </a:xfrm>
          <a:prstGeom prst="rect">
            <a:avLst/>
          </a:prstGeom>
          <a:noFill/>
        </p:spPr>
        <p:txBody>
          <a:bodyPr wrap="square" rtlCol="0">
            <a:spAutoFit/>
          </a:bodyPr>
          <a:lstStyle/>
          <a:p>
            <a:r>
              <a:rPr lang="vi-VN" sz="1600" b="1" dirty="0">
                <a:latin typeface="Arial" panose="020B0604020202020204" pitchFamily="34" charset="0"/>
                <a:cs typeface="Arial" panose="020B0604020202020204" pitchFamily="34" charset="0"/>
              </a:rPr>
              <a:t>Kinh tế số </a:t>
            </a:r>
            <a:r>
              <a:rPr lang="en-US" sz="1600" b="1" dirty="0" err="1">
                <a:latin typeface="Arial" panose="020B0604020202020204" pitchFamily="34" charset="0"/>
                <a:cs typeface="Arial" panose="020B0604020202020204" pitchFamily="34" charset="0"/>
              </a:rPr>
              <a:t>các</a:t>
            </a:r>
            <a:r>
              <a:rPr lang="en-US" sz="1600" b="1" dirty="0">
                <a:latin typeface="Arial" panose="020B0604020202020204" pitchFamily="34" charset="0"/>
                <a:cs typeface="Arial" panose="020B0604020202020204" pitchFamily="34" charset="0"/>
              </a:rPr>
              <a:t> </a:t>
            </a:r>
            <a:r>
              <a:rPr lang="en-US" sz="1600" b="1" dirty="0" err="1">
                <a:latin typeface="Arial" panose="020B0604020202020204" pitchFamily="34" charset="0"/>
                <a:cs typeface="Arial" panose="020B0604020202020204" pitchFamily="34" charset="0"/>
              </a:rPr>
              <a:t>ngành</a:t>
            </a:r>
            <a:r>
              <a:rPr lang="en-US" sz="1600" b="1" dirty="0">
                <a:latin typeface="Arial" panose="020B0604020202020204" pitchFamily="34" charset="0"/>
                <a:cs typeface="Arial" panose="020B0604020202020204" pitchFamily="34" charset="0"/>
              </a:rPr>
              <a:t>, </a:t>
            </a:r>
            <a:r>
              <a:rPr lang="en-US" sz="1600" b="1" dirty="0" err="1">
                <a:latin typeface="Arial" panose="020B0604020202020204" pitchFamily="34" charset="0"/>
                <a:cs typeface="Arial" panose="020B0604020202020204" pitchFamily="34" charset="0"/>
              </a:rPr>
              <a:t>lĩnh</a:t>
            </a:r>
            <a:r>
              <a:rPr lang="en-US" sz="1600" b="1" dirty="0">
                <a:latin typeface="Arial" panose="020B0604020202020204" pitchFamily="34" charset="0"/>
                <a:cs typeface="Arial" panose="020B0604020202020204" pitchFamily="34" charset="0"/>
              </a:rPr>
              <a:t> </a:t>
            </a:r>
            <a:r>
              <a:rPr lang="en-US" sz="1600" b="1" dirty="0" err="1">
                <a:latin typeface="Arial" panose="020B0604020202020204" pitchFamily="34" charset="0"/>
                <a:cs typeface="Arial" panose="020B0604020202020204" pitchFamily="34" charset="0"/>
              </a:rPr>
              <a:t>vực</a:t>
            </a:r>
            <a:r>
              <a:rPr lang="en-US" sz="1600" b="1" dirty="0">
                <a:latin typeface="Arial" panose="020B0604020202020204" pitchFamily="34" charset="0"/>
                <a:cs typeface="Arial" panose="020B0604020202020204" pitchFamily="34" charset="0"/>
              </a:rPr>
              <a:t> </a:t>
            </a:r>
            <a:r>
              <a:rPr lang="en-US" sz="1600" b="1" dirty="0" err="1">
                <a:latin typeface="Arial" panose="020B0604020202020204" pitchFamily="34" charset="0"/>
                <a:cs typeface="Arial" panose="020B0604020202020204" pitchFamily="34" charset="0"/>
              </a:rPr>
              <a:t>khác</a:t>
            </a:r>
            <a:r>
              <a:rPr lang="en-US" sz="1600" b="1" dirty="0">
                <a:latin typeface="Arial" panose="020B0604020202020204" pitchFamily="34" charset="0"/>
                <a:cs typeface="Arial" panose="020B0604020202020204" pitchFamily="34" charset="0"/>
              </a:rPr>
              <a:t> </a:t>
            </a:r>
            <a:endParaRPr lang="vi-VN" sz="1600" b="1" dirty="0">
              <a:latin typeface="Arial" panose="020B0604020202020204" pitchFamily="34" charset="0"/>
              <a:cs typeface="Arial" panose="020B0604020202020204" pitchFamily="34" charset="0"/>
            </a:endParaRPr>
          </a:p>
        </p:txBody>
      </p:sp>
      <p:sp>
        <p:nvSpPr>
          <p:cNvPr id="3" name="원형 4">
            <a:extLst>
              <a:ext uri="{FF2B5EF4-FFF2-40B4-BE49-F238E27FC236}">
                <a16:creationId xmlns:a16="http://schemas.microsoft.com/office/drawing/2014/main" id="{FB7531F4-CE5F-98F5-3F63-8391F6915095}"/>
              </a:ext>
            </a:extLst>
          </p:cNvPr>
          <p:cNvSpPr>
            <a:spLocks/>
          </p:cNvSpPr>
          <p:nvPr/>
        </p:nvSpPr>
        <p:spPr>
          <a:xfrm>
            <a:off x="3976834" y="1835089"/>
            <a:ext cx="755672" cy="766133"/>
          </a:xfrm>
          <a:prstGeom prst="pie">
            <a:avLst>
              <a:gd name="adj1" fmla="val 10766470"/>
              <a:gd name="adj2" fmla="val 17892353"/>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ko-KR" altLang="en-US" sz="2000" dirty="0">
              <a:solidFill>
                <a:schemeClr val="tx1">
                  <a:lumMod val="95000"/>
                  <a:lumOff val="5000"/>
                </a:schemeClr>
              </a:solidFill>
              <a:latin typeface="Cambria" panose="02040503050406030204" pitchFamily="18" charset="0"/>
              <a:ea typeface="Roboto Condensed Light" charset="0"/>
              <a:cs typeface="Roboto Condensed Light" charset="0"/>
            </a:endParaRPr>
          </a:p>
        </p:txBody>
      </p:sp>
      <p:sp>
        <p:nvSpPr>
          <p:cNvPr id="4" name="Freeform 16">
            <a:extLst>
              <a:ext uri="{FF2B5EF4-FFF2-40B4-BE49-F238E27FC236}">
                <a16:creationId xmlns:a16="http://schemas.microsoft.com/office/drawing/2014/main" id="{4BD7F831-804C-1F5E-13DF-6BF87DB702A1}"/>
              </a:ext>
            </a:extLst>
          </p:cNvPr>
          <p:cNvSpPr>
            <a:spLocks/>
          </p:cNvSpPr>
          <p:nvPr/>
        </p:nvSpPr>
        <p:spPr bwMode="auto">
          <a:xfrm>
            <a:off x="3681543" y="1546783"/>
            <a:ext cx="1259860" cy="1254825"/>
          </a:xfrm>
          <a:custGeom>
            <a:avLst/>
            <a:gdLst>
              <a:gd name="T0" fmla="*/ 1120 w 1244"/>
              <a:gd name="T1" fmla="*/ 304 h 1238"/>
              <a:gd name="T2" fmla="*/ 1175 w 1244"/>
              <a:gd name="T3" fmla="*/ 249 h 1238"/>
              <a:gd name="T4" fmla="*/ 1080 w 1244"/>
              <a:gd name="T5" fmla="*/ 154 h 1238"/>
              <a:gd name="T6" fmla="*/ 1025 w 1244"/>
              <a:gd name="T7" fmla="*/ 209 h 1238"/>
              <a:gd name="T8" fmla="*/ 752 w 1244"/>
              <a:gd name="T9" fmla="*/ 91 h 1238"/>
              <a:gd name="T10" fmla="*/ 752 w 1244"/>
              <a:gd name="T11" fmla="*/ 0 h 1238"/>
              <a:gd name="T12" fmla="*/ 583 w 1244"/>
              <a:gd name="T13" fmla="*/ 0 h 1238"/>
              <a:gd name="T14" fmla="*/ 583 w 1244"/>
              <a:gd name="T15" fmla="*/ 91 h 1238"/>
              <a:gd name="T16" fmla="*/ 176 w 1244"/>
              <a:gd name="T17" fmla="*/ 360 h 1238"/>
              <a:gd name="T18" fmla="*/ 257 w 1244"/>
              <a:gd name="T19" fmla="*/ 476 h 1238"/>
              <a:gd name="T20" fmla="*/ 667 w 1244"/>
              <a:gd name="T21" fmla="*/ 211 h 1238"/>
              <a:gd name="T22" fmla="*/ 1118 w 1244"/>
              <a:gd name="T23" fmla="*/ 661 h 1238"/>
              <a:gd name="T24" fmla="*/ 667 w 1244"/>
              <a:gd name="T25" fmla="*/ 1112 h 1238"/>
              <a:gd name="T26" fmla="*/ 217 w 1244"/>
              <a:gd name="T27" fmla="*/ 661 h 1238"/>
              <a:gd name="T28" fmla="*/ 219 w 1244"/>
              <a:gd name="T29" fmla="*/ 614 h 1238"/>
              <a:gd name="T30" fmla="*/ 314 w 1244"/>
              <a:gd name="T31" fmla="*/ 614 h 1238"/>
              <a:gd name="T32" fmla="*/ 242 w 1244"/>
              <a:gd name="T33" fmla="*/ 512 h 1238"/>
              <a:gd name="T34" fmla="*/ 243 w 1244"/>
              <a:gd name="T35" fmla="*/ 510 h 1238"/>
              <a:gd name="T36" fmla="*/ 159 w 1244"/>
              <a:gd name="T37" fmla="*/ 390 h 1238"/>
              <a:gd name="T38" fmla="*/ 158 w 1244"/>
              <a:gd name="T39" fmla="*/ 391 h 1238"/>
              <a:gd name="T40" fmla="*/ 157 w 1244"/>
              <a:gd name="T41" fmla="*/ 390 h 1238"/>
              <a:gd name="T42" fmla="*/ 0 w 1244"/>
              <a:gd name="T43" fmla="*/ 614 h 1238"/>
              <a:gd name="T44" fmla="*/ 93 w 1244"/>
              <a:gd name="T45" fmla="*/ 614 h 1238"/>
              <a:gd name="T46" fmla="*/ 91 w 1244"/>
              <a:gd name="T47" fmla="*/ 661 h 1238"/>
              <a:gd name="T48" fmla="*/ 667 w 1244"/>
              <a:gd name="T49" fmla="*/ 1238 h 1238"/>
              <a:gd name="T50" fmla="*/ 1244 w 1244"/>
              <a:gd name="T51" fmla="*/ 661 h 1238"/>
              <a:gd name="T52" fmla="*/ 1120 w 1244"/>
              <a:gd name="T53" fmla="*/ 304 h 1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244" h="1238">
                <a:moveTo>
                  <a:pt x="1120" y="304"/>
                </a:moveTo>
                <a:cubicBezTo>
                  <a:pt x="1175" y="249"/>
                  <a:pt x="1175" y="249"/>
                  <a:pt x="1175" y="249"/>
                </a:cubicBezTo>
                <a:cubicBezTo>
                  <a:pt x="1080" y="154"/>
                  <a:pt x="1080" y="154"/>
                  <a:pt x="1080" y="154"/>
                </a:cubicBezTo>
                <a:cubicBezTo>
                  <a:pt x="1025" y="209"/>
                  <a:pt x="1025" y="209"/>
                  <a:pt x="1025" y="209"/>
                </a:cubicBezTo>
                <a:cubicBezTo>
                  <a:pt x="947" y="147"/>
                  <a:pt x="854" y="106"/>
                  <a:pt x="752" y="91"/>
                </a:cubicBezTo>
                <a:cubicBezTo>
                  <a:pt x="752" y="0"/>
                  <a:pt x="752" y="0"/>
                  <a:pt x="752" y="0"/>
                </a:cubicBezTo>
                <a:cubicBezTo>
                  <a:pt x="583" y="0"/>
                  <a:pt x="583" y="0"/>
                  <a:pt x="583" y="0"/>
                </a:cubicBezTo>
                <a:cubicBezTo>
                  <a:pt x="583" y="91"/>
                  <a:pt x="583" y="91"/>
                  <a:pt x="583" y="91"/>
                </a:cubicBezTo>
                <a:cubicBezTo>
                  <a:pt x="411" y="116"/>
                  <a:pt x="263" y="218"/>
                  <a:pt x="176" y="360"/>
                </a:cubicBezTo>
                <a:cubicBezTo>
                  <a:pt x="257" y="476"/>
                  <a:pt x="257" y="476"/>
                  <a:pt x="257" y="476"/>
                </a:cubicBezTo>
                <a:cubicBezTo>
                  <a:pt x="327" y="319"/>
                  <a:pt x="485" y="211"/>
                  <a:pt x="667" y="211"/>
                </a:cubicBezTo>
                <a:cubicBezTo>
                  <a:pt x="916" y="211"/>
                  <a:pt x="1118" y="412"/>
                  <a:pt x="1118" y="661"/>
                </a:cubicBezTo>
                <a:cubicBezTo>
                  <a:pt x="1118" y="910"/>
                  <a:pt x="916" y="1112"/>
                  <a:pt x="667" y="1112"/>
                </a:cubicBezTo>
                <a:cubicBezTo>
                  <a:pt x="419" y="1112"/>
                  <a:pt x="217" y="910"/>
                  <a:pt x="217" y="661"/>
                </a:cubicBezTo>
                <a:cubicBezTo>
                  <a:pt x="217" y="645"/>
                  <a:pt x="218" y="630"/>
                  <a:pt x="219" y="614"/>
                </a:cubicBezTo>
                <a:cubicBezTo>
                  <a:pt x="314" y="614"/>
                  <a:pt x="314" y="614"/>
                  <a:pt x="314" y="614"/>
                </a:cubicBezTo>
                <a:cubicBezTo>
                  <a:pt x="242" y="512"/>
                  <a:pt x="242" y="512"/>
                  <a:pt x="242" y="512"/>
                </a:cubicBezTo>
                <a:cubicBezTo>
                  <a:pt x="243" y="511"/>
                  <a:pt x="243" y="511"/>
                  <a:pt x="243" y="510"/>
                </a:cubicBezTo>
                <a:cubicBezTo>
                  <a:pt x="159" y="390"/>
                  <a:pt x="159" y="390"/>
                  <a:pt x="159" y="390"/>
                </a:cubicBezTo>
                <a:cubicBezTo>
                  <a:pt x="158" y="390"/>
                  <a:pt x="158" y="391"/>
                  <a:pt x="158" y="391"/>
                </a:cubicBezTo>
                <a:cubicBezTo>
                  <a:pt x="157" y="390"/>
                  <a:pt x="157" y="390"/>
                  <a:pt x="157" y="390"/>
                </a:cubicBezTo>
                <a:cubicBezTo>
                  <a:pt x="0" y="614"/>
                  <a:pt x="0" y="614"/>
                  <a:pt x="0" y="614"/>
                </a:cubicBezTo>
                <a:cubicBezTo>
                  <a:pt x="93" y="614"/>
                  <a:pt x="93" y="614"/>
                  <a:pt x="93" y="614"/>
                </a:cubicBezTo>
                <a:cubicBezTo>
                  <a:pt x="91" y="630"/>
                  <a:pt x="91" y="645"/>
                  <a:pt x="91" y="661"/>
                </a:cubicBezTo>
                <a:cubicBezTo>
                  <a:pt x="91" y="980"/>
                  <a:pt x="349" y="1238"/>
                  <a:pt x="667" y="1238"/>
                </a:cubicBezTo>
                <a:cubicBezTo>
                  <a:pt x="986" y="1238"/>
                  <a:pt x="1244" y="980"/>
                  <a:pt x="1244" y="661"/>
                </a:cubicBezTo>
                <a:cubicBezTo>
                  <a:pt x="1244" y="526"/>
                  <a:pt x="1198" y="402"/>
                  <a:pt x="1120" y="304"/>
                </a:cubicBezTo>
                <a:close/>
              </a:path>
            </a:pathLst>
          </a:custGeom>
          <a:ln/>
        </p:spPr>
        <p:style>
          <a:lnRef idx="1">
            <a:schemeClr val="accent1"/>
          </a:lnRef>
          <a:fillRef idx="3">
            <a:schemeClr val="accent1"/>
          </a:fillRef>
          <a:effectRef idx="2">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lang="ko-KR" altLang="en-US" sz="2000" dirty="0">
              <a:solidFill>
                <a:schemeClr val="tx1">
                  <a:lumMod val="95000"/>
                  <a:lumOff val="5000"/>
                </a:schemeClr>
              </a:solidFill>
              <a:latin typeface="Cambria" panose="02040503050406030204" pitchFamily="18" charset="0"/>
              <a:ea typeface="Roboto Condensed Light" charset="0"/>
              <a:cs typeface="Roboto Condensed Light" charset="0"/>
            </a:endParaRPr>
          </a:p>
        </p:txBody>
      </p:sp>
      <p:sp>
        <p:nvSpPr>
          <p:cNvPr id="22" name="Rectangle 21">
            <a:extLst>
              <a:ext uri="{FF2B5EF4-FFF2-40B4-BE49-F238E27FC236}">
                <a16:creationId xmlns:a16="http://schemas.microsoft.com/office/drawing/2014/main" id="{DC7DCFE6-3F1A-2391-A8AC-9A5F25D9AF94}"/>
              </a:ext>
            </a:extLst>
          </p:cNvPr>
          <p:cNvSpPr/>
          <p:nvPr/>
        </p:nvSpPr>
        <p:spPr>
          <a:xfrm>
            <a:off x="1538584" y="2165551"/>
            <a:ext cx="806631" cy="461665"/>
          </a:xfrm>
          <a:prstGeom prst="rect">
            <a:avLst/>
          </a:prstGeom>
          <a:noFill/>
        </p:spPr>
        <p:txBody>
          <a:bodyPr wrap="none" lIns="91440" tIns="45720" rIns="91440" bIns="45720">
            <a:spAutoFit/>
          </a:bodyPr>
          <a:lstStyle/>
          <a:p>
            <a:pPr algn="ctr"/>
            <a:r>
              <a:rPr lang="en-US" sz="2400" b="1" cap="none" spc="0" dirty="0">
                <a:ln w="0"/>
                <a:solidFill>
                  <a:schemeClr val="tx1"/>
                </a:solidFill>
                <a:effectLst>
                  <a:outerShdw blurRad="38100" dist="19050" dir="2700000" algn="tl" rotWithShape="0">
                    <a:schemeClr val="dk1">
                      <a:alpha val="40000"/>
                    </a:schemeClr>
                  </a:outerShdw>
                </a:effectLst>
              </a:rPr>
              <a:t>2022</a:t>
            </a:r>
          </a:p>
        </p:txBody>
      </p:sp>
      <p:pic>
        <p:nvPicPr>
          <p:cNvPr id="16" name="Picture 15">
            <a:extLst>
              <a:ext uri="{FF2B5EF4-FFF2-40B4-BE49-F238E27FC236}">
                <a16:creationId xmlns:a16="http://schemas.microsoft.com/office/drawing/2014/main" id="{DF9D1E28-8E57-8F32-6C00-0CB83C134D47}"/>
              </a:ext>
            </a:extLst>
          </p:cNvPr>
          <p:cNvPicPr>
            <a:picLocks noChangeAspect="1"/>
          </p:cNvPicPr>
          <p:nvPr/>
        </p:nvPicPr>
        <p:blipFill>
          <a:blip r:embed="rId3"/>
          <a:stretch>
            <a:fillRect/>
          </a:stretch>
        </p:blipFill>
        <p:spPr>
          <a:xfrm>
            <a:off x="1270932" y="4299366"/>
            <a:ext cx="9973112" cy="1507883"/>
          </a:xfrm>
          <a:prstGeom prst="rect">
            <a:avLst/>
          </a:prstGeom>
        </p:spPr>
      </p:pic>
    </p:spTree>
    <p:extLst>
      <p:ext uri="{BB962C8B-B14F-4D97-AF65-F5344CB8AC3E}">
        <p14:creationId xmlns:p14="http://schemas.microsoft.com/office/powerpoint/2010/main" val="36788267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DDCC169-EB63-2E3F-616B-D66BBA393958}"/>
              </a:ext>
            </a:extLst>
          </p:cNvPr>
          <p:cNvSpPr>
            <a:spLocks noGrp="1"/>
          </p:cNvSpPr>
          <p:nvPr>
            <p:ph type="body" sz="quarter" idx="10"/>
          </p:nvPr>
        </p:nvSpPr>
        <p:spPr>
          <a:xfrm>
            <a:off x="67112" y="339509"/>
            <a:ext cx="11829613" cy="724247"/>
          </a:xfrm>
        </p:spPr>
        <p:txBody>
          <a:bodyPr>
            <a:normAutofit/>
          </a:bodyPr>
          <a:lstStyle/>
          <a:p>
            <a:pPr algn="ctr"/>
            <a:r>
              <a:rPr lang="vi-VN" sz="4000" b="1" dirty="0">
                <a:effectLst>
                  <a:outerShdw blurRad="50800" dist="38100" dir="5400000" algn="t" rotWithShape="0">
                    <a:prstClr val="black">
                      <a:alpha val="40000"/>
                    </a:prstClr>
                  </a:outerShdw>
                </a:effectLst>
                <a:latin typeface="Calibri (Body)"/>
                <a:cs typeface="+mn-cs"/>
              </a:rPr>
              <a:t>SO SÁNH</a:t>
            </a:r>
            <a:r>
              <a:rPr lang="en-US" sz="4000" b="1" dirty="0">
                <a:effectLst>
                  <a:outerShdw blurRad="50800" dist="38100" dir="5400000" algn="t" rotWithShape="0">
                    <a:prstClr val="black">
                      <a:alpha val="40000"/>
                    </a:prstClr>
                  </a:outerShdw>
                </a:effectLst>
                <a:latin typeface="Calibri (Body)"/>
                <a:cs typeface="+mn-cs"/>
              </a:rPr>
              <a:t> </a:t>
            </a:r>
            <a:r>
              <a:rPr lang="vi-VN" sz="4000" b="1" dirty="0">
                <a:effectLst>
                  <a:outerShdw blurRad="50800" dist="38100" dir="5400000" algn="t" rotWithShape="0">
                    <a:prstClr val="black">
                      <a:alpha val="40000"/>
                    </a:prstClr>
                  </a:outerShdw>
                </a:effectLst>
                <a:latin typeface="Calibri (Body)"/>
                <a:cs typeface="+mn-cs"/>
              </a:rPr>
              <a:t>KINH TẾ </a:t>
            </a:r>
            <a:r>
              <a:rPr lang="en-US" sz="4000" b="1" dirty="0">
                <a:effectLst>
                  <a:outerShdw blurRad="50800" dist="38100" dir="5400000" algn="t" rotWithShape="0">
                    <a:prstClr val="black">
                      <a:alpha val="40000"/>
                    </a:prstClr>
                  </a:outerShdw>
                </a:effectLst>
                <a:latin typeface="Calibri (Body)"/>
                <a:cs typeface="+mn-cs"/>
              </a:rPr>
              <a:t>SỐ</a:t>
            </a:r>
            <a:r>
              <a:rPr lang="vi-VN" sz="4000" b="1" dirty="0">
                <a:effectLst>
                  <a:outerShdw blurRad="50800" dist="38100" dir="5400000" algn="t" rotWithShape="0">
                    <a:prstClr val="black">
                      <a:alpha val="40000"/>
                    </a:prstClr>
                  </a:outerShdw>
                </a:effectLst>
                <a:latin typeface="Calibri (Body)"/>
                <a:cs typeface="+mn-cs"/>
              </a:rPr>
              <a:t> CẦN THƠ </a:t>
            </a:r>
            <a:endParaRPr lang="en-US" sz="4000" b="1" dirty="0">
              <a:effectLst>
                <a:outerShdw blurRad="50800" dist="38100" dir="5400000" algn="t" rotWithShape="0">
                  <a:prstClr val="black">
                    <a:alpha val="40000"/>
                  </a:prstClr>
                </a:outerShdw>
              </a:effectLst>
              <a:latin typeface="Calibri (Body)"/>
              <a:cs typeface="+mn-cs"/>
            </a:endParaRPr>
          </a:p>
        </p:txBody>
      </p:sp>
      <p:graphicFrame>
        <p:nvGraphicFramePr>
          <p:cNvPr id="25" name="Object 24">
            <a:extLst>
              <a:ext uri="{FF2B5EF4-FFF2-40B4-BE49-F238E27FC236}">
                <a16:creationId xmlns:a16="http://schemas.microsoft.com/office/drawing/2014/main" id="{39F99A04-1D3B-62E8-BDA7-47F8B6B99435}"/>
              </a:ext>
            </a:extLst>
          </p:cNvPr>
          <p:cNvGraphicFramePr>
            <a:graphicFrameLocks noChangeAspect="1"/>
          </p:cNvGraphicFramePr>
          <p:nvPr/>
        </p:nvGraphicFramePr>
        <p:xfrm>
          <a:off x="1247828" y="1388870"/>
          <a:ext cx="9709815" cy="5587307"/>
        </p:xfrm>
        <a:graphic>
          <a:graphicData uri="http://schemas.openxmlformats.org/presentationml/2006/ole">
            <mc:AlternateContent xmlns:mc="http://schemas.openxmlformats.org/markup-compatibility/2006">
              <mc:Choice xmlns:v="urn:schemas-microsoft-com:vml" Requires="v">
                <p:oleObj name="Document" r:id="rId3" imgW="5929084" imgH="3462049" progId="Word.Document.12">
                  <p:embed/>
                </p:oleObj>
              </mc:Choice>
              <mc:Fallback>
                <p:oleObj name="Document" r:id="rId3" imgW="5929084" imgH="3462049" progId="Word.Document.12">
                  <p:embed/>
                  <p:pic>
                    <p:nvPicPr>
                      <p:cNvPr id="25" name="Object 24">
                        <a:extLst>
                          <a:ext uri="{FF2B5EF4-FFF2-40B4-BE49-F238E27FC236}">
                            <a16:creationId xmlns:a16="http://schemas.microsoft.com/office/drawing/2014/main" id="{39F99A04-1D3B-62E8-BDA7-47F8B6B99435}"/>
                          </a:ext>
                        </a:extLst>
                      </p:cNvPr>
                      <p:cNvPicPr/>
                      <p:nvPr/>
                    </p:nvPicPr>
                    <p:blipFill>
                      <a:blip r:embed="rId4"/>
                      <a:stretch>
                        <a:fillRect/>
                      </a:stretch>
                    </p:blipFill>
                    <p:spPr>
                      <a:xfrm>
                        <a:off x="1247828" y="1388870"/>
                        <a:ext cx="9709815" cy="5587307"/>
                      </a:xfrm>
                      <a:prstGeom prst="rect">
                        <a:avLst/>
                      </a:prstGeom>
                    </p:spPr>
                  </p:pic>
                </p:oleObj>
              </mc:Fallback>
            </mc:AlternateContent>
          </a:graphicData>
        </a:graphic>
      </p:graphicFrame>
      <p:sp>
        <p:nvSpPr>
          <p:cNvPr id="26" name="Rectangle 25">
            <a:extLst>
              <a:ext uri="{FF2B5EF4-FFF2-40B4-BE49-F238E27FC236}">
                <a16:creationId xmlns:a16="http://schemas.microsoft.com/office/drawing/2014/main" id="{F2690AC1-5202-A66C-86C9-AE7C8AFDA806}"/>
              </a:ext>
            </a:extLst>
          </p:cNvPr>
          <p:cNvSpPr/>
          <p:nvPr/>
        </p:nvSpPr>
        <p:spPr>
          <a:xfrm>
            <a:off x="1097954" y="2336334"/>
            <a:ext cx="9920313" cy="381700"/>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818139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DDCC169-EB63-2E3F-616B-D66BBA393958}"/>
              </a:ext>
            </a:extLst>
          </p:cNvPr>
          <p:cNvSpPr>
            <a:spLocks noGrp="1"/>
          </p:cNvSpPr>
          <p:nvPr>
            <p:ph type="body" sz="quarter" idx="10"/>
          </p:nvPr>
        </p:nvSpPr>
        <p:spPr>
          <a:xfrm>
            <a:off x="67112" y="339509"/>
            <a:ext cx="11829613" cy="724247"/>
          </a:xfrm>
        </p:spPr>
        <p:txBody>
          <a:bodyPr>
            <a:normAutofit/>
          </a:bodyPr>
          <a:lstStyle/>
          <a:p>
            <a:pPr algn="ctr"/>
            <a:r>
              <a:rPr lang="en-US" sz="4000" b="1" dirty="0">
                <a:effectLst>
                  <a:outerShdw blurRad="50800" dist="38100" dir="5400000" algn="t" rotWithShape="0">
                    <a:prstClr val="black">
                      <a:alpha val="40000"/>
                    </a:prstClr>
                  </a:outerShdw>
                </a:effectLst>
                <a:latin typeface="Calibri (Body)"/>
                <a:cs typeface="+mn-cs"/>
              </a:rPr>
              <a:t>TÌNH HÌNH XÃ HỘI SỐ</a:t>
            </a:r>
            <a:r>
              <a:rPr lang="vi-VN" sz="4000" b="1" dirty="0">
                <a:effectLst>
                  <a:outerShdw blurRad="50800" dist="38100" dir="5400000" algn="t" rotWithShape="0">
                    <a:prstClr val="black">
                      <a:alpha val="40000"/>
                    </a:prstClr>
                  </a:outerShdw>
                </a:effectLst>
                <a:latin typeface="Calibri (Body)"/>
                <a:cs typeface="+mn-cs"/>
              </a:rPr>
              <a:t> CẦN THƠ</a:t>
            </a:r>
            <a:endParaRPr lang="en-US" sz="4000" b="1" dirty="0">
              <a:effectLst>
                <a:outerShdw blurRad="50800" dist="38100" dir="5400000" algn="t" rotWithShape="0">
                  <a:prstClr val="black">
                    <a:alpha val="40000"/>
                  </a:prstClr>
                </a:outerShdw>
              </a:effectLst>
              <a:latin typeface="Calibri (Body)"/>
              <a:cs typeface="+mn-cs"/>
            </a:endParaRPr>
          </a:p>
        </p:txBody>
      </p:sp>
      <p:grpSp>
        <p:nvGrpSpPr>
          <p:cNvPr id="133" name="Group 132">
            <a:extLst>
              <a:ext uri="{FF2B5EF4-FFF2-40B4-BE49-F238E27FC236}">
                <a16:creationId xmlns:a16="http://schemas.microsoft.com/office/drawing/2014/main" id="{DD871CC0-CF83-D4BA-00F0-827675BC12BA}"/>
              </a:ext>
            </a:extLst>
          </p:cNvPr>
          <p:cNvGrpSpPr/>
          <p:nvPr/>
        </p:nvGrpSpPr>
        <p:grpSpPr>
          <a:xfrm>
            <a:off x="379998" y="2209667"/>
            <a:ext cx="3641288" cy="3619794"/>
            <a:chOff x="7446703" y="1400146"/>
            <a:chExt cx="3641288" cy="3619794"/>
          </a:xfrm>
        </p:grpSpPr>
        <p:grpSp>
          <p:nvGrpSpPr>
            <p:cNvPr id="132" name="Group 131">
              <a:extLst>
                <a:ext uri="{FF2B5EF4-FFF2-40B4-BE49-F238E27FC236}">
                  <a16:creationId xmlns:a16="http://schemas.microsoft.com/office/drawing/2014/main" id="{E50845AE-8BB8-8842-81E7-D360DE63198D}"/>
                </a:ext>
              </a:extLst>
            </p:cNvPr>
            <p:cNvGrpSpPr/>
            <p:nvPr/>
          </p:nvGrpSpPr>
          <p:grpSpPr>
            <a:xfrm>
              <a:off x="7446703" y="1400146"/>
              <a:ext cx="3641288" cy="3619794"/>
              <a:chOff x="7446703" y="1400146"/>
              <a:chExt cx="3641288" cy="3619794"/>
            </a:xfrm>
          </p:grpSpPr>
          <p:grpSp>
            <p:nvGrpSpPr>
              <p:cNvPr id="71" name="Group 70">
                <a:extLst>
                  <a:ext uri="{FF2B5EF4-FFF2-40B4-BE49-F238E27FC236}">
                    <a16:creationId xmlns:a16="http://schemas.microsoft.com/office/drawing/2014/main" id="{527F2BC8-2D9A-80EC-B871-BE2636151546}"/>
                  </a:ext>
                </a:extLst>
              </p:cNvPr>
              <p:cNvGrpSpPr/>
              <p:nvPr/>
            </p:nvGrpSpPr>
            <p:grpSpPr>
              <a:xfrm>
                <a:off x="8640176" y="1400146"/>
                <a:ext cx="1135496" cy="406400"/>
                <a:chOff x="659958" y="1616617"/>
                <a:chExt cx="1135496" cy="406400"/>
              </a:xfrm>
              <a:solidFill>
                <a:schemeClr val="accent3">
                  <a:lumMod val="60000"/>
                  <a:lumOff val="40000"/>
                </a:schemeClr>
              </a:solidFill>
            </p:grpSpPr>
            <p:sp>
              <p:nvSpPr>
                <p:cNvPr id="72" name="Freeform 53">
                  <a:extLst>
                    <a:ext uri="{FF2B5EF4-FFF2-40B4-BE49-F238E27FC236}">
                      <a16:creationId xmlns:a16="http://schemas.microsoft.com/office/drawing/2014/main" id="{7E9C5556-DC89-8B1F-0EF7-9D6B49776AA3}"/>
                    </a:ext>
                  </a:extLst>
                </p:cNvPr>
                <p:cNvSpPr>
                  <a:spLocks noEditPoints="1"/>
                </p:cNvSpPr>
                <p:nvPr/>
              </p:nvSpPr>
              <p:spPr bwMode="auto">
                <a:xfrm>
                  <a:off x="659958" y="1616617"/>
                  <a:ext cx="161877" cy="406400"/>
                </a:xfrm>
                <a:custGeom>
                  <a:avLst/>
                  <a:gdLst>
                    <a:gd name="T0" fmla="*/ 112 w 158"/>
                    <a:gd name="T1" fmla="*/ 33 h 401"/>
                    <a:gd name="T2" fmla="*/ 102 w 158"/>
                    <a:gd name="T3" fmla="*/ 58 h 401"/>
                    <a:gd name="T4" fmla="*/ 79 w 158"/>
                    <a:gd name="T5" fmla="*/ 69 h 401"/>
                    <a:gd name="T6" fmla="*/ 56 w 158"/>
                    <a:gd name="T7" fmla="*/ 58 h 401"/>
                    <a:gd name="T8" fmla="*/ 46 w 158"/>
                    <a:gd name="T9" fmla="*/ 33 h 401"/>
                    <a:gd name="T10" fmla="*/ 56 w 158"/>
                    <a:gd name="T11" fmla="*/ 10 h 401"/>
                    <a:gd name="T12" fmla="*/ 79 w 158"/>
                    <a:gd name="T13" fmla="*/ 0 h 401"/>
                    <a:gd name="T14" fmla="*/ 102 w 158"/>
                    <a:gd name="T15" fmla="*/ 10 h 401"/>
                    <a:gd name="T16" fmla="*/ 112 w 158"/>
                    <a:gd name="T17" fmla="*/ 33 h 401"/>
                    <a:gd name="T18" fmla="*/ 158 w 158"/>
                    <a:gd name="T19" fmla="*/ 229 h 401"/>
                    <a:gd name="T20" fmla="*/ 143 w 158"/>
                    <a:gd name="T21" fmla="*/ 246 h 401"/>
                    <a:gd name="T22" fmla="*/ 128 w 158"/>
                    <a:gd name="T23" fmla="*/ 229 h 401"/>
                    <a:gd name="T24" fmla="*/ 128 w 158"/>
                    <a:gd name="T25" fmla="*/ 119 h 401"/>
                    <a:gd name="T26" fmla="*/ 121 w 158"/>
                    <a:gd name="T27" fmla="*/ 119 h 401"/>
                    <a:gd name="T28" fmla="*/ 121 w 158"/>
                    <a:gd name="T29" fmla="*/ 385 h 401"/>
                    <a:gd name="T30" fmla="*/ 102 w 158"/>
                    <a:gd name="T31" fmla="*/ 401 h 401"/>
                    <a:gd name="T32" fmla="*/ 84 w 158"/>
                    <a:gd name="T33" fmla="*/ 385 h 401"/>
                    <a:gd name="T34" fmla="*/ 84 w 158"/>
                    <a:gd name="T35" fmla="*/ 228 h 401"/>
                    <a:gd name="T36" fmla="*/ 74 w 158"/>
                    <a:gd name="T37" fmla="*/ 228 h 401"/>
                    <a:gd name="T38" fmla="*/ 74 w 158"/>
                    <a:gd name="T39" fmla="*/ 385 h 401"/>
                    <a:gd name="T40" fmla="*/ 56 w 158"/>
                    <a:gd name="T41" fmla="*/ 401 h 401"/>
                    <a:gd name="T42" fmla="*/ 38 w 158"/>
                    <a:gd name="T43" fmla="*/ 385 h 401"/>
                    <a:gd name="T44" fmla="*/ 38 w 158"/>
                    <a:gd name="T45" fmla="*/ 119 h 401"/>
                    <a:gd name="T46" fmla="*/ 30 w 158"/>
                    <a:gd name="T47" fmla="*/ 119 h 401"/>
                    <a:gd name="T48" fmla="*/ 30 w 158"/>
                    <a:gd name="T49" fmla="*/ 229 h 401"/>
                    <a:gd name="T50" fmla="*/ 15 w 158"/>
                    <a:gd name="T51" fmla="*/ 246 h 401"/>
                    <a:gd name="T52" fmla="*/ 0 w 158"/>
                    <a:gd name="T53" fmla="*/ 229 h 401"/>
                    <a:gd name="T54" fmla="*/ 0 w 158"/>
                    <a:gd name="T55" fmla="*/ 103 h 401"/>
                    <a:gd name="T56" fmla="*/ 41 w 158"/>
                    <a:gd name="T57" fmla="*/ 72 h 401"/>
                    <a:gd name="T58" fmla="*/ 118 w 158"/>
                    <a:gd name="T59" fmla="*/ 72 h 401"/>
                    <a:gd name="T60" fmla="*/ 158 w 158"/>
                    <a:gd name="T61" fmla="*/ 103 h 401"/>
                    <a:gd name="T62" fmla="*/ 158 w 158"/>
                    <a:gd name="T63" fmla="*/ 229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58" h="401">
                      <a:moveTo>
                        <a:pt x="112" y="33"/>
                      </a:moveTo>
                      <a:cubicBezTo>
                        <a:pt x="112" y="42"/>
                        <a:pt x="108" y="51"/>
                        <a:pt x="102" y="58"/>
                      </a:cubicBezTo>
                      <a:cubicBezTo>
                        <a:pt x="95" y="65"/>
                        <a:pt x="88" y="69"/>
                        <a:pt x="79" y="69"/>
                      </a:cubicBezTo>
                      <a:cubicBezTo>
                        <a:pt x="70" y="69"/>
                        <a:pt x="62" y="65"/>
                        <a:pt x="56" y="58"/>
                      </a:cubicBezTo>
                      <a:cubicBezTo>
                        <a:pt x="50" y="51"/>
                        <a:pt x="46" y="42"/>
                        <a:pt x="46" y="33"/>
                      </a:cubicBezTo>
                      <a:cubicBezTo>
                        <a:pt x="46" y="24"/>
                        <a:pt x="50" y="16"/>
                        <a:pt x="56" y="10"/>
                      </a:cubicBezTo>
                      <a:cubicBezTo>
                        <a:pt x="62" y="4"/>
                        <a:pt x="70" y="0"/>
                        <a:pt x="79" y="0"/>
                      </a:cubicBezTo>
                      <a:cubicBezTo>
                        <a:pt x="88" y="0"/>
                        <a:pt x="95" y="4"/>
                        <a:pt x="102" y="10"/>
                      </a:cubicBezTo>
                      <a:cubicBezTo>
                        <a:pt x="108" y="16"/>
                        <a:pt x="112" y="24"/>
                        <a:pt x="112" y="33"/>
                      </a:cubicBezTo>
                      <a:close/>
                      <a:moveTo>
                        <a:pt x="158" y="229"/>
                      </a:moveTo>
                      <a:cubicBezTo>
                        <a:pt x="158" y="240"/>
                        <a:pt x="153" y="246"/>
                        <a:pt x="143" y="246"/>
                      </a:cubicBezTo>
                      <a:cubicBezTo>
                        <a:pt x="133" y="246"/>
                        <a:pt x="128" y="240"/>
                        <a:pt x="128" y="229"/>
                      </a:cubicBezTo>
                      <a:cubicBezTo>
                        <a:pt x="128" y="119"/>
                        <a:pt x="128" y="119"/>
                        <a:pt x="128" y="119"/>
                      </a:cubicBezTo>
                      <a:cubicBezTo>
                        <a:pt x="121" y="119"/>
                        <a:pt x="121" y="119"/>
                        <a:pt x="121" y="119"/>
                      </a:cubicBezTo>
                      <a:cubicBezTo>
                        <a:pt x="121" y="385"/>
                        <a:pt x="121" y="385"/>
                        <a:pt x="121" y="385"/>
                      </a:cubicBezTo>
                      <a:cubicBezTo>
                        <a:pt x="121" y="396"/>
                        <a:pt x="115" y="401"/>
                        <a:pt x="102" y="401"/>
                      </a:cubicBezTo>
                      <a:cubicBezTo>
                        <a:pt x="90" y="401"/>
                        <a:pt x="84" y="396"/>
                        <a:pt x="84" y="385"/>
                      </a:cubicBezTo>
                      <a:cubicBezTo>
                        <a:pt x="84" y="228"/>
                        <a:pt x="84" y="228"/>
                        <a:pt x="84" y="228"/>
                      </a:cubicBezTo>
                      <a:cubicBezTo>
                        <a:pt x="74" y="228"/>
                        <a:pt x="74" y="228"/>
                        <a:pt x="74" y="228"/>
                      </a:cubicBezTo>
                      <a:cubicBezTo>
                        <a:pt x="74" y="385"/>
                        <a:pt x="74" y="385"/>
                        <a:pt x="74" y="385"/>
                      </a:cubicBezTo>
                      <a:cubicBezTo>
                        <a:pt x="74" y="396"/>
                        <a:pt x="68" y="401"/>
                        <a:pt x="56" y="401"/>
                      </a:cubicBezTo>
                      <a:cubicBezTo>
                        <a:pt x="44" y="401"/>
                        <a:pt x="38" y="396"/>
                        <a:pt x="38" y="385"/>
                      </a:cubicBezTo>
                      <a:cubicBezTo>
                        <a:pt x="38" y="119"/>
                        <a:pt x="38" y="119"/>
                        <a:pt x="38" y="119"/>
                      </a:cubicBezTo>
                      <a:cubicBezTo>
                        <a:pt x="30" y="119"/>
                        <a:pt x="30" y="119"/>
                        <a:pt x="30" y="119"/>
                      </a:cubicBezTo>
                      <a:cubicBezTo>
                        <a:pt x="30" y="229"/>
                        <a:pt x="30" y="229"/>
                        <a:pt x="30" y="229"/>
                      </a:cubicBezTo>
                      <a:cubicBezTo>
                        <a:pt x="30" y="240"/>
                        <a:pt x="25" y="246"/>
                        <a:pt x="15" y="246"/>
                      </a:cubicBezTo>
                      <a:cubicBezTo>
                        <a:pt x="5" y="246"/>
                        <a:pt x="0" y="240"/>
                        <a:pt x="0" y="229"/>
                      </a:cubicBezTo>
                      <a:cubicBezTo>
                        <a:pt x="0" y="103"/>
                        <a:pt x="0" y="103"/>
                        <a:pt x="0" y="103"/>
                      </a:cubicBezTo>
                      <a:cubicBezTo>
                        <a:pt x="0" y="82"/>
                        <a:pt x="14" y="72"/>
                        <a:pt x="41" y="72"/>
                      </a:cubicBezTo>
                      <a:cubicBezTo>
                        <a:pt x="118" y="72"/>
                        <a:pt x="118" y="72"/>
                        <a:pt x="118" y="72"/>
                      </a:cubicBezTo>
                      <a:cubicBezTo>
                        <a:pt x="145" y="72"/>
                        <a:pt x="158" y="82"/>
                        <a:pt x="158" y="103"/>
                      </a:cubicBezTo>
                      <a:lnTo>
                        <a:pt x="158" y="229"/>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sz="1100">
                    <a:latin typeface="+mj-lt"/>
                  </a:endParaRPr>
                </a:p>
              </p:txBody>
            </p:sp>
            <p:sp>
              <p:nvSpPr>
                <p:cNvPr id="73" name="Freeform 54">
                  <a:extLst>
                    <a:ext uri="{FF2B5EF4-FFF2-40B4-BE49-F238E27FC236}">
                      <a16:creationId xmlns:a16="http://schemas.microsoft.com/office/drawing/2014/main" id="{0A2DB2F2-BB16-943D-E93B-B62848EFFFCB}"/>
                    </a:ext>
                  </a:extLst>
                </p:cNvPr>
                <p:cNvSpPr>
                  <a:spLocks noEditPoints="1"/>
                </p:cNvSpPr>
                <p:nvPr/>
              </p:nvSpPr>
              <p:spPr bwMode="auto">
                <a:xfrm>
                  <a:off x="903364" y="1616617"/>
                  <a:ext cx="161877" cy="406400"/>
                </a:xfrm>
                <a:custGeom>
                  <a:avLst/>
                  <a:gdLst>
                    <a:gd name="T0" fmla="*/ 112 w 158"/>
                    <a:gd name="T1" fmla="*/ 33 h 401"/>
                    <a:gd name="T2" fmla="*/ 102 w 158"/>
                    <a:gd name="T3" fmla="*/ 58 h 401"/>
                    <a:gd name="T4" fmla="*/ 79 w 158"/>
                    <a:gd name="T5" fmla="*/ 69 h 401"/>
                    <a:gd name="T6" fmla="*/ 56 w 158"/>
                    <a:gd name="T7" fmla="*/ 58 h 401"/>
                    <a:gd name="T8" fmla="*/ 46 w 158"/>
                    <a:gd name="T9" fmla="*/ 33 h 401"/>
                    <a:gd name="T10" fmla="*/ 56 w 158"/>
                    <a:gd name="T11" fmla="*/ 10 h 401"/>
                    <a:gd name="T12" fmla="*/ 79 w 158"/>
                    <a:gd name="T13" fmla="*/ 0 h 401"/>
                    <a:gd name="T14" fmla="*/ 102 w 158"/>
                    <a:gd name="T15" fmla="*/ 10 h 401"/>
                    <a:gd name="T16" fmla="*/ 112 w 158"/>
                    <a:gd name="T17" fmla="*/ 33 h 401"/>
                    <a:gd name="T18" fmla="*/ 158 w 158"/>
                    <a:gd name="T19" fmla="*/ 229 h 401"/>
                    <a:gd name="T20" fmla="*/ 143 w 158"/>
                    <a:gd name="T21" fmla="*/ 246 h 401"/>
                    <a:gd name="T22" fmla="*/ 128 w 158"/>
                    <a:gd name="T23" fmla="*/ 229 h 401"/>
                    <a:gd name="T24" fmla="*/ 128 w 158"/>
                    <a:gd name="T25" fmla="*/ 119 h 401"/>
                    <a:gd name="T26" fmla="*/ 121 w 158"/>
                    <a:gd name="T27" fmla="*/ 119 h 401"/>
                    <a:gd name="T28" fmla="*/ 121 w 158"/>
                    <a:gd name="T29" fmla="*/ 385 h 401"/>
                    <a:gd name="T30" fmla="*/ 102 w 158"/>
                    <a:gd name="T31" fmla="*/ 401 h 401"/>
                    <a:gd name="T32" fmla="*/ 84 w 158"/>
                    <a:gd name="T33" fmla="*/ 385 h 401"/>
                    <a:gd name="T34" fmla="*/ 84 w 158"/>
                    <a:gd name="T35" fmla="*/ 228 h 401"/>
                    <a:gd name="T36" fmla="*/ 74 w 158"/>
                    <a:gd name="T37" fmla="*/ 228 h 401"/>
                    <a:gd name="T38" fmla="*/ 74 w 158"/>
                    <a:gd name="T39" fmla="*/ 385 h 401"/>
                    <a:gd name="T40" fmla="*/ 56 w 158"/>
                    <a:gd name="T41" fmla="*/ 401 h 401"/>
                    <a:gd name="T42" fmla="*/ 38 w 158"/>
                    <a:gd name="T43" fmla="*/ 385 h 401"/>
                    <a:gd name="T44" fmla="*/ 38 w 158"/>
                    <a:gd name="T45" fmla="*/ 119 h 401"/>
                    <a:gd name="T46" fmla="*/ 30 w 158"/>
                    <a:gd name="T47" fmla="*/ 119 h 401"/>
                    <a:gd name="T48" fmla="*/ 30 w 158"/>
                    <a:gd name="T49" fmla="*/ 229 h 401"/>
                    <a:gd name="T50" fmla="*/ 15 w 158"/>
                    <a:gd name="T51" fmla="*/ 246 h 401"/>
                    <a:gd name="T52" fmla="*/ 0 w 158"/>
                    <a:gd name="T53" fmla="*/ 229 h 401"/>
                    <a:gd name="T54" fmla="*/ 0 w 158"/>
                    <a:gd name="T55" fmla="*/ 103 h 401"/>
                    <a:gd name="T56" fmla="*/ 41 w 158"/>
                    <a:gd name="T57" fmla="*/ 72 h 401"/>
                    <a:gd name="T58" fmla="*/ 118 w 158"/>
                    <a:gd name="T59" fmla="*/ 72 h 401"/>
                    <a:gd name="T60" fmla="*/ 158 w 158"/>
                    <a:gd name="T61" fmla="*/ 103 h 401"/>
                    <a:gd name="T62" fmla="*/ 158 w 158"/>
                    <a:gd name="T63" fmla="*/ 229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58" h="401">
                      <a:moveTo>
                        <a:pt x="112" y="33"/>
                      </a:moveTo>
                      <a:cubicBezTo>
                        <a:pt x="112" y="42"/>
                        <a:pt x="108" y="51"/>
                        <a:pt x="102" y="58"/>
                      </a:cubicBezTo>
                      <a:cubicBezTo>
                        <a:pt x="95" y="65"/>
                        <a:pt x="88" y="69"/>
                        <a:pt x="79" y="69"/>
                      </a:cubicBezTo>
                      <a:cubicBezTo>
                        <a:pt x="70" y="69"/>
                        <a:pt x="62" y="65"/>
                        <a:pt x="56" y="58"/>
                      </a:cubicBezTo>
                      <a:cubicBezTo>
                        <a:pt x="50" y="51"/>
                        <a:pt x="46" y="42"/>
                        <a:pt x="46" y="33"/>
                      </a:cubicBezTo>
                      <a:cubicBezTo>
                        <a:pt x="46" y="24"/>
                        <a:pt x="50" y="16"/>
                        <a:pt x="56" y="10"/>
                      </a:cubicBezTo>
                      <a:cubicBezTo>
                        <a:pt x="62" y="4"/>
                        <a:pt x="70" y="0"/>
                        <a:pt x="79" y="0"/>
                      </a:cubicBezTo>
                      <a:cubicBezTo>
                        <a:pt x="88" y="0"/>
                        <a:pt x="95" y="4"/>
                        <a:pt x="102" y="10"/>
                      </a:cubicBezTo>
                      <a:cubicBezTo>
                        <a:pt x="108" y="16"/>
                        <a:pt x="112" y="24"/>
                        <a:pt x="112" y="33"/>
                      </a:cubicBezTo>
                      <a:close/>
                      <a:moveTo>
                        <a:pt x="158" y="229"/>
                      </a:moveTo>
                      <a:cubicBezTo>
                        <a:pt x="158" y="240"/>
                        <a:pt x="153" y="246"/>
                        <a:pt x="143" y="246"/>
                      </a:cubicBezTo>
                      <a:cubicBezTo>
                        <a:pt x="133" y="246"/>
                        <a:pt x="128" y="240"/>
                        <a:pt x="128" y="229"/>
                      </a:cubicBezTo>
                      <a:cubicBezTo>
                        <a:pt x="128" y="119"/>
                        <a:pt x="128" y="119"/>
                        <a:pt x="128" y="119"/>
                      </a:cubicBezTo>
                      <a:cubicBezTo>
                        <a:pt x="121" y="119"/>
                        <a:pt x="121" y="119"/>
                        <a:pt x="121" y="119"/>
                      </a:cubicBezTo>
                      <a:cubicBezTo>
                        <a:pt x="121" y="385"/>
                        <a:pt x="121" y="385"/>
                        <a:pt x="121" y="385"/>
                      </a:cubicBezTo>
                      <a:cubicBezTo>
                        <a:pt x="121" y="396"/>
                        <a:pt x="115" y="401"/>
                        <a:pt x="102" y="401"/>
                      </a:cubicBezTo>
                      <a:cubicBezTo>
                        <a:pt x="90" y="401"/>
                        <a:pt x="84" y="396"/>
                        <a:pt x="84" y="385"/>
                      </a:cubicBezTo>
                      <a:cubicBezTo>
                        <a:pt x="84" y="228"/>
                        <a:pt x="84" y="228"/>
                        <a:pt x="84" y="228"/>
                      </a:cubicBezTo>
                      <a:cubicBezTo>
                        <a:pt x="74" y="228"/>
                        <a:pt x="74" y="228"/>
                        <a:pt x="74" y="228"/>
                      </a:cubicBezTo>
                      <a:cubicBezTo>
                        <a:pt x="74" y="385"/>
                        <a:pt x="74" y="385"/>
                        <a:pt x="74" y="385"/>
                      </a:cubicBezTo>
                      <a:cubicBezTo>
                        <a:pt x="74" y="396"/>
                        <a:pt x="68" y="401"/>
                        <a:pt x="56" y="401"/>
                      </a:cubicBezTo>
                      <a:cubicBezTo>
                        <a:pt x="44" y="401"/>
                        <a:pt x="38" y="396"/>
                        <a:pt x="38" y="385"/>
                      </a:cubicBezTo>
                      <a:cubicBezTo>
                        <a:pt x="38" y="119"/>
                        <a:pt x="38" y="119"/>
                        <a:pt x="38" y="119"/>
                      </a:cubicBezTo>
                      <a:cubicBezTo>
                        <a:pt x="30" y="119"/>
                        <a:pt x="30" y="119"/>
                        <a:pt x="30" y="119"/>
                      </a:cubicBezTo>
                      <a:cubicBezTo>
                        <a:pt x="30" y="229"/>
                        <a:pt x="30" y="229"/>
                        <a:pt x="30" y="229"/>
                      </a:cubicBezTo>
                      <a:cubicBezTo>
                        <a:pt x="30" y="240"/>
                        <a:pt x="25" y="246"/>
                        <a:pt x="15" y="246"/>
                      </a:cubicBezTo>
                      <a:cubicBezTo>
                        <a:pt x="5" y="246"/>
                        <a:pt x="0" y="240"/>
                        <a:pt x="0" y="229"/>
                      </a:cubicBezTo>
                      <a:cubicBezTo>
                        <a:pt x="0" y="103"/>
                        <a:pt x="0" y="103"/>
                        <a:pt x="0" y="103"/>
                      </a:cubicBezTo>
                      <a:cubicBezTo>
                        <a:pt x="0" y="82"/>
                        <a:pt x="14" y="72"/>
                        <a:pt x="41" y="72"/>
                      </a:cubicBezTo>
                      <a:cubicBezTo>
                        <a:pt x="118" y="72"/>
                        <a:pt x="118" y="72"/>
                        <a:pt x="118" y="72"/>
                      </a:cubicBezTo>
                      <a:cubicBezTo>
                        <a:pt x="145" y="72"/>
                        <a:pt x="158" y="82"/>
                        <a:pt x="158" y="103"/>
                      </a:cubicBezTo>
                      <a:lnTo>
                        <a:pt x="158" y="229"/>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sz="1100">
                    <a:latin typeface="+mj-lt"/>
                  </a:endParaRPr>
                </a:p>
              </p:txBody>
            </p:sp>
            <p:sp>
              <p:nvSpPr>
                <p:cNvPr id="74" name="Freeform 55">
                  <a:extLst>
                    <a:ext uri="{FF2B5EF4-FFF2-40B4-BE49-F238E27FC236}">
                      <a16:creationId xmlns:a16="http://schemas.microsoft.com/office/drawing/2014/main" id="{9F98DD84-B7A3-86A8-EF34-07ACCBB67187}"/>
                    </a:ext>
                  </a:extLst>
                </p:cNvPr>
                <p:cNvSpPr>
                  <a:spLocks noEditPoints="1"/>
                </p:cNvSpPr>
                <p:nvPr/>
              </p:nvSpPr>
              <p:spPr bwMode="auto">
                <a:xfrm>
                  <a:off x="1146769" y="1616617"/>
                  <a:ext cx="161877" cy="406400"/>
                </a:xfrm>
                <a:custGeom>
                  <a:avLst/>
                  <a:gdLst>
                    <a:gd name="T0" fmla="*/ 112 w 158"/>
                    <a:gd name="T1" fmla="*/ 33 h 401"/>
                    <a:gd name="T2" fmla="*/ 102 w 158"/>
                    <a:gd name="T3" fmla="*/ 58 h 401"/>
                    <a:gd name="T4" fmla="*/ 79 w 158"/>
                    <a:gd name="T5" fmla="*/ 69 h 401"/>
                    <a:gd name="T6" fmla="*/ 56 w 158"/>
                    <a:gd name="T7" fmla="*/ 58 h 401"/>
                    <a:gd name="T8" fmla="*/ 46 w 158"/>
                    <a:gd name="T9" fmla="*/ 33 h 401"/>
                    <a:gd name="T10" fmla="*/ 56 w 158"/>
                    <a:gd name="T11" fmla="*/ 10 h 401"/>
                    <a:gd name="T12" fmla="*/ 79 w 158"/>
                    <a:gd name="T13" fmla="*/ 0 h 401"/>
                    <a:gd name="T14" fmla="*/ 102 w 158"/>
                    <a:gd name="T15" fmla="*/ 10 h 401"/>
                    <a:gd name="T16" fmla="*/ 112 w 158"/>
                    <a:gd name="T17" fmla="*/ 33 h 401"/>
                    <a:gd name="T18" fmla="*/ 158 w 158"/>
                    <a:gd name="T19" fmla="*/ 229 h 401"/>
                    <a:gd name="T20" fmla="*/ 143 w 158"/>
                    <a:gd name="T21" fmla="*/ 246 h 401"/>
                    <a:gd name="T22" fmla="*/ 128 w 158"/>
                    <a:gd name="T23" fmla="*/ 229 h 401"/>
                    <a:gd name="T24" fmla="*/ 128 w 158"/>
                    <a:gd name="T25" fmla="*/ 119 h 401"/>
                    <a:gd name="T26" fmla="*/ 121 w 158"/>
                    <a:gd name="T27" fmla="*/ 119 h 401"/>
                    <a:gd name="T28" fmla="*/ 121 w 158"/>
                    <a:gd name="T29" fmla="*/ 385 h 401"/>
                    <a:gd name="T30" fmla="*/ 102 w 158"/>
                    <a:gd name="T31" fmla="*/ 401 h 401"/>
                    <a:gd name="T32" fmla="*/ 84 w 158"/>
                    <a:gd name="T33" fmla="*/ 385 h 401"/>
                    <a:gd name="T34" fmla="*/ 84 w 158"/>
                    <a:gd name="T35" fmla="*/ 228 h 401"/>
                    <a:gd name="T36" fmla="*/ 74 w 158"/>
                    <a:gd name="T37" fmla="*/ 228 h 401"/>
                    <a:gd name="T38" fmla="*/ 74 w 158"/>
                    <a:gd name="T39" fmla="*/ 385 h 401"/>
                    <a:gd name="T40" fmla="*/ 56 w 158"/>
                    <a:gd name="T41" fmla="*/ 401 h 401"/>
                    <a:gd name="T42" fmla="*/ 38 w 158"/>
                    <a:gd name="T43" fmla="*/ 385 h 401"/>
                    <a:gd name="T44" fmla="*/ 38 w 158"/>
                    <a:gd name="T45" fmla="*/ 119 h 401"/>
                    <a:gd name="T46" fmla="*/ 30 w 158"/>
                    <a:gd name="T47" fmla="*/ 119 h 401"/>
                    <a:gd name="T48" fmla="*/ 30 w 158"/>
                    <a:gd name="T49" fmla="*/ 229 h 401"/>
                    <a:gd name="T50" fmla="*/ 15 w 158"/>
                    <a:gd name="T51" fmla="*/ 246 h 401"/>
                    <a:gd name="T52" fmla="*/ 0 w 158"/>
                    <a:gd name="T53" fmla="*/ 229 h 401"/>
                    <a:gd name="T54" fmla="*/ 0 w 158"/>
                    <a:gd name="T55" fmla="*/ 103 h 401"/>
                    <a:gd name="T56" fmla="*/ 41 w 158"/>
                    <a:gd name="T57" fmla="*/ 72 h 401"/>
                    <a:gd name="T58" fmla="*/ 118 w 158"/>
                    <a:gd name="T59" fmla="*/ 72 h 401"/>
                    <a:gd name="T60" fmla="*/ 158 w 158"/>
                    <a:gd name="T61" fmla="*/ 103 h 401"/>
                    <a:gd name="T62" fmla="*/ 158 w 158"/>
                    <a:gd name="T63" fmla="*/ 229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58" h="401">
                      <a:moveTo>
                        <a:pt x="112" y="33"/>
                      </a:moveTo>
                      <a:cubicBezTo>
                        <a:pt x="112" y="42"/>
                        <a:pt x="108" y="51"/>
                        <a:pt x="102" y="58"/>
                      </a:cubicBezTo>
                      <a:cubicBezTo>
                        <a:pt x="95" y="65"/>
                        <a:pt x="88" y="69"/>
                        <a:pt x="79" y="69"/>
                      </a:cubicBezTo>
                      <a:cubicBezTo>
                        <a:pt x="70" y="69"/>
                        <a:pt x="62" y="65"/>
                        <a:pt x="56" y="58"/>
                      </a:cubicBezTo>
                      <a:cubicBezTo>
                        <a:pt x="50" y="51"/>
                        <a:pt x="46" y="42"/>
                        <a:pt x="46" y="33"/>
                      </a:cubicBezTo>
                      <a:cubicBezTo>
                        <a:pt x="46" y="24"/>
                        <a:pt x="50" y="16"/>
                        <a:pt x="56" y="10"/>
                      </a:cubicBezTo>
                      <a:cubicBezTo>
                        <a:pt x="62" y="4"/>
                        <a:pt x="70" y="0"/>
                        <a:pt x="79" y="0"/>
                      </a:cubicBezTo>
                      <a:cubicBezTo>
                        <a:pt x="88" y="0"/>
                        <a:pt x="95" y="4"/>
                        <a:pt x="102" y="10"/>
                      </a:cubicBezTo>
                      <a:cubicBezTo>
                        <a:pt x="108" y="16"/>
                        <a:pt x="112" y="24"/>
                        <a:pt x="112" y="33"/>
                      </a:cubicBezTo>
                      <a:close/>
                      <a:moveTo>
                        <a:pt x="158" y="229"/>
                      </a:moveTo>
                      <a:cubicBezTo>
                        <a:pt x="158" y="240"/>
                        <a:pt x="153" y="246"/>
                        <a:pt x="143" y="246"/>
                      </a:cubicBezTo>
                      <a:cubicBezTo>
                        <a:pt x="133" y="246"/>
                        <a:pt x="128" y="240"/>
                        <a:pt x="128" y="229"/>
                      </a:cubicBezTo>
                      <a:cubicBezTo>
                        <a:pt x="128" y="119"/>
                        <a:pt x="128" y="119"/>
                        <a:pt x="128" y="119"/>
                      </a:cubicBezTo>
                      <a:cubicBezTo>
                        <a:pt x="121" y="119"/>
                        <a:pt x="121" y="119"/>
                        <a:pt x="121" y="119"/>
                      </a:cubicBezTo>
                      <a:cubicBezTo>
                        <a:pt x="121" y="385"/>
                        <a:pt x="121" y="385"/>
                        <a:pt x="121" y="385"/>
                      </a:cubicBezTo>
                      <a:cubicBezTo>
                        <a:pt x="121" y="396"/>
                        <a:pt x="115" y="401"/>
                        <a:pt x="102" y="401"/>
                      </a:cubicBezTo>
                      <a:cubicBezTo>
                        <a:pt x="90" y="401"/>
                        <a:pt x="84" y="396"/>
                        <a:pt x="84" y="385"/>
                      </a:cubicBezTo>
                      <a:cubicBezTo>
                        <a:pt x="84" y="228"/>
                        <a:pt x="84" y="228"/>
                        <a:pt x="84" y="228"/>
                      </a:cubicBezTo>
                      <a:cubicBezTo>
                        <a:pt x="74" y="228"/>
                        <a:pt x="74" y="228"/>
                        <a:pt x="74" y="228"/>
                      </a:cubicBezTo>
                      <a:cubicBezTo>
                        <a:pt x="74" y="385"/>
                        <a:pt x="74" y="385"/>
                        <a:pt x="74" y="385"/>
                      </a:cubicBezTo>
                      <a:cubicBezTo>
                        <a:pt x="74" y="396"/>
                        <a:pt x="68" y="401"/>
                        <a:pt x="56" y="401"/>
                      </a:cubicBezTo>
                      <a:cubicBezTo>
                        <a:pt x="44" y="401"/>
                        <a:pt x="38" y="396"/>
                        <a:pt x="38" y="385"/>
                      </a:cubicBezTo>
                      <a:cubicBezTo>
                        <a:pt x="38" y="119"/>
                        <a:pt x="38" y="119"/>
                        <a:pt x="38" y="119"/>
                      </a:cubicBezTo>
                      <a:cubicBezTo>
                        <a:pt x="30" y="119"/>
                        <a:pt x="30" y="119"/>
                        <a:pt x="30" y="119"/>
                      </a:cubicBezTo>
                      <a:cubicBezTo>
                        <a:pt x="30" y="229"/>
                        <a:pt x="30" y="229"/>
                        <a:pt x="30" y="229"/>
                      </a:cubicBezTo>
                      <a:cubicBezTo>
                        <a:pt x="30" y="240"/>
                        <a:pt x="25" y="246"/>
                        <a:pt x="15" y="246"/>
                      </a:cubicBezTo>
                      <a:cubicBezTo>
                        <a:pt x="5" y="246"/>
                        <a:pt x="0" y="240"/>
                        <a:pt x="0" y="229"/>
                      </a:cubicBezTo>
                      <a:cubicBezTo>
                        <a:pt x="0" y="103"/>
                        <a:pt x="0" y="103"/>
                        <a:pt x="0" y="103"/>
                      </a:cubicBezTo>
                      <a:cubicBezTo>
                        <a:pt x="0" y="82"/>
                        <a:pt x="14" y="72"/>
                        <a:pt x="41" y="72"/>
                      </a:cubicBezTo>
                      <a:cubicBezTo>
                        <a:pt x="118" y="72"/>
                        <a:pt x="118" y="72"/>
                        <a:pt x="118" y="72"/>
                      </a:cubicBezTo>
                      <a:cubicBezTo>
                        <a:pt x="145" y="72"/>
                        <a:pt x="158" y="82"/>
                        <a:pt x="158" y="103"/>
                      </a:cubicBezTo>
                      <a:lnTo>
                        <a:pt x="158" y="229"/>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sz="1100">
                    <a:latin typeface="+mj-lt"/>
                  </a:endParaRPr>
                </a:p>
              </p:txBody>
            </p:sp>
            <p:sp>
              <p:nvSpPr>
                <p:cNvPr id="75" name="Freeform 56">
                  <a:extLst>
                    <a:ext uri="{FF2B5EF4-FFF2-40B4-BE49-F238E27FC236}">
                      <a16:creationId xmlns:a16="http://schemas.microsoft.com/office/drawing/2014/main" id="{CF80EC0C-AEDB-33C7-2CC1-232D6F8A9987}"/>
                    </a:ext>
                  </a:extLst>
                </p:cNvPr>
                <p:cNvSpPr>
                  <a:spLocks noEditPoints="1"/>
                </p:cNvSpPr>
                <p:nvPr/>
              </p:nvSpPr>
              <p:spPr bwMode="auto">
                <a:xfrm>
                  <a:off x="1390174" y="1616617"/>
                  <a:ext cx="161877" cy="406400"/>
                </a:xfrm>
                <a:custGeom>
                  <a:avLst/>
                  <a:gdLst>
                    <a:gd name="T0" fmla="*/ 112 w 158"/>
                    <a:gd name="T1" fmla="*/ 33 h 401"/>
                    <a:gd name="T2" fmla="*/ 102 w 158"/>
                    <a:gd name="T3" fmla="*/ 58 h 401"/>
                    <a:gd name="T4" fmla="*/ 79 w 158"/>
                    <a:gd name="T5" fmla="*/ 69 h 401"/>
                    <a:gd name="T6" fmla="*/ 56 w 158"/>
                    <a:gd name="T7" fmla="*/ 58 h 401"/>
                    <a:gd name="T8" fmla="*/ 46 w 158"/>
                    <a:gd name="T9" fmla="*/ 33 h 401"/>
                    <a:gd name="T10" fmla="*/ 56 w 158"/>
                    <a:gd name="T11" fmla="*/ 10 h 401"/>
                    <a:gd name="T12" fmla="*/ 79 w 158"/>
                    <a:gd name="T13" fmla="*/ 0 h 401"/>
                    <a:gd name="T14" fmla="*/ 102 w 158"/>
                    <a:gd name="T15" fmla="*/ 10 h 401"/>
                    <a:gd name="T16" fmla="*/ 112 w 158"/>
                    <a:gd name="T17" fmla="*/ 33 h 401"/>
                    <a:gd name="T18" fmla="*/ 158 w 158"/>
                    <a:gd name="T19" fmla="*/ 229 h 401"/>
                    <a:gd name="T20" fmla="*/ 143 w 158"/>
                    <a:gd name="T21" fmla="*/ 246 h 401"/>
                    <a:gd name="T22" fmla="*/ 128 w 158"/>
                    <a:gd name="T23" fmla="*/ 229 h 401"/>
                    <a:gd name="T24" fmla="*/ 128 w 158"/>
                    <a:gd name="T25" fmla="*/ 119 h 401"/>
                    <a:gd name="T26" fmla="*/ 121 w 158"/>
                    <a:gd name="T27" fmla="*/ 119 h 401"/>
                    <a:gd name="T28" fmla="*/ 121 w 158"/>
                    <a:gd name="T29" fmla="*/ 385 h 401"/>
                    <a:gd name="T30" fmla="*/ 102 w 158"/>
                    <a:gd name="T31" fmla="*/ 401 h 401"/>
                    <a:gd name="T32" fmla="*/ 84 w 158"/>
                    <a:gd name="T33" fmla="*/ 385 h 401"/>
                    <a:gd name="T34" fmla="*/ 84 w 158"/>
                    <a:gd name="T35" fmla="*/ 228 h 401"/>
                    <a:gd name="T36" fmla="*/ 74 w 158"/>
                    <a:gd name="T37" fmla="*/ 228 h 401"/>
                    <a:gd name="T38" fmla="*/ 74 w 158"/>
                    <a:gd name="T39" fmla="*/ 385 h 401"/>
                    <a:gd name="T40" fmla="*/ 56 w 158"/>
                    <a:gd name="T41" fmla="*/ 401 h 401"/>
                    <a:gd name="T42" fmla="*/ 38 w 158"/>
                    <a:gd name="T43" fmla="*/ 385 h 401"/>
                    <a:gd name="T44" fmla="*/ 38 w 158"/>
                    <a:gd name="T45" fmla="*/ 119 h 401"/>
                    <a:gd name="T46" fmla="*/ 30 w 158"/>
                    <a:gd name="T47" fmla="*/ 119 h 401"/>
                    <a:gd name="T48" fmla="*/ 30 w 158"/>
                    <a:gd name="T49" fmla="*/ 229 h 401"/>
                    <a:gd name="T50" fmla="*/ 15 w 158"/>
                    <a:gd name="T51" fmla="*/ 246 h 401"/>
                    <a:gd name="T52" fmla="*/ 0 w 158"/>
                    <a:gd name="T53" fmla="*/ 229 h 401"/>
                    <a:gd name="T54" fmla="*/ 0 w 158"/>
                    <a:gd name="T55" fmla="*/ 103 h 401"/>
                    <a:gd name="T56" fmla="*/ 41 w 158"/>
                    <a:gd name="T57" fmla="*/ 72 h 401"/>
                    <a:gd name="T58" fmla="*/ 118 w 158"/>
                    <a:gd name="T59" fmla="*/ 72 h 401"/>
                    <a:gd name="T60" fmla="*/ 158 w 158"/>
                    <a:gd name="T61" fmla="*/ 103 h 401"/>
                    <a:gd name="T62" fmla="*/ 158 w 158"/>
                    <a:gd name="T63" fmla="*/ 229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58" h="401">
                      <a:moveTo>
                        <a:pt x="112" y="33"/>
                      </a:moveTo>
                      <a:cubicBezTo>
                        <a:pt x="112" y="42"/>
                        <a:pt x="108" y="51"/>
                        <a:pt x="102" y="58"/>
                      </a:cubicBezTo>
                      <a:cubicBezTo>
                        <a:pt x="95" y="65"/>
                        <a:pt x="88" y="69"/>
                        <a:pt x="79" y="69"/>
                      </a:cubicBezTo>
                      <a:cubicBezTo>
                        <a:pt x="70" y="69"/>
                        <a:pt x="62" y="65"/>
                        <a:pt x="56" y="58"/>
                      </a:cubicBezTo>
                      <a:cubicBezTo>
                        <a:pt x="50" y="51"/>
                        <a:pt x="46" y="42"/>
                        <a:pt x="46" y="33"/>
                      </a:cubicBezTo>
                      <a:cubicBezTo>
                        <a:pt x="46" y="24"/>
                        <a:pt x="50" y="16"/>
                        <a:pt x="56" y="10"/>
                      </a:cubicBezTo>
                      <a:cubicBezTo>
                        <a:pt x="62" y="4"/>
                        <a:pt x="70" y="0"/>
                        <a:pt x="79" y="0"/>
                      </a:cubicBezTo>
                      <a:cubicBezTo>
                        <a:pt x="88" y="0"/>
                        <a:pt x="95" y="4"/>
                        <a:pt x="102" y="10"/>
                      </a:cubicBezTo>
                      <a:cubicBezTo>
                        <a:pt x="108" y="16"/>
                        <a:pt x="112" y="24"/>
                        <a:pt x="112" y="33"/>
                      </a:cubicBezTo>
                      <a:close/>
                      <a:moveTo>
                        <a:pt x="158" y="229"/>
                      </a:moveTo>
                      <a:cubicBezTo>
                        <a:pt x="158" y="240"/>
                        <a:pt x="153" y="246"/>
                        <a:pt x="143" y="246"/>
                      </a:cubicBezTo>
                      <a:cubicBezTo>
                        <a:pt x="133" y="246"/>
                        <a:pt x="128" y="240"/>
                        <a:pt x="128" y="229"/>
                      </a:cubicBezTo>
                      <a:cubicBezTo>
                        <a:pt x="128" y="119"/>
                        <a:pt x="128" y="119"/>
                        <a:pt x="128" y="119"/>
                      </a:cubicBezTo>
                      <a:cubicBezTo>
                        <a:pt x="121" y="119"/>
                        <a:pt x="121" y="119"/>
                        <a:pt x="121" y="119"/>
                      </a:cubicBezTo>
                      <a:cubicBezTo>
                        <a:pt x="121" y="385"/>
                        <a:pt x="121" y="385"/>
                        <a:pt x="121" y="385"/>
                      </a:cubicBezTo>
                      <a:cubicBezTo>
                        <a:pt x="121" y="396"/>
                        <a:pt x="115" y="401"/>
                        <a:pt x="102" y="401"/>
                      </a:cubicBezTo>
                      <a:cubicBezTo>
                        <a:pt x="90" y="401"/>
                        <a:pt x="84" y="396"/>
                        <a:pt x="84" y="385"/>
                      </a:cubicBezTo>
                      <a:cubicBezTo>
                        <a:pt x="84" y="228"/>
                        <a:pt x="84" y="228"/>
                        <a:pt x="84" y="228"/>
                      </a:cubicBezTo>
                      <a:cubicBezTo>
                        <a:pt x="74" y="228"/>
                        <a:pt x="74" y="228"/>
                        <a:pt x="74" y="228"/>
                      </a:cubicBezTo>
                      <a:cubicBezTo>
                        <a:pt x="74" y="385"/>
                        <a:pt x="74" y="385"/>
                        <a:pt x="74" y="385"/>
                      </a:cubicBezTo>
                      <a:cubicBezTo>
                        <a:pt x="74" y="396"/>
                        <a:pt x="68" y="401"/>
                        <a:pt x="56" y="401"/>
                      </a:cubicBezTo>
                      <a:cubicBezTo>
                        <a:pt x="44" y="401"/>
                        <a:pt x="38" y="396"/>
                        <a:pt x="38" y="385"/>
                      </a:cubicBezTo>
                      <a:cubicBezTo>
                        <a:pt x="38" y="119"/>
                        <a:pt x="38" y="119"/>
                        <a:pt x="38" y="119"/>
                      </a:cubicBezTo>
                      <a:cubicBezTo>
                        <a:pt x="30" y="119"/>
                        <a:pt x="30" y="119"/>
                        <a:pt x="30" y="119"/>
                      </a:cubicBezTo>
                      <a:cubicBezTo>
                        <a:pt x="30" y="229"/>
                        <a:pt x="30" y="229"/>
                        <a:pt x="30" y="229"/>
                      </a:cubicBezTo>
                      <a:cubicBezTo>
                        <a:pt x="30" y="240"/>
                        <a:pt x="25" y="246"/>
                        <a:pt x="15" y="246"/>
                      </a:cubicBezTo>
                      <a:cubicBezTo>
                        <a:pt x="5" y="246"/>
                        <a:pt x="0" y="240"/>
                        <a:pt x="0" y="229"/>
                      </a:cubicBezTo>
                      <a:cubicBezTo>
                        <a:pt x="0" y="103"/>
                        <a:pt x="0" y="103"/>
                        <a:pt x="0" y="103"/>
                      </a:cubicBezTo>
                      <a:cubicBezTo>
                        <a:pt x="0" y="82"/>
                        <a:pt x="14" y="72"/>
                        <a:pt x="41" y="72"/>
                      </a:cubicBezTo>
                      <a:cubicBezTo>
                        <a:pt x="118" y="72"/>
                        <a:pt x="118" y="72"/>
                        <a:pt x="118" y="72"/>
                      </a:cubicBezTo>
                      <a:cubicBezTo>
                        <a:pt x="145" y="72"/>
                        <a:pt x="158" y="82"/>
                        <a:pt x="158" y="103"/>
                      </a:cubicBezTo>
                      <a:lnTo>
                        <a:pt x="158" y="229"/>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sz="1100">
                    <a:latin typeface="+mj-lt"/>
                  </a:endParaRPr>
                </a:p>
              </p:txBody>
            </p:sp>
            <p:sp>
              <p:nvSpPr>
                <p:cNvPr id="76" name="Freeform 57">
                  <a:extLst>
                    <a:ext uri="{FF2B5EF4-FFF2-40B4-BE49-F238E27FC236}">
                      <a16:creationId xmlns:a16="http://schemas.microsoft.com/office/drawing/2014/main" id="{30A5C24C-BB67-FC19-5238-28B75C5B96B1}"/>
                    </a:ext>
                  </a:extLst>
                </p:cNvPr>
                <p:cNvSpPr>
                  <a:spLocks noEditPoints="1"/>
                </p:cNvSpPr>
                <p:nvPr/>
              </p:nvSpPr>
              <p:spPr bwMode="auto">
                <a:xfrm>
                  <a:off x="1633577" y="1616617"/>
                  <a:ext cx="161877" cy="406400"/>
                </a:xfrm>
                <a:custGeom>
                  <a:avLst/>
                  <a:gdLst>
                    <a:gd name="T0" fmla="*/ 112 w 158"/>
                    <a:gd name="T1" fmla="*/ 33 h 401"/>
                    <a:gd name="T2" fmla="*/ 102 w 158"/>
                    <a:gd name="T3" fmla="*/ 58 h 401"/>
                    <a:gd name="T4" fmla="*/ 79 w 158"/>
                    <a:gd name="T5" fmla="*/ 69 h 401"/>
                    <a:gd name="T6" fmla="*/ 56 w 158"/>
                    <a:gd name="T7" fmla="*/ 58 h 401"/>
                    <a:gd name="T8" fmla="*/ 46 w 158"/>
                    <a:gd name="T9" fmla="*/ 33 h 401"/>
                    <a:gd name="T10" fmla="*/ 56 w 158"/>
                    <a:gd name="T11" fmla="*/ 10 h 401"/>
                    <a:gd name="T12" fmla="*/ 79 w 158"/>
                    <a:gd name="T13" fmla="*/ 0 h 401"/>
                    <a:gd name="T14" fmla="*/ 102 w 158"/>
                    <a:gd name="T15" fmla="*/ 10 h 401"/>
                    <a:gd name="T16" fmla="*/ 112 w 158"/>
                    <a:gd name="T17" fmla="*/ 33 h 401"/>
                    <a:gd name="T18" fmla="*/ 158 w 158"/>
                    <a:gd name="T19" fmla="*/ 229 h 401"/>
                    <a:gd name="T20" fmla="*/ 143 w 158"/>
                    <a:gd name="T21" fmla="*/ 246 h 401"/>
                    <a:gd name="T22" fmla="*/ 128 w 158"/>
                    <a:gd name="T23" fmla="*/ 229 h 401"/>
                    <a:gd name="T24" fmla="*/ 128 w 158"/>
                    <a:gd name="T25" fmla="*/ 119 h 401"/>
                    <a:gd name="T26" fmla="*/ 121 w 158"/>
                    <a:gd name="T27" fmla="*/ 119 h 401"/>
                    <a:gd name="T28" fmla="*/ 121 w 158"/>
                    <a:gd name="T29" fmla="*/ 385 h 401"/>
                    <a:gd name="T30" fmla="*/ 102 w 158"/>
                    <a:gd name="T31" fmla="*/ 401 h 401"/>
                    <a:gd name="T32" fmla="*/ 84 w 158"/>
                    <a:gd name="T33" fmla="*/ 385 h 401"/>
                    <a:gd name="T34" fmla="*/ 84 w 158"/>
                    <a:gd name="T35" fmla="*/ 228 h 401"/>
                    <a:gd name="T36" fmla="*/ 74 w 158"/>
                    <a:gd name="T37" fmla="*/ 228 h 401"/>
                    <a:gd name="T38" fmla="*/ 74 w 158"/>
                    <a:gd name="T39" fmla="*/ 385 h 401"/>
                    <a:gd name="T40" fmla="*/ 56 w 158"/>
                    <a:gd name="T41" fmla="*/ 401 h 401"/>
                    <a:gd name="T42" fmla="*/ 38 w 158"/>
                    <a:gd name="T43" fmla="*/ 385 h 401"/>
                    <a:gd name="T44" fmla="*/ 38 w 158"/>
                    <a:gd name="T45" fmla="*/ 119 h 401"/>
                    <a:gd name="T46" fmla="*/ 30 w 158"/>
                    <a:gd name="T47" fmla="*/ 119 h 401"/>
                    <a:gd name="T48" fmla="*/ 30 w 158"/>
                    <a:gd name="T49" fmla="*/ 229 h 401"/>
                    <a:gd name="T50" fmla="*/ 15 w 158"/>
                    <a:gd name="T51" fmla="*/ 246 h 401"/>
                    <a:gd name="T52" fmla="*/ 0 w 158"/>
                    <a:gd name="T53" fmla="*/ 229 h 401"/>
                    <a:gd name="T54" fmla="*/ 0 w 158"/>
                    <a:gd name="T55" fmla="*/ 103 h 401"/>
                    <a:gd name="T56" fmla="*/ 41 w 158"/>
                    <a:gd name="T57" fmla="*/ 72 h 401"/>
                    <a:gd name="T58" fmla="*/ 118 w 158"/>
                    <a:gd name="T59" fmla="*/ 72 h 401"/>
                    <a:gd name="T60" fmla="*/ 158 w 158"/>
                    <a:gd name="T61" fmla="*/ 103 h 401"/>
                    <a:gd name="T62" fmla="*/ 158 w 158"/>
                    <a:gd name="T63" fmla="*/ 229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58" h="401">
                      <a:moveTo>
                        <a:pt x="112" y="33"/>
                      </a:moveTo>
                      <a:cubicBezTo>
                        <a:pt x="112" y="42"/>
                        <a:pt x="108" y="51"/>
                        <a:pt x="102" y="58"/>
                      </a:cubicBezTo>
                      <a:cubicBezTo>
                        <a:pt x="95" y="65"/>
                        <a:pt x="88" y="69"/>
                        <a:pt x="79" y="69"/>
                      </a:cubicBezTo>
                      <a:cubicBezTo>
                        <a:pt x="70" y="69"/>
                        <a:pt x="62" y="65"/>
                        <a:pt x="56" y="58"/>
                      </a:cubicBezTo>
                      <a:cubicBezTo>
                        <a:pt x="50" y="51"/>
                        <a:pt x="46" y="42"/>
                        <a:pt x="46" y="33"/>
                      </a:cubicBezTo>
                      <a:cubicBezTo>
                        <a:pt x="46" y="24"/>
                        <a:pt x="50" y="16"/>
                        <a:pt x="56" y="10"/>
                      </a:cubicBezTo>
                      <a:cubicBezTo>
                        <a:pt x="62" y="4"/>
                        <a:pt x="70" y="0"/>
                        <a:pt x="79" y="0"/>
                      </a:cubicBezTo>
                      <a:cubicBezTo>
                        <a:pt x="88" y="0"/>
                        <a:pt x="95" y="4"/>
                        <a:pt x="102" y="10"/>
                      </a:cubicBezTo>
                      <a:cubicBezTo>
                        <a:pt x="108" y="16"/>
                        <a:pt x="112" y="24"/>
                        <a:pt x="112" y="33"/>
                      </a:cubicBezTo>
                      <a:close/>
                      <a:moveTo>
                        <a:pt x="158" y="229"/>
                      </a:moveTo>
                      <a:cubicBezTo>
                        <a:pt x="158" y="240"/>
                        <a:pt x="153" y="246"/>
                        <a:pt x="143" y="246"/>
                      </a:cubicBezTo>
                      <a:cubicBezTo>
                        <a:pt x="133" y="246"/>
                        <a:pt x="128" y="240"/>
                        <a:pt x="128" y="229"/>
                      </a:cubicBezTo>
                      <a:cubicBezTo>
                        <a:pt x="128" y="119"/>
                        <a:pt x="128" y="119"/>
                        <a:pt x="128" y="119"/>
                      </a:cubicBezTo>
                      <a:cubicBezTo>
                        <a:pt x="121" y="119"/>
                        <a:pt x="121" y="119"/>
                        <a:pt x="121" y="119"/>
                      </a:cubicBezTo>
                      <a:cubicBezTo>
                        <a:pt x="121" y="385"/>
                        <a:pt x="121" y="385"/>
                        <a:pt x="121" y="385"/>
                      </a:cubicBezTo>
                      <a:cubicBezTo>
                        <a:pt x="121" y="396"/>
                        <a:pt x="115" y="401"/>
                        <a:pt x="102" y="401"/>
                      </a:cubicBezTo>
                      <a:cubicBezTo>
                        <a:pt x="90" y="401"/>
                        <a:pt x="84" y="396"/>
                        <a:pt x="84" y="385"/>
                      </a:cubicBezTo>
                      <a:cubicBezTo>
                        <a:pt x="84" y="228"/>
                        <a:pt x="84" y="228"/>
                        <a:pt x="84" y="228"/>
                      </a:cubicBezTo>
                      <a:cubicBezTo>
                        <a:pt x="74" y="228"/>
                        <a:pt x="74" y="228"/>
                        <a:pt x="74" y="228"/>
                      </a:cubicBezTo>
                      <a:cubicBezTo>
                        <a:pt x="74" y="385"/>
                        <a:pt x="74" y="385"/>
                        <a:pt x="74" y="385"/>
                      </a:cubicBezTo>
                      <a:cubicBezTo>
                        <a:pt x="74" y="396"/>
                        <a:pt x="68" y="401"/>
                        <a:pt x="56" y="401"/>
                      </a:cubicBezTo>
                      <a:cubicBezTo>
                        <a:pt x="44" y="401"/>
                        <a:pt x="38" y="396"/>
                        <a:pt x="38" y="385"/>
                      </a:cubicBezTo>
                      <a:cubicBezTo>
                        <a:pt x="38" y="119"/>
                        <a:pt x="38" y="119"/>
                        <a:pt x="38" y="119"/>
                      </a:cubicBezTo>
                      <a:cubicBezTo>
                        <a:pt x="30" y="119"/>
                        <a:pt x="30" y="119"/>
                        <a:pt x="30" y="119"/>
                      </a:cubicBezTo>
                      <a:cubicBezTo>
                        <a:pt x="30" y="229"/>
                        <a:pt x="30" y="229"/>
                        <a:pt x="30" y="229"/>
                      </a:cubicBezTo>
                      <a:cubicBezTo>
                        <a:pt x="30" y="240"/>
                        <a:pt x="25" y="246"/>
                        <a:pt x="15" y="246"/>
                      </a:cubicBezTo>
                      <a:cubicBezTo>
                        <a:pt x="5" y="246"/>
                        <a:pt x="0" y="240"/>
                        <a:pt x="0" y="229"/>
                      </a:cubicBezTo>
                      <a:cubicBezTo>
                        <a:pt x="0" y="103"/>
                        <a:pt x="0" y="103"/>
                        <a:pt x="0" y="103"/>
                      </a:cubicBezTo>
                      <a:cubicBezTo>
                        <a:pt x="0" y="82"/>
                        <a:pt x="14" y="72"/>
                        <a:pt x="41" y="72"/>
                      </a:cubicBezTo>
                      <a:cubicBezTo>
                        <a:pt x="118" y="72"/>
                        <a:pt x="118" y="72"/>
                        <a:pt x="118" y="72"/>
                      </a:cubicBezTo>
                      <a:cubicBezTo>
                        <a:pt x="145" y="72"/>
                        <a:pt x="158" y="82"/>
                        <a:pt x="158" y="103"/>
                      </a:cubicBezTo>
                      <a:lnTo>
                        <a:pt x="158" y="229"/>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sz="1100">
                    <a:latin typeface="+mj-lt"/>
                  </a:endParaRPr>
                </a:p>
              </p:txBody>
            </p:sp>
          </p:grpSp>
          <p:grpSp>
            <p:nvGrpSpPr>
              <p:cNvPr id="77" name="Group 76">
                <a:extLst>
                  <a:ext uri="{FF2B5EF4-FFF2-40B4-BE49-F238E27FC236}">
                    <a16:creationId xmlns:a16="http://schemas.microsoft.com/office/drawing/2014/main" id="{80A153D7-F13A-960C-AE74-71E6D0F5C776}"/>
                  </a:ext>
                </a:extLst>
              </p:cNvPr>
              <p:cNvGrpSpPr/>
              <p:nvPr/>
            </p:nvGrpSpPr>
            <p:grpSpPr>
              <a:xfrm>
                <a:off x="8605769" y="1961688"/>
                <a:ext cx="1135496" cy="406400"/>
                <a:chOff x="659958" y="2084425"/>
                <a:chExt cx="1135496" cy="406400"/>
              </a:xfrm>
            </p:grpSpPr>
            <p:sp>
              <p:nvSpPr>
                <p:cNvPr id="78" name="Freeform 58">
                  <a:extLst>
                    <a:ext uri="{FF2B5EF4-FFF2-40B4-BE49-F238E27FC236}">
                      <a16:creationId xmlns:a16="http://schemas.microsoft.com/office/drawing/2014/main" id="{E89B9CE8-7CB9-790F-BD30-1E3438E2A066}"/>
                    </a:ext>
                  </a:extLst>
                </p:cNvPr>
                <p:cNvSpPr>
                  <a:spLocks noEditPoints="1"/>
                </p:cNvSpPr>
                <p:nvPr/>
              </p:nvSpPr>
              <p:spPr bwMode="auto">
                <a:xfrm>
                  <a:off x="659958" y="2084425"/>
                  <a:ext cx="161877" cy="406400"/>
                </a:xfrm>
                <a:custGeom>
                  <a:avLst/>
                  <a:gdLst>
                    <a:gd name="T0" fmla="*/ 112 w 158"/>
                    <a:gd name="T1" fmla="*/ 33 h 401"/>
                    <a:gd name="T2" fmla="*/ 102 w 158"/>
                    <a:gd name="T3" fmla="*/ 58 h 401"/>
                    <a:gd name="T4" fmla="*/ 79 w 158"/>
                    <a:gd name="T5" fmla="*/ 69 h 401"/>
                    <a:gd name="T6" fmla="*/ 56 w 158"/>
                    <a:gd name="T7" fmla="*/ 58 h 401"/>
                    <a:gd name="T8" fmla="*/ 46 w 158"/>
                    <a:gd name="T9" fmla="*/ 33 h 401"/>
                    <a:gd name="T10" fmla="*/ 56 w 158"/>
                    <a:gd name="T11" fmla="*/ 10 h 401"/>
                    <a:gd name="T12" fmla="*/ 79 w 158"/>
                    <a:gd name="T13" fmla="*/ 0 h 401"/>
                    <a:gd name="T14" fmla="*/ 102 w 158"/>
                    <a:gd name="T15" fmla="*/ 10 h 401"/>
                    <a:gd name="T16" fmla="*/ 112 w 158"/>
                    <a:gd name="T17" fmla="*/ 33 h 401"/>
                    <a:gd name="T18" fmla="*/ 158 w 158"/>
                    <a:gd name="T19" fmla="*/ 229 h 401"/>
                    <a:gd name="T20" fmla="*/ 143 w 158"/>
                    <a:gd name="T21" fmla="*/ 246 h 401"/>
                    <a:gd name="T22" fmla="*/ 128 w 158"/>
                    <a:gd name="T23" fmla="*/ 229 h 401"/>
                    <a:gd name="T24" fmla="*/ 128 w 158"/>
                    <a:gd name="T25" fmla="*/ 119 h 401"/>
                    <a:gd name="T26" fmla="*/ 121 w 158"/>
                    <a:gd name="T27" fmla="*/ 119 h 401"/>
                    <a:gd name="T28" fmla="*/ 121 w 158"/>
                    <a:gd name="T29" fmla="*/ 385 h 401"/>
                    <a:gd name="T30" fmla="*/ 102 w 158"/>
                    <a:gd name="T31" fmla="*/ 401 h 401"/>
                    <a:gd name="T32" fmla="*/ 84 w 158"/>
                    <a:gd name="T33" fmla="*/ 385 h 401"/>
                    <a:gd name="T34" fmla="*/ 84 w 158"/>
                    <a:gd name="T35" fmla="*/ 228 h 401"/>
                    <a:gd name="T36" fmla="*/ 74 w 158"/>
                    <a:gd name="T37" fmla="*/ 228 h 401"/>
                    <a:gd name="T38" fmla="*/ 74 w 158"/>
                    <a:gd name="T39" fmla="*/ 385 h 401"/>
                    <a:gd name="T40" fmla="*/ 56 w 158"/>
                    <a:gd name="T41" fmla="*/ 401 h 401"/>
                    <a:gd name="T42" fmla="*/ 38 w 158"/>
                    <a:gd name="T43" fmla="*/ 385 h 401"/>
                    <a:gd name="T44" fmla="*/ 38 w 158"/>
                    <a:gd name="T45" fmla="*/ 119 h 401"/>
                    <a:gd name="T46" fmla="*/ 30 w 158"/>
                    <a:gd name="T47" fmla="*/ 119 h 401"/>
                    <a:gd name="T48" fmla="*/ 30 w 158"/>
                    <a:gd name="T49" fmla="*/ 229 h 401"/>
                    <a:gd name="T50" fmla="*/ 15 w 158"/>
                    <a:gd name="T51" fmla="*/ 246 h 401"/>
                    <a:gd name="T52" fmla="*/ 0 w 158"/>
                    <a:gd name="T53" fmla="*/ 229 h 401"/>
                    <a:gd name="T54" fmla="*/ 0 w 158"/>
                    <a:gd name="T55" fmla="*/ 103 h 401"/>
                    <a:gd name="T56" fmla="*/ 41 w 158"/>
                    <a:gd name="T57" fmla="*/ 72 h 401"/>
                    <a:gd name="T58" fmla="*/ 118 w 158"/>
                    <a:gd name="T59" fmla="*/ 72 h 401"/>
                    <a:gd name="T60" fmla="*/ 158 w 158"/>
                    <a:gd name="T61" fmla="*/ 103 h 401"/>
                    <a:gd name="T62" fmla="*/ 158 w 158"/>
                    <a:gd name="T63" fmla="*/ 229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58" h="401">
                      <a:moveTo>
                        <a:pt x="112" y="33"/>
                      </a:moveTo>
                      <a:cubicBezTo>
                        <a:pt x="112" y="42"/>
                        <a:pt x="108" y="51"/>
                        <a:pt x="102" y="58"/>
                      </a:cubicBezTo>
                      <a:cubicBezTo>
                        <a:pt x="95" y="65"/>
                        <a:pt x="88" y="69"/>
                        <a:pt x="79" y="69"/>
                      </a:cubicBezTo>
                      <a:cubicBezTo>
                        <a:pt x="70" y="69"/>
                        <a:pt x="62" y="65"/>
                        <a:pt x="56" y="58"/>
                      </a:cubicBezTo>
                      <a:cubicBezTo>
                        <a:pt x="50" y="51"/>
                        <a:pt x="46" y="42"/>
                        <a:pt x="46" y="33"/>
                      </a:cubicBezTo>
                      <a:cubicBezTo>
                        <a:pt x="46" y="24"/>
                        <a:pt x="50" y="16"/>
                        <a:pt x="56" y="10"/>
                      </a:cubicBezTo>
                      <a:cubicBezTo>
                        <a:pt x="62" y="4"/>
                        <a:pt x="70" y="0"/>
                        <a:pt x="79" y="0"/>
                      </a:cubicBezTo>
                      <a:cubicBezTo>
                        <a:pt x="88" y="0"/>
                        <a:pt x="95" y="4"/>
                        <a:pt x="102" y="10"/>
                      </a:cubicBezTo>
                      <a:cubicBezTo>
                        <a:pt x="108" y="16"/>
                        <a:pt x="112" y="24"/>
                        <a:pt x="112" y="33"/>
                      </a:cubicBezTo>
                      <a:close/>
                      <a:moveTo>
                        <a:pt x="158" y="229"/>
                      </a:moveTo>
                      <a:cubicBezTo>
                        <a:pt x="158" y="240"/>
                        <a:pt x="153" y="246"/>
                        <a:pt x="143" y="246"/>
                      </a:cubicBezTo>
                      <a:cubicBezTo>
                        <a:pt x="133" y="246"/>
                        <a:pt x="128" y="240"/>
                        <a:pt x="128" y="229"/>
                      </a:cubicBezTo>
                      <a:cubicBezTo>
                        <a:pt x="128" y="119"/>
                        <a:pt x="128" y="119"/>
                        <a:pt x="128" y="119"/>
                      </a:cubicBezTo>
                      <a:cubicBezTo>
                        <a:pt x="121" y="119"/>
                        <a:pt x="121" y="119"/>
                        <a:pt x="121" y="119"/>
                      </a:cubicBezTo>
                      <a:cubicBezTo>
                        <a:pt x="121" y="385"/>
                        <a:pt x="121" y="385"/>
                        <a:pt x="121" y="385"/>
                      </a:cubicBezTo>
                      <a:cubicBezTo>
                        <a:pt x="121" y="396"/>
                        <a:pt x="115" y="401"/>
                        <a:pt x="102" y="401"/>
                      </a:cubicBezTo>
                      <a:cubicBezTo>
                        <a:pt x="90" y="401"/>
                        <a:pt x="84" y="396"/>
                        <a:pt x="84" y="385"/>
                      </a:cubicBezTo>
                      <a:cubicBezTo>
                        <a:pt x="84" y="228"/>
                        <a:pt x="84" y="228"/>
                        <a:pt x="84" y="228"/>
                      </a:cubicBezTo>
                      <a:cubicBezTo>
                        <a:pt x="74" y="228"/>
                        <a:pt x="74" y="228"/>
                        <a:pt x="74" y="228"/>
                      </a:cubicBezTo>
                      <a:cubicBezTo>
                        <a:pt x="74" y="385"/>
                        <a:pt x="74" y="385"/>
                        <a:pt x="74" y="385"/>
                      </a:cubicBezTo>
                      <a:cubicBezTo>
                        <a:pt x="74" y="396"/>
                        <a:pt x="68" y="401"/>
                        <a:pt x="56" y="401"/>
                      </a:cubicBezTo>
                      <a:cubicBezTo>
                        <a:pt x="44" y="401"/>
                        <a:pt x="38" y="396"/>
                        <a:pt x="38" y="385"/>
                      </a:cubicBezTo>
                      <a:cubicBezTo>
                        <a:pt x="38" y="119"/>
                        <a:pt x="38" y="119"/>
                        <a:pt x="38" y="119"/>
                      </a:cubicBezTo>
                      <a:cubicBezTo>
                        <a:pt x="30" y="119"/>
                        <a:pt x="30" y="119"/>
                        <a:pt x="30" y="119"/>
                      </a:cubicBezTo>
                      <a:cubicBezTo>
                        <a:pt x="30" y="229"/>
                        <a:pt x="30" y="229"/>
                        <a:pt x="30" y="229"/>
                      </a:cubicBezTo>
                      <a:cubicBezTo>
                        <a:pt x="30" y="240"/>
                        <a:pt x="25" y="246"/>
                        <a:pt x="15" y="246"/>
                      </a:cubicBezTo>
                      <a:cubicBezTo>
                        <a:pt x="5" y="246"/>
                        <a:pt x="0" y="240"/>
                        <a:pt x="0" y="229"/>
                      </a:cubicBezTo>
                      <a:cubicBezTo>
                        <a:pt x="0" y="103"/>
                        <a:pt x="0" y="103"/>
                        <a:pt x="0" y="103"/>
                      </a:cubicBezTo>
                      <a:cubicBezTo>
                        <a:pt x="0" y="82"/>
                        <a:pt x="14" y="72"/>
                        <a:pt x="41" y="72"/>
                      </a:cubicBezTo>
                      <a:cubicBezTo>
                        <a:pt x="118" y="72"/>
                        <a:pt x="118" y="72"/>
                        <a:pt x="118" y="72"/>
                      </a:cubicBezTo>
                      <a:cubicBezTo>
                        <a:pt x="145" y="72"/>
                        <a:pt x="158" y="82"/>
                        <a:pt x="158" y="103"/>
                      </a:cubicBezTo>
                      <a:lnTo>
                        <a:pt x="158" y="229"/>
                      </a:lnTo>
                      <a:close/>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en-US" sz="1100">
                    <a:latin typeface="+mj-lt"/>
                  </a:endParaRPr>
                </a:p>
              </p:txBody>
            </p:sp>
            <p:sp>
              <p:nvSpPr>
                <p:cNvPr id="79" name="Freeform 59">
                  <a:extLst>
                    <a:ext uri="{FF2B5EF4-FFF2-40B4-BE49-F238E27FC236}">
                      <a16:creationId xmlns:a16="http://schemas.microsoft.com/office/drawing/2014/main" id="{74F8597C-B61B-B23E-6119-2F58D311062A}"/>
                    </a:ext>
                  </a:extLst>
                </p:cNvPr>
                <p:cNvSpPr>
                  <a:spLocks noEditPoints="1"/>
                </p:cNvSpPr>
                <p:nvPr/>
              </p:nvSpPr>
              <p:spPr bwMode="auto">
                <a:xfrm>
                  <a:off x="903364" y="2084425"/>
                  <a:ext cx="161877" cy="406400"/>
                </a:xfrm>
                <a:custGeom>
                  <a:avLst/>
                  <a:gdLst>
                    <a:gd name="T0" fmla="*/ 112 w 158"/>
                    <a:gd name="T1" fmla="*/ 33 h 401"/>
                    <a:gd name="T2" fmla="*/ 102 w 158"/>
                    <a:gd name="T3" fmla="*/ 58 h 401"/>
                    <a:gd name="T4" fmla="*/ 79 w 158"/>
                    <a:gd name="T5" fmla="*/ 69 h 401"/>
                    <a:gd name="T6" fmla="*/ 56 w 158"/>
                    <a:gd name="T7" fmla="*/ 58 h 401"/>
                    <a:gd name="T8" fmla="*/ 46 w 158"/>
                    <a:gd name="T9" fmla="*/ 33 h 401"/>
                    <a:gd name="T10" fmla="*/ 56 w 158"/>
                    <a:gd name="T11" fmla="*/ 10 h 401"/>
                    <a:gd name="T12" fmla="*/ 79 w 158"/>
                    <a:gd name="T13" fmla="*/ 0 h 401"/>
                    <a:gd name="T14" fmla="*/ 102 w 158"/>
                    <a:gd name="T15" fmla="*/ 10 h 401"/>
                    <a:gd name="T16" fmla="*/ 112 w 158"/>
                    <a:gd name="T17" fmla="*/ 33 h 401"/>
                    <a:gd name="T18" fmla="*/ 158 w 158"/>
                    <a:gd name="T19" fmla="*/ 229 h 401"/>
                    <a:gd name="T20" fmla="*/ 143 w 158"/>
                    <a:gd name="T21" fmla="*/ 246 h 401"/>
                    <a:gd name="T22" fmla="*/ 128 w 158"/>
                    <a:gd name="T23" fmla="*/ 229 h 401"/>
                    <a:gd name="T24" fmla="*/ 128 w 158"/>
                    <a:gd name="T25" fmla="*/ 119 h 401"/>
                    <a:gd name="T26" fmla="*/ 121 w 158"/>
                    <a:gd name="T27" fmla="*/ 119 h 401"/>
                    <a:gd name="T28" fmla="*/ 121 w 158"/>
                    <a:gd name="T29" fmla="*/ 385 h 401"/>
                    <a:gd name="T30" fmla="*/ 102 w 158"/>
                    <a:gd name="T31" fmla="*/ 401 h 401"/>
                    <a:gd name="T32" fmla="*/ 84 w 158"/>
                    <a:gd name="T33" fmla="*/ 385 h 401"/>
                    <a:gd name="T34" fmla="*/ 84 w 158"/>
                    <a:gd name="T35" fmla="*/ 228 h 401"/>
                    <a:gd name="T36" fmla="*/ 74 w 158"/>
                    <a:gd name="T37" fmla="*/ 228 h 401"/>
                    <a:gd name="T38" fmla="*/ 74 w 158"/>
                    <a:gd name="T39" fmla="*/ 385 h 401"/>
                    <a:gd name="T40" fmla="*/ 56 w 158"/>
                    <a:gd name="T41" fmla="*/ 401 h 401"/>
                    <a:gd name="T42" fmla="*/ 38 w 158"/>
                    <a:gd name="T43" fmla="*/ 385 h 401"/>
                    <a:gd name="T44" fmla="*/ 38 w 158"/>
                    <a:gd name="T45" fmla="*/ 119 h 401"/>
                    <a:gd name="T46" fmla="*/ 30 w 158"/>
                    <a:gd name="T47" fmla="*/ 119 h 401"/>
                    <a:gd name="T48" fmla="*/ 30 w 158"/>
                    <a:gd name="T49" fmla="*/ 229 h 401"/>
                    <a:gd name="T50" fmla="*/ 15 w 158"/>
                    <a:gd name="T51" fmla="*/ 246 h 401"/>
                    <a:gd name="T52" fmla="*/ 0 w 158"/>
                    <a:gd name="T53" fmla="*/ 229 h 401"/>
                    <a:gd name="T54" fmla="*/ 0 w 158"/>
                    <a:gd name="T55" fmla="*/ 103 h 401"/>
                    <a:gd name="T56" fmla="*/ 41 w 158"/>
                    <a:gd name="T57" fmla="*/ 72 h 401"/>
                    <a:gd name="T58" fmla="*/ 118 w 158"/>
                    <a:gd name="T59" fmla="*/ 72 h 401"/>
                    <a:gd name="T60" fmla="*/ 158 w 158"/>
                    <a:gd name="T61" fmla="*/ 103 h 401"/>
                    <a:gd name="T62" fmla="*/ 158 w 158"/>
                    <a:gd name="T63" fmla="*/ 229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58" h="401">
                      <a:moveTo>
                        <a:pt x="112" y="33"/>
                      </a:moveTo>
                      <a:cubicBezTo>
                        <a:pt x="112" y="42"/>
                        <a:pt x="108" y="51"/>
                        <a:pt x="102" y="58"/>
                      </a:cubicBezTo>
                      <a:cubicBezTo>
                        <a:pt x="95" y="65"/>
                        <a:pt x="88" y="69"/>
                        <a:pt x="79" y="69"/>
                      </a:cubicBezTo>
                      <a:cubicBezTo>
                        <a:pt x="70" y="69"/>
                        <a:pt x="62" y="65"/>
                        <a:pt x="56" y="58"/>
                      </a:cubicBezTo>
                      <a:cubicBezTo>
                        <a:pt x="50" y="51"/>
                        <a:pt x="46" y="42"/>
                        <a:pt x="46" y="33"/>
                      </a:cubicBezTo>
                      <a:cubicBezTo>
                        <a:pt x="46" y="24"/>
                        <a:pt x="50" y="16"/>
                        <a:pt x="56" y="10"/>
                      </a:cubicBezTo>
                      <a:cubicBezTo>
                        <a:pt x="62" y="4"/>
                        <a:pt x="70" y="0"/>
                        <a:pt x="79" y="0"/>
                      </a:cubicBezTo>
                      <a:cubicBezTo>
                        <a:pt x="88" y="0"/>
                        <a:pt x="95" y="4"/>
                        <a:pt x="102" y="10"/>
                      </a:cubicBezTo>
                      <a:cubicBezTo>
                        <a:pt x="108" y="16"/>
                        <a:pt x="112" y="24"/>
                        <a:pt x="112" y="33"/>
                      </a:cubicBezTo>
                      <a:close/>
                      <a:moveTo>
                        <a:pt x="158" y="229"/>
                      </a:moveTo>
                      <a:cubicBezTo>
                        <a:pt x="158" y="240"/>
                        <a:pt x="153" y="246"/>
                        <a:pt x="143" y="246"/>
                      </a:cubicBezTo>
                      <a:cubicBezTo>
                        <a:pt x="133" y="246"/>
                        <a:pt x="128" y="240"/>
                        <a:pt x="128" y="229"/>
                      </a:cubicBezTo>
                      <a:cubicBezTo>
                        <a:pt x="128" y="119"/>
                        <a:pt x="128" y="119"/>
                        <a:pt x="128" y="119"/>
                      </a:cubicBezTo>
                      <a:cubicBezTo>
                        <a:pt x="121" y="119"/>
                        <a:pt x="121" y="119"/>
                        <a:pt x="121" y="119"/>
                      </a:cubicBezTo>
                      <a:cubicBezTo>
                        <a:pt x="121" y="385"/>
                        <a:pt x="121" y="385"/>
                        <a:pt x="121" y="385"/>
                      </a:cubicBezTo>
                      <a:cubicBezTo>
                        <a:pt x="121" y="396"/>
                        <a:pt x="115" y="401"/>
                        <a:pt x="102" y="401"/>
                      </a:cubicBezTo>
                      <a:cubicBezTo>
                        <a:pt x="90" y="401"/>
                        <a:pt x="84" y="396"/>
                        <a:pt x="84" y="385"/>
                      </a:cubicBezTo>
                      <a:cubicBezTo>
                        <a:pt x="84" y="228"/>
                        <a:pt x="84" y="228"/>
                        <a:pt x="84" y="228"/>
                      </a:cubicBezTo>
                      <a:cubicBezTo>
                        <a:pt x="74" y="228"/>
                        <a:pt x="74" y="228"/>
                        <a:pt x="74" y="228"/>
                      </a:cubicBezTo>
                      <a:cubicBezTo>
                        <a:pt x="74" y="385"/>
                        <a:pt x="74" y="385"/>
                        <a:pt x="74" y="385"/>
                      </a:cubicBezTo>
                      <a:cubicBezTo>
                        <a:pt x="74" y="396"/>
                        <a:pt x="68" y="401"/>
                        <a:pt x="56" y="401"/>
                      </a:cubicBezTo>
                      <a:cubicBezTo>
                        <a:pt x="44" y="401"/>
                        <a:pt x="38" y="396"/>
                        <a:pt x="38" y="385"/>
                      </a:cubicBezTo>
                      <a:cubicBezTo>
                        <a:pt x="38" y="119"/>
                        <a:pt x="38" y="119"/>
                        <a:pt x="38" y="119"/>
                      </a:cubicBezTo>
                      <a:cubicBezTo>
                        <a:pt x="30" y="119"/>
                        <a:pt x="30" y="119"/>
                        <a:pt x="30" y="119"/>
                      </a:cubicBezTo>
                      <a:cubicBezTo>
                        <a:pt x="30" y="229"/>
                        <a:pt x="30" y="229"/>
                        <a:pt x="30" y="229"/>
                      </a:cubicBezTo>
                      <a:cubicBezTo>
                        <a:pt x="30" y="240"/>
                        <a:pt x="25" y="246"/>
                        <a:pt x="15" y="246"/>
                      </a:cubicBezTo>
                      <a:cubicBezTo>
                        <a:pt x="5" y="246"/>
                        <a:pt x="0" y="240"/>
                        <a:pt x="0" y="229"/>
                      </a:cubicBezTo>
                      <a:cubicBezTo>
                        <a:pt x="0" y="103"/>
                        <a:pt x="0" y="103"/>
                        <a:pt x="0" y="103"/>
                      </a:cubicBezTo>
                      <a:cubicBezTo>
                        <a:pt x="0" y="82"/>
                        <a:pt x="14" y="72"/>
                        <a:pt x="41" y="72"/>
                      </a:cubicBezTo>
                      <a:cubicBezTo>
                        <a:pt x="118" y="72"/>
                        <a:pt x="118" y="72"/>
                        <a:pt x="118" y="72"/>
                      </a:cubicBezTo>
                      <a:cubicBezTo>
                        <a:pt x="145" y="72"/>
                        <a:pt x="158" y="82"/>
                        <a:pt x="158" y="103"/>
                      </a:cubicBezTo>
                      <a:lnTo>
                        <a:pt x="158" y="229"/>
                      </a:lnTo>
                      <a:close/>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en-US" sz="1100">
                    <a:latin typeface="+mj-lt"/>
                  </a:endParaRPr>
                </a:p>
              </p:txBody>
            </p:sp>
            <p:sp>
              <p:nvSpPr>
                <p:cNvPr id="80" name="Freeform 60">
                  <a:extLst>
                    <a:ext uri="{FF2B5EF4-FFF2-40B4-BE49-F238E27FC236}">
                      <a16:creationId xmlns:a16="http://schemas.microsoft.com/office/drawing/2014/main" id="{595CB993-482B-DDE1-2931-85ED8C932A92}"/>
                    </a:ext>
                  </a:extLst>
                </p:cNvPr>
                <p:cNvSpPr>
                  <a:spLocks noEditPoints="1"/>
                </p:cNvSpPr>
                <p:nvPr/>
              </p:nvSpPr>
              <p:spPr bwMode="auto">
                <a:xfrm>
                  <a:off x="1146769" y="2084425"/>
                  <a:ext cx="161877" cy="406400"/>
                </a:xfrm>
                <a:custGeom>
                  <a:avLst/>
                  <a:gdLst>
                    <a:gd name="T0" fmla="*/ 112 w 158"/>
                    <a:gd name="T1" fmla="*/ 33 h 401"/>
                    <a:gd name="T2" fmla="*/ 102 w 158"/>
                    <a:gd name="T3" fmla="*/ 58 h 401"/>
                    <a:gd name="T4" fmla="*/ 79 w 158"/>
                    <a:gd name="T5" fmla="*/ 69 h 401"/>
                    <a:gd name="T6" fmla="*/ 56 w 158"/>
                    <a:gd name="T7" fmla="*/ 58 h 401"/>
                    <a:gd name="T8" fmla="*/ 46 w 158"/>
                    <a:gd name="T9" fmla="*/ 33 h 401"/>
                    <a:gd name="T10" fmla="*/ 56 w 158"/>
                    <a:gd name="T11" fmla="*/ 10 h 401"/>
                    <a:gd name="T12" fmla="*/ 79 w 158"/>
                    <a:gd name="T13" fmla="*/ 0 h 401"/>
                    <a:gd name="T14" fmla="*/ 102 w 158"/>
                    <a:gd name="T15" fmla="*/ 10 h 401"/>
                    <a:gd name="T16" fmla="*/ 112 w 158"/>
                    <a:gd name="T17" fmla="*/ 33 h 401"/>
                    <a:gd name="T18" fmla="*/ 158 w 158"/>
                    <a:gd name="T19" fmla="*/ 229 h 401"/>
                    <a:gd name="T20" fmla="*/ 143 w 158"/>
                    <a:gd name="T21" fmla="*/ 246 h 401"/>
                    <a:gd name="T22" fmla="*/ 128 w 158"/>
                    <a:gd name="T23" fmla="*/ 229 h 401"/>
                    <a:gd name="T24" fmla="*/ 128 w 158"/>
                    <a:gd name="T25" fmla="*/ 119 h 401"/>
                    <a:gd name="T26" fmla="*/ 121 w 158"/>
                    <a:gd name="T27" fmla="*/ 119 h 401"/>
                    <a:gd name="T28" fmla="*/ 121 w 158"/>
                    <a:gd name="T29" fmla="*/ 385 h 401"/>
                    <a:gd name="T30" fmla="*/ 102 w 158"/>
                    <a:gd name="T31" fmla="*/ 401 h 401"/>
                    <a:gd name="T32" fmla="*/ 84 w 158"/>
                    <a:gd name="T33" fmla="*/ 385 h 401"/>
                    <a:gd name="T34" fmla="*/ 84 w 158"/>
                    <a:gd name="T35" fmla="*/ 228 h 401"/>
                    <a:gd name="T36" fmla="*/ 74 w 158"/>
                    <a:gd name="T37" fmla="*/ 228 h 401"/>
                    <a:gd name="T38" fmla="*/ 74 w 158"/>
                    <a:gd name="T39" fmla="*/ 385 h 401"/>
                    <a:gd name="T40" fmla="*/ 56 w 158"/>
                    <a:gd name="T41" fmla="*/ 401 h 401"/>
                    <a:gd name="T42" fmla="*/ 38 w 158"/>
                    <a:gd name="T43" fmla="*/ 385 h 401"/>
                    <a:gd name="T44" fmla="*/ 38 w 158"/>
                    <a:gd name="T45" fmla="*/ 119 h 401"/>
                    <a:gd name="T46" fmla="*/ 30 w 158"/>
                    <a:gd name="T47" fmla="*/ 119 h 401"/>
                    <a:gd name="T48" fmla="*/ 30 w 158"/>
                    <a:gd name="T49" fmla="*/ 229 h 401"/>
                    <a:gd name="T50" fmla="*/ 15 w 158"/>
                    <a:gd name="T51" fmla="*/ 246 h 401"/>
                    <a:gd name="T52" fmla="*/ 0 w 158"/>
                    <a:gd name="T53" fmla="*/ 229 h 401"/>
                    <a:gd name="T54" fmla="*/ 0 w 158"/>
                    <a:gd name="T55" fmla="*/ 103 h 401"/>
                    <a:gd name="T56" fmla="*/ 41 w 158"/>
                    <a:gd name="T57" fmla="*/ 72 h 401"/>
                    <a:gd name="T58" fmla="*/ 118 w 158"/>
                    <a:gd name="T59" fmla="*/ 72 h 401"/>
                    <a:gd name="T60" fmla="*/ 158 w 158"/>
                    <a:gd name="T61" fmla="*/ 103 h 401"/>
                    <a:gd name="T62" fmla="*/ 158 w 158"/>
                    <a:gd name="T63" fmla="*/ 229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58" h="401">
                      <a:moveTo>
                        <a:pt x="112" y="33"/>
                      </a:moveTo>
                      <a:cubicBezTo>
                        <a:pt x="112" y="42"/>
                        <a:pt x="108" y="51"/>
                        <a:pt x="102" y="58"/>
                      </a:cubicBezTo>
                      <a:cubicBezTo>
                        <a:pt x="95" y="65"/>
                        <a:pt x="88" y="69"/>
                        <a:pt x="79" y="69"/>
                      </a:cubicBezTo>
                      <a:cubicBezTo>
                        <a:pt x="70" y="69"/>
                        <a:pt x="62" y="65"/>
                        <a:pt x="56" y="58"/>
                      </a:cubicBezTo>
                      <a:cubicBezTo>
                        <a:pt x="50" y="51"/>
                        <a:pt x="46" y="42"/>
                        <a:pt x="46" y="33"/>
                      </a:cubicBezTo>
                      <a:cubicBezTo>
                        <a:pt x="46" y="24"/>
                        <a:pt x="50" y="16"/>
                        <a:pt x="56" y="10"/>
                      </a:cubicBezTo>
                      <a:cubicBezTo>
                        <a:pt x="62" y="4"/>
                        <a:pt x="70" y="0"/>
                        <a:pt x="79" y="0"/>
                      </a:cubicBezTo>
                      <a:cubicBezTo>
                        <a:pt x="88" y="0"/>
                        <a:pt x="95" y="4"/>
                        <a:pt x="102" y="10"/>
                      </a:cubicBezTo>
                      <a:cubicBezTo>
                        <a:pt x="108" y="16"/>
                        <a:pt x="112" y="24"/>
                        <a:pt x="112" y="33"/>
                      </a:cubicBezTo>
                      <a:close/>
                      <a:moveTo>
                        <a:pt x="158" y="229"/>
                      </a:moveTo>
                      <a:cubicBezTo>
                        <a:pt x="158" y="240"/>
                        <a:pt x="153" y="246"/>
                        <a:pt x="143" y="246"/>
                      </a:cubicBezTo>
                      <a:cubicBezTo>
                        <a:pt x="133" y="246"/>
                        <a:pt x="128" y="240"/>
                        <a:pt x="128" y="229"/>
                      </a:cubicBezTo>
                      <a:cubicBezTo>
                        <a:pt x="128" y="119"/>
                        <a:pt x="128" y="119"/>
                        <a:pt x="128" y="119"/>
                      </a:cubicBezTo>
                      <a:cubicBezTo>
                        <a:pt x="121" y="119"/>
                        <a:pt x="121" y="119"/>
                        <a:pt x="121" y="119"/>
                      </a:cubicBezTo>
                      <a:cubicBezTo>
                        <a:pt x="121" y="385"/>
                        <a:pt x="121" y="385"/>
                        <a:pt x="121" y="385"/>
                      </a:cubicBezTo>
                      <a:cubicBezTo>
                        <a:pt x="121" y="396"/>
                        <a:pt x="115" y="401"/>
                        <a:pt x="102" y="401"/>
                      </a:cubicBezTo>
                      <a:cubicBezTo>
                        <a:pt x="90" y="401"/>
                        <a:pt x="84" y="396"/>
                        <a:pt x="84" y="385"/>
                      </a:cubicBezTo>
                      <a:cubicBezTo>
                        <a:pt x="84" y="228"/>
                        <a:pt x="84" y="228"/>
                        <a:pt x="84" y="228"/>
                      </a:cubicBezTo>
                      <a:cubicBezTo>
                        <a:pt x="74" y="228"/>
                        <a:pt x="74" y="228"/>
                        <a:pt x="74" y="228"/>
                      </a:cubicBezTo>
                      <a:cubicBezTo>
                        <a:pt x="74" y="385"/>
                        <a:pt x="74" y="385"/>
                        <a:pt x="74" y="385"/>
                      </a:cubicBezTo>
                      <a:cubicBezTo>
                        <a:pt x="74" y="396"/>
                        <a:pt x="68" y="401"/>
                        <a:pt x="56" y="401"/>
                      </a:cubicBezTo>
                      <a:cubicBezTo>
                        <a:pt x="44" y="401"/>
                        <a:pt x="38" y="396"/>
                        <a:pt x="38" y="385"/>
                      </a:cubicBezTo>
                      <a:cubicBezTo>
                        <a:pt x="38" y="119"/>
                        <a:pt x="38" y="119"/>
                        <a:pt x="38" y="119"/>
                      </a:cubicBezTo>
                      <a:cubicBezTo>
                        <a:pt x="30" y="119"/>
                        <a:pt x="30" y="119"/>
                        <a:pt x="30" y="119"/>
                      </a:cubicBezTo>
                      <a:cubicBezTo>
                        <a:pt x="30" y="229"/>
                        <a:pt x="30" y="229"/>
                        <a:pt x="30" y="229"/>
                      </a:cubicBezTo>
                      <a:cubicBezTo>
                        <a:pt x="30" y="240"/>
                        <a:pt x="25" y="246"/>
                        <a:pt x="15" y="246"/>
                      </a:cubicBezTo>
                      <a:cubicBezTo>
                        <a:pt x="5" y="246"/>
                        <a:pt x="0" y="240"/>
                        <a:pt x="0" y="229"/>
                      </a:cubicBezTo>
                      <a:cubicBezTo>
                        <a:pt x="0" y="103"/>
                        <a:pt x="0" y="103"/>
                        <a:pt x="0" y="103"/>
                      </a:cubicBezTo>
                      <a:cubicBezTo>
                        <a:pt x="0" y="82"/>
                        <a:pt x="14" y="72"/>
                        <a:pt x="41" y="72"/>
                      </a:cubicBezTo>
                      <a:cubicBezTo>
                        <a:pt x="118" y="72"/>
                        <a:pt x="118" y="72"/>
                        <a:pt x="118" y="72"/>
                      </a:cubicBezTo>
                      <a:cubicBezTo>
                        <a:pt x="145" y="72"/>
                        <a:pt x="158" y="82"/>
                        <a:pt x="158" y="103"/>
                      </a:cubicBezTo>
                      <a:lnTo>
                        <a:pt x="158" y="229"/>
                      </a:lnTo>
                      <a:close/>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en-US" sz="1100">
                    <a:latin typeface="+mj-lt"/>
                  </a:endParaRPr>
                </a:p>
              </p:txBody>
            </p:sp>
            <p:sp>
              <p:nvSpPr>
                <p:cNvPr id="81" name="Freeform 61">
                  <a:extLst>
                    <a:ext uri="{FF2B5EF4-FFF2-40B4-BE49-F238E27FC236}">
                      <a16:creationId xmlns:a16="http://schemas.microsoft.com/office/drawing/2014/main" id="{815CDEFF-4C57-3EB0-48EB-F2CFDCF43753}"/>
                    </a:ext>
                  </a:extLst>
                </p:cNvPr>
                <p:cNvSpPr>
                  <a:spLocks noEditPoints="1"/>
                </p:cNvSpPr>
                <p:nvPr/>
              </p:nvSpPr>
              <p:spPr bwMode="auto">
                <a:xfrm>
                  <a:off x="1390174" y="2084425"/>
                  <a:ext cx="161877" cy="406400"/>
                </a:xfrm>
                <a:custGeom>
                  <a:avLst/>
                  <a:gdLst>
                    <a:gd name="T0" fmla="*/ 112 w 158"/>
                    <a:gd name="T1" fmla="*/ 33 h 401"/>
                    <a:gd name="T2" fmla="*/ 102 w 158"/>
                    <a:gd name="T3" fmla="*/ 58 h 401"/>
                    <a:gd name="T4" fmla="*/ 79 w 158"/>
                    <a:gd name="T5" fmla="*/ 69 h 401"/>
                    <a:gd name="T6" fmla="*/ 56 w 158"/>
                    <a:gd name="T7" fmla="*/ 58 h 401"/>
                    <a:gd name="T8" fmla="*/ 46 w 158"/>
                    <a:gd name="T9" fmla="*/ 33 h 401"/>
                    <a:gd name="T10" fmla="*/ 56 w 158"/>
                    <a:gd name="T11" fmla="*/ 10 h 401"/>
                    <a:gd name="T12" fmla="*/ 79 w 158"/>
                    <a:gd name="T13" fmla="*/ 0 h 401"/>
                    <a:gd name="T14" fmla="*/ 102 w 158"/>
                    <a:gd name="T15" fmla="*/ 10 h 401"/>
                    <a:gd name="T16" fmla="*/ 112 w 158"/>
                    <a:gd name="T17" fmla="*/ 33 h 401"/>
                    <a:gd name="T18" fmla="*/ 158 w 158"/>
                    <a:gd name="T19" fmla="*/ 229 h 401"/>
                    <a:gd name="T20" fmla="*/ 143 w 158"/>
                    <a:gd name="T21" fmla="*/ 246 h 401"/>
                    <a:gd name="T22" fmla="*/ 128 w 158"/>
                    <a:gd name="T23" fmla="*/ 229 h 401"/>
                    <a:gd name="T24" fmla="*/ 128 w 158"/>
                    <a:gd name="T25" fmla="*/ 119 h 401"/>
                    <a:gd name="T26" fmla="*/ 121 w 158"/>
                    <a:gd name="T27" fmla="*/ 119 h 401"/>
                    <a:gd name="T28" fmla="*/ 121 w 158"/>
                    <a:gd name="T29" fmla="*/ 385 h 401"/>
                    <a:gd name="T30" fmla="*/ 102 w 158"/>
                    <a:gd name="T31" fmla="*/ 401 h 401"/>
                    <a:gd name="T32" fmla="*/ 84 w 158"/>
                    <a:gd name="T33" fmla="*/ 385 h 401"/>
                    <a:gd name="T34" fmla="*/ 84 w 158"/>
                    <a:gd name="T35" fmla="*/ 228 h 401"/>
                    <a:gd name="T36" fmla="*/ 74 w 158"/>
                    <a:gd name="T37" fmla="*/ 228 h 401"/>
                    <a:gd name="T38" fmla="*/ 74 w 158"/>
                    <a:gd name="T39" fmla="*/ 385 h 401"/>
                    <a:gd name="T40" fmla="*/ 56 w 158"/>
                    <a:gd name="T41" fmla="*/ 401 h 401"/>
                    <a:gd name="T42" fmla="*/ 38 w 158"/>
                    <a:gd name="T43" fmla="*/ 385 h 401"/>
                    <a:gd name="T44" fmla="*/ 38 w 158"/>
                    <a:gd name="T45" fmla="*/ 119 h 401"/>
                    <a:gd name="T46" fmla="*/ 30 w 158"/>
                    <a:gd name="T47" fmla="*/ 119 h 401"/>
                    <a:gd name="T48" fmla="*/ 30 w 158"/>
                    <a:gd name="T49" fmla="*/ 229 h 401"/>
                    <a:gd name="T50" fmla="*/ 15 w 158"/>
                    <a:gd name="T51" fmla="*/ 246 h 401"/>
                    <a:gd name="T52" fmla="*/ 0 w 158"/>
                    <a:gd name="T53" fmla="*/ 229 h 401"/>
                    <a:gd name="T54" fmla="*/ 0 w 158"/>
                    <a:gd name="T55" fmla="*/ 103 h 401"/>
                    <a:gd name="T56" fmla="*/ 41 w 158"/>
                    <a:gd name="T57" fmla="*/ 72 h 401"/>
                    <a:gd name="T58" fmla="*/ 118 w 158"/>
                    <a:gd name="T59" fmla="*/ 72 h 401"/>
                    <a:gd name="T60" fmla="*/ 158 w 158"/>
                    <a:gd name="T61" fmla="*/ 103 h 401"/>
                    <a:gd name="T62" fmla="*/ 158 w 158"/>
                    <a:gd name="T63" fmla="*/ 229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58" h="401">
                      <a:moveTo>
                        <a:pt x="112" y="33"/>
                      </a:moveTo>
                      <a:cubicBezTo>
                        <a:pt x="112" y="42"/>
                        <a:pt x="108" y="51"/>
                        <a:pt x="102" y="58"/>
                      </a:cubicBezTo>
                      <a:cubicBezTo>
                        <a:pt x="95" y="65"/>
                        <a:pt x="88" y="69"/>
                        <a:pt x="79" y="69"/>
                      </a:cubicBezTo>
                      <a:cubicBezTo>
                        <a:pt x="70" y="69"/>
                        <a:pt x="62" y="65"/>
                        <a:pt x="56" y="58"/>
                      </a:cubicBezTo>
                      <a:cubicBezTo>
                        <a:pt x="50" y="51"/>
                        <a:pt x="46" y="42"/>
                        <a:pt x="46" y="33"/>
                      </a:cubicBezTo>
                      <a:cubicBezTo>
                        <a:pt x="46" y="24"/>
                        <a:pt x="50" y="16"/>
                        <a:pt x="56" y="10"/>
                      </a:cubicBezTo>
                      <a:cubicBezTo>
                        <a:pt x="62" y="4"/>
                        <a:pt x="70" y="0"/>
                        <a:pt x="79" y="0"/>
                      </a:cubicBezTo>
                      <a:cubicBezTo>
                        <a:pt x="88" y="0"/>
                        <a:pt x="95" y="4"/>
                        <a:pt x="102" y="10"/>
                      </a:cubicBezTo>
                      <a:cubicBezTo>
                        <a:pt x="108" y="16"/>
                        <a:pt x="112" y="24"/>
                        <a:pt x="112" y="33"/>
                      </a:cubicBezTo>
                      <a:close/>
                      <a:moveTo>
                        <a:pt x="158" y="229"/>
                      </a:moveTo>
                      <a:cubicBezTo>
                        <a:pt x="158" y="240"/>
                        <a:pt x="153" y="246"/>
                        <a:pt x="143" y="246"/>
                      </a:cubicBezTo>
                      <a:cubicBezTo>
                        <a:pt x="133" y="246"/>
                        <a:pt x="128" y="240"/>
                        <a:pt x="128" y="229"/>
                      </a:cubicBezTo>
                      <a:cubicBezTo>
                        <a:pt x="128" y="119"/>
                        <a:pt x="128" y="119"/>
                        <a:pt x="128" y="119"/>
                      </a:cubicBezTo>
                      <a:cubicBezTo>
                        <a:pt x="121" y="119"/>
                        <a:pt x="121" y="119"/>
                        <a:pt x="121" y="119"/>
                      </a:cubicBezTo>
                      <a:cubicBezTo>
                        <a:pt x="121" y="385"/>
                        <a:pt x="121" y="385"/>
                        <a:pt x="121" y="385"/>
                      </a:cubicBezTo>
                      <a:cubicBezTo>
                        <a:pt x="121" y="396"/>
                        <a:pt x="115" y="401"/>
                        <a:pt x="102" y="401"/>
                      </a:cubicBezTo>
                      <a:cubicBezTo>
                        <a:pt x="90" y="401"/>
                        <a:pt x="84" y="396"/>
                        <a:pt x="84" y="385"/>
                      </a:cubicBezTo>
                      <a:cubicBezTo>
                        <a:pt x="84" y="228"/>
                        <a:pt x="84" y="228"/>
                        <a:pt x="84" y="228"/>
                      </a:cubicBezTo>
                      <a:cubicBezTo>
                        <a:pt x="74" y="228"/>
                        <a:pt x="74" y="228"/>
                        <a:pt x="74" y="228"/>
                      </a:cubicBezTo>
                      <a:cubicBezTo>
                        <a:pt x="74" y="385"/>
                        <a:pt x="74" y="385"/>
                        <a:pt x="74" y="385"/>
                      </a:cubicBezTo>
                      <a:cubicBezTo>
                        <a:pt x="74" y="396"/>
                        <a:pt x="68" y="401"/>
                        <a:pt x="56" y="401"/>
                      </a:cubicBezTo>
                      <a:cubicBezTo>
                        <a:pt x="44" y="401"/>
                        <a:pt x="38" y="396"/>
                        <a:pt x="38" y="385"/>
                      </a:cubicBezTo>
                      <a:cubicBezTo>
                        <a:pt x="38" y="119"/>
                        <a:pt x="38" y="119"/>
                        <a:pt x="38" y="119"/>
                      </a:cubicBezTo>
                      <a:cubicBezTo>
                        <a:pt x="30" y="119"/>
                        <a:pt x="30" y="119"/>
                        <a:pt x="30" y="119"/>
                      </a:cubicBezTo>
                      <a:cubicBezTo>
                        <a:pt x="30" y="229"/>
                        <a:pt x="30" y="229"/>
                        <a:pt x="30" y="229"/>
                      </a:cubicBezTo>
                      <a:cubicBezTo>
                        <a:pt x="30" y="240"/>
                        <a:pt x="25" y="246"/>
                        <a:pt x="15" y="246"/>
                      </a:cubicBezTo>
                      <a:cubicBezTo>
                        <a:pt x="5" y="246"/>
                        <a:pt x="0" y="240"/>
                        <a:pt x="0" y="229"/>
                      </a:cubicBezTo>
                      <a:cubicBezTo>
                        <a:pt x="0" y="103"/>
                        <a:pt x="0" y="103"/>
                        <a:pt x="0" y="103"/>
                      </a:cubicBezTo>
                      <a:cubicBezTo>
                        <a:pt x="0" y="82"/>
                        <a:pt x="14" y="72"/>
                        <a:pt x="41" y="72"/>
                      </a:cubicBezTo>
                      <a:cubicBezTo>
                        <a:pt x="118" y="72"/>
                        <a:pt x="118" y="72"/>
                        <a:pt x="118" y="72"/>
                      </a:cubicBezTo>
                      <a:cubicBezTo>
                        <a:pt x="145" y="72"/>
                        <a:pt x="158" y="82"/>
                        <a:pt x="158" y="103"/>
                      </a:cubicBezTo>
                      <a:lnTo>
                        <a:pt x="158" y="229"/>
                      </a:lnTo>
                      <a:close/>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en-US" sz="1100">
                    <a:latin typeface="+mj-lt"/>
                  </a:endParaRPr>
                </a:p>
              </p:txBody>
            </p:sp>
            <p:sp>
              <p:nvSpPr>
                <p:cNvPr id="82" name="Freeform 62">
                  <a:extLst>
                    <a:ext uri="{FF2B5EF4-FFF2-40B4-BE49-F238E27FC236}">
                      <a16:creationId xmlns:a16="http://schemas.microsoft.com/office/drawing/2014/main" id="{EA936169-AE78-46E1-4583-66CF895C17B3}"/>
                    </a:ext>
                  </a:extLst>
                </p:cNvPr>
                <p:cNvSpPr>
                  <a:spLocks noEditPoints="1"/>
                </p:cNvSpPr>
                <p:nvPr/>
              </p:nvSpPr>
              <p:spPr bwMode="auto">
                <a:xfrm>
                  <a:off x="1633577" y="2084425"/>
                  <a:ext cx="161877" cy="406400"/>
                </a:xfrm>
                <a:custGeom>
                  <a:avLst/>
                  <a:gdLst>
                    <a:gd name="T0" fmla="*/ 112 w 158"/>
                    <a:gd name="T1" fmla="*/ 33 h 401"/>
                    <a:gd name="T2" fmla="*/ 102 w 158"/>
                    <a:gd name="T3" fmla="*/ 58 h 401"/>
                    <a:gd name="T4" fmla="*/ 79 w 158"/>
                    <a:gd name="T5" fmla="*/ 69 h 401"/>
                    <a:gd name="T6" fmla="*/ 56 w 158"/>
                    <a:gd name="T7" fmla="*/ 58 h 401"/>
                    <a:gd name="T8" fmla="*/ 46 w 158"/>
                    <a:gd name="T9" fmla="*/ 33 h 401"/>
                    <a:gd name="T10" fmla="*/ 56 w 158"/>
                    <a:gd name="T11" fmla="*/ 10 h 401"/>
                    <a:gd name="T12" fmla="*/ 79 w 158"/>
                    <a:gd name="T13" fmla="*/ 0 h 401"/>
                    <a:gd name="T14" fmla="*/ 102 w 158"/>
                    <a:gd name="T15" fmla="*/ 10 h 401"/>
                    <a:gd name="T16" fmla="*/ 112 w 158"/>
                    <a:gd name="T17" fmla="*/ 33 h 401"/>
                    <a:gd name="T18" fmla="*/ 158 w 158"/>
                    <a:gd name="T19" fmla="*/ 229 h 401"/>
                    <a:gd name="T20" fmla="*/ 143 w 158"/>
                    <a:gd name="T21" fmla="*/ 246 h 401"/>
                    <a:gd name="T22" fmla="*/ 128 w 158"/>
                    <a:gd name="T23" fmla="*/ 229 h 401"/>
                    <a:gd name="T24" fmla="*/ 128 w 158"/>
                    <a:gd name="T25" fmla="*/ 119 h 401"/>
                    <a:gd name="T26" fmla="*/ 121 w 158"/>
                    <a:gd name="T27" fmla="*/ 119 h 401"/>
                    <a:gd name="T28" fmla="*/ 121 w 158"/>
                    <a:gd name="T29" fmla="*/ 385 h 401"/>
                    <a:gd name="T30" fmla="*/ 102 w 158"/>
                    <a:gd name="T31" fmla="*/ 401 h 401"/>
                    <a:gd name="T32" fmla="*/ 84 w 158"/>
                    <a:gd name="T33" fmla="*/ 385 h 401"/>
                    <a:gd name="T34" fmla="*/ 84 w 158"/>
                    <a:gd name="T35" fmla="*/ 228 h 401"/>
                    <a:gd name="T36" fmla="*/ 74 w 158"/>
                    <a:gd name="T37" fmla="*/ 228 h 401"/>
                    <a:gd name="T38" fmla="*/ 74 w 158"/>
                    <a:gd name="T39" fmla="*/ 385 h 401"/>
                    <a:gd name="T40" fmla="*/ 56 w 158"/>
                    <a:gd name="T41" fmla="*/ 401 h 401"/>
                    <a:gd name="T42" fmla="*/ 38 w 158"/>
                    <a:gd name="T43" fmla="*/ 385 h 401"/>
                    <a:gd name="T44" fmla="*/ 38 w 158"/>
                    <a:gd name="T45" fmla="*/ 119 h 401"/>
                    <a:gd name="T46" fmla="*/ 30 w 158"/>
                    <a:gd name="T47" fmla="*/ 119 h 401"/>
                    <a:gd name="T48" fmla="*/ 30 w 158"/>
                    <a:gd name="T49" fmla="*/ 229 h 401"/>
                    <a:gd name="T50" fmla="*/ 15 w 158"/>
                    <a:gd name="T51" fmla="*/ 246 h 401"/>
                    <a:gd name="T52" fmla="*/ 0 w 158"/>
                    <a:gd name="T53" fmla="*/ 229 h 401"/>
                    <a:gd name="T54" fmla="*/ 0 w 158"/>
                    <a:gd name="T55" fmla="*/ 103 h 401"/>
                    <a:gd name="T56" fmla="*/ 41 w 158"/>
                    <a:gd name="T57" fmla="*/ 72 h 401"/>
                    <a:gd name="T58" fmla="*/ 118 w 158"/>
                    <a:gd name="T59" fmla="*/ 72 h 401"/>
                    <a:gd name="T60" fmla="*/ 158 w 158"/>
                    <a:gd name="T61" fmla="*/ 103 h 401"/>
                    <a:gd name="T62" fmla="*/ 158 w 158"/>
                    <a:gd name="T63" fmla="*/ 229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58" h="401">
                      <a:moveTo>
                        <a:pt x="112" y="33"/>
                      </a:moveTo>
                      <a:cubicBezTo>
                        <a:pt x="112" y="42"/>
                        <a:pt x="108" y="51"/>
                        <a:pt x="102" y="58"/>
                      </a:cubicBezTo>
                      <a:cubicBezTo>
                        <a:pt x="95" y="65"/>
                        <a:pt x="88" y="69"/>
                        <a:pt x="79" y="69"/>
                      </a:cubicBezTo>
                      <a:cubicBezTo>
                        <a:pt x="70" y="69"/>
                        <a:pt x="62" y="65"/>
                        <a:pt x="56" y="58"/>
                      </a:cubicBezTo>
                      <a:cubicBezTo>
                        <a:pt x="50" y="51"/>
                        <a:pt x="46" y="42"/>
                        <a:pt x="46" y="33"/>
                      </a:cubicBezTo>
                      <a:cubicBezTo>
                        <a:pt x="46" y="24"/>
                        <a:pt x="50" y="16"/>
                        <a:pt x="56" y="10"/>
                      </a:cubicBezTo>
                      <a:cubicBezTo>
                        <a:pt x="62" y="4"/>
                        <a:pt x="70" y="0"/>
                        <a:pt x="79" y="0"/>
                      </a:cubicBezTo>
                      <a:cubicBezTo>
                        <a:pt x="88" y="0"/>
                        <a:pt x="95" y="4"/>
                        <a:pt x="102" y="10"/>
                      </a:cubicBezTo>
                      <a:cubicBezTo>
                        <a:pt x="108" y="16"/>
                        <a:pt x="112" y="24"/>
                        <a:pt x="112" y="33"/>
                      </a:cubicBezTo>
                      <a:close/>
                      <a:moveTo>
                        <a:pt x="158" y="229"/>
                      </a:moveTo>
                      <a:cubicBezTo>
                        <a:pt x="158" y="240"/>
                        <a:pt x="153" y="246"/>
                        <a:pt x="143" y="246"/>
                      </a:cubicBezTo>
                      <a:cubicBezTo>
                        <a:pt x="133" y="246"/>
                        <a:pt x="128" y="240"/>
                        <a:pt x="128" y="229"/>
                      </a:cubicBezTo>
                      <a:cubicBezTo>
                        <a:pt x="128" y="119"/>
                        <a:pt x="128" y="119"/>
                        <a:pt x="128" y="119"/>
                      </a:cubicBezTo>
                      <a:cubicBezTo>
                        <a:pt x="121" y="119"/>
                        <a:pt x="121" y="119"/>
                        <a:pt x="121" y="119"/>
                      </a:cubicBezTo>
                      <a:cubicBezTo>
                        <a:pt x="121" y="385"/>
                        <a:pt x="121" y="385"/>
                        <a:pt x="121" y="385"/>
                      </a:cubicBezTo>
                      <a:cubicBezTo>
                        <a:pt x="121" y="396"/>
                        <a:pt x="115" y="401"/>
                        <a:pt x="102" y="401"/>
                      </a:cubicBezTo>
                      <a:cubicBezTo>
                        <a:pt x="90" y="401"/>
                        <a:pt x="84" y="396"/>
                        <a:pt x="84" y="385"/>
                      </a:cubicBezTo>
                      <a:cubicBezTo>
                        <a:pt x="84" y="228"/>
                        <a:pt x="84" y="228"/>
                        <a:pt x="84" y="228"/>
                      </a:cubicBezTo>
                      <a:cubicBezTo>
                        <a:pt x="74" y="228"/>
                        <a:pt x="74" y="228"/>
                        <a:pt x="74" y="228"/>
                      </a:cubicBezTo>
                      <a:cubicBezTo>
                        <a:pt x="74" y="385"/>
                        <a:pt x="74" y="385"/>
                        <a:pt x="74" y="385"/>
                      </a:cubicBezTo>
                      <a:cubicBezTo>
                        <a:pt x="74" y="396"/>
                        <a:pt x="68" y="401"/>
                        <a:pt x="56" y="401"/>
                      </a:cubicBezTo>
                      <a:cubicBezTo>
                        <a:pt x="44" y="401"/>
                        <a:pt x="38" y="396"/>
                        <a:pt x="38" y="385"/>
                      </a:cubicBezTo>
                      <a:cubicBezTo>
                        <a:pt x="38" y="119"/>
                        <a:pt x="38" y="119"/>
                        <a:pt x="38" y="119"/>
                      </a:cubicBezTo>
                      <a:cubicBezTo>
                        <a:pt x="30" y="119"/>
                        <a:pt x="30" y="119"/>
                        <a:pt x="30" y="119"/>
                      </a:cubicBezTo>
                      <a:cubicBezTo>
                        <a:pt x="30" y="229"/>
                        <a:pt x="30" y="229"/>
                        <a:pt x="30" y="229"/>
                      </a:cubicBezTo>
                      <a:cubicBezTo>
                        <a:pt x="30" y="240"/>
                        <a:pt x="25" y="246"/>
                        <a:pt x="15" y="246"/>
                      </a:cubicBezTo>
                      <a:cubicBezTo>
                        <a:pt x="5" y="246"/>
                        <a:pt x="0" y="240"/>
                        <a:pt x="0" y="229"/>
                      </a:cubicBezTo>
                      <a:cubicBezTo>
                        <a:pt x="0" y="103"/>
                        <a:pt x="0" y="103"/>
                        <a:pt x="0" y="103"/>
                      </a:cubicBezTo>
                      <a:cubicBezTo>
                        <a:pt x="0" y="82"/>
                        <a:pt x="14" y="72"/>
                        <a:pt x="41" y="72"/>
                      </a:cubicBezTo>
                      <a:cubicBezTo>
                        <a:pt x="118" y="72"/>
                        <a:pt x="118" y="72"/>
                        <a:pt x="118" y="72"/>
                      </a:cubicBezTo>
                      <a:cubicBezTo>
                        <a:pt x="145" y="72"/>
                        <a:pt x="158" y="82"/>
                        <a:pt x="158" y="103"/>
                      </a:cubicBezTo>
                      <a:lnTo>
                        <a:pt x="158" y="229"/>
                      </a:lnTo>
                      <a:close/>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en-US" sz="1100">
                    <a:latin typeface="+mj-lt"/>
                  </a:endParaRPr>
                </a:p>
              </p:txBody>
            </p:sp>
          </p:grpSp>
          <p:sp>
            <p:nvSpPr>
              <p:cNvPr id="83" name="Rectangle 82">
                <a:extLst>
                  <a:ext uri="{FF2B5EF4-FFF2-40B4-BE49-F238E27FC236}">
                    <a16:creationId xmlns:a16="http://schemas.microsoft.com/office/drawing/2014/main" id="{03D4ADF2-6C16-D24C-E929-7B700338F7E5}"/>
                  </a:ext>
                </a:extLst>
              </p:cNvPr>
              <p:cNvSpPr/>
              <p:nvPr/>
            </p:nvSpPr>
            <p:spPr>
              <a:xfrm>
                <a:off x="7480465" y="4281276"/>
                <a:ext cx="3250010" cy="738664"/>
              </a:xfrm>
              <a:prstGeom prst="rect">
                <a:avLst/>
              </a:prstGeom>
            </p:spPr>
            <p:txBody>
              <a:bodyPr wrap="square">
                <a:spAutoFit/>
              </a:bodyPr>
              <a:lstStyle/>
              <a:p>
                <a:pPr algn="ctr"/>
                <a:endParaRPr lang="en-IN" sz="1400" dirty="0">
                  <a:solidFill>
                    <a:srgbClr val="000000"/>
                  </a:solidFill>
                  <a:latin typeface="Georgia" panose="02040502050405020303" pitchFamily="18" charset="0"/>
                </a:endParaRPr>
              </a:p>
              <a:p>
                <a:pPr algn="ctr"/>
                <a:r>
                  <a:rPr lang="vi-VN" sz="1400" dirty="0">
                    <a:solidFill>
                      <a:srgbClr val="000000"/>
                    </a:solidFill>
                    <a:latin typeface="Georgia" panose="02040502050405020303" pitchFamily="18" charset="0"/>
                  </a:rPr>
                  <a:t>N</a:t>
                </a:r>
                <a:r>
                  <a:rPr lang="en-IN" sz="1400" dirty="0" err="1">
                    <a:solidFill>
                      <a:srgbClr val="000000"/>
                    </a:solidFill>
                    <a:latin typeface="Georgia" panose="02040502050405020303" pitchFamily="18" charset="0"/>
                  </a:rPr>
                  <a:t>gười</a:t>
                </a:r>
                <a:r>
                  <a:rPr lang="en-IN" sz="1400" dirty="0">
                    <a:solidFill>
                      <a:srgbClr val="000000"/>
                    </a:solidFill>
                    <a:latin typeface="Georgia" panose="02040502050405020303" pitchFamily="18" charset="0"/>
                  </a:rPr>
                  <a:t> </a:t>
                </a:r>
                <a:r>
                  <a:rPr lang="en-IN" sz="1400" dirty="0" err="1">
                    <a:solidFill>
                      <a:srgbClr val="000000"/>
                    </a:solidFill>
                    <a:latin typeface="Georgia" panose="02040502050405020303" pitchFamily="18" charset="0"/>
                  </a:rPr>
                  <a:t>dân</a:t>
                </a:r>
                <a:r>
                  <a:rPr lang="en-IN" sz="1400" dirty="0">
                    <a:solidFill>
                      <a:srgbClr val="000000"/>
                    </a:solidFill>
                    <a:latin typeface="Georgia" panose="02040502050405020303" pitchFamily="18" charset="0"/>
                  </a:rPr>
                  <a:t> </a:t>
                </a:r>
                <a:r>
                  <a:rPr lang="en-IN" sz="1400" dirty="0" err="1">
                    <a:solidFill>
                      <a:srgbClr val="000000"/>
                    </a:solidFill>
                    <a:latin typeface="Georgia" panose="02040502050405020303" pitchFamily="18" charset="0"/>
                  </a:rPr>
                  <a:t>có</a:t>
                </a:r>
                <a:r>
                  <a:rPr lang="en-IN" sz="1400" dirty="0">
                    <a:solidFill>
                      <a:srgbClr val="000000"/>
                    </a:solidFill>
                    <a:latin typeface="Georgia" panose="02040502050405020303" pitchFamily="18" charset="0"/>
                  </a:rPr>
                  <a:t> </a:t>
                </a:r>
                <a:r>
                  <a:rPr lang="en-IN" sz="1400" dirty="0" err="1">
                    <a:solidFill>
                      <a:srgbClr val="000000"/>
                    </a:solidFill>
                    <a:latin typeface="Georgia" panose="02040502050405020303" pitchFamily="18" charset="0"/>
                  </a:rPr>
                  <a:t>kỹ</a:t>
                </a:r>
                <a:r>
                  <a:rPr lang="en-IN" sz="1400" dirty="0">
                    <a:solidFill>
                      <a:srgbClr val="000000"/>
                    </a:solidFill>
                    <a:latin typeface="Georgia" panose="02040502050405020303" pitchFamily="18" charset="0"/>
                  </a:rPr>
                  <a:t> </a:t>
                </a:r>
                <a:r>
                  <a:rPr lang="en-IN" sz="1400" dirty="0" err="1">
                    <a:solidFill>
                      <a:srgbClr val="000000"/>
                    </a:solidFill>
                    <a:latin typeface="Georgia" panose="02040502050405020303" pitchFamily="18" charset="0"/>
                  </a:rPr>
                  <a:t>năng</a:t>
                </a:r>
                <a:r>
                  <a:rPr lang="en-IN" sz="1400" dirty="0">
                    <a:solidFill>
                      <a:srgbClr val="000000"/>
                    </a:solidFill>
                    <a:latin typeface="Georgia" panose="02040502050405020303" pitchFamily="18" charset="0"/>
                  </a:rPr>
                  <a:t> </a:t>
                </a:r>
                <a:r>
                  <a:rPr lang="en-IN" sz="1400" dirty="0" err="1">
                    <a:solidFill>
                      <a:srgbClr val="000000"/>
                    </a:solidFill>
                    <a:latin typeface="Georgia" panose="02040502050405020303" pitchFamily="18" charset="0"/>
                  </a:rPr>
                  <a:t>công</a:t>
                </a:r>
                <a:r>
                  <a:rPr lang="en-IN" sz="1400" dirty="0">
                    <a:solidFill>
                      <a:srgbClr val="000000"/>
                    </a:solidFill>
                    <a:latin typeface="Georgia" panose="02040502050405020303" pitchFamily="18" charset="0"/>
                  </a:rPr>
                  <a:t> </a:t>
                </a:r>
                <a:r>
                  <a:rPr lang="en-IN" sz="1400" dirty="0" err="1">
                    <a:solidFill>
                      <a:srgbClr val="000000"/>
                    </a:solidFill>
                    <a:latin typeface="Georgia" panose="02040502050405020303" pitchFamily="18" charset="0"/>
                  </a:rPr>
                  <a:t>nghệ</a:t>
                </a:r>
                <a:r>
                  <a:rPr lang="en-IN" sz="1400" dirty="0">
                    <a:solidFill>
                      <a:srgbClr val="000000"/>
                    </a:solidFill>
                    <a:latin typeface="Georgia" panose="02040502050405020303" pitchFamily="18" charset="0"/>
                  </a:rPr>
                  <a:t> </a:t>
                </a:r>
                <a:r>
                  <a:rPr lang="en-IN" sz="1400" dirty="0" err="1">
                    <a:solidFill>
                      <a:srgbClr val="000000"/>
                    </a:solidFill>
                    <a:latin typeface="Georgia" panose="02040502050405020303" pitchFamily="18" charset="0"/>
                  </a:rPr>
                  <a:t>thông</a:t>
                </a:r>
                <a:r>
                  <a:rPr lang="en-IN" sz="1400" dirty="0">
                    <a:solidFill>
                      <a:srgbClr val="000000"/>
                    </a:solidFill>
                    <a:latin typeface="Georgia" panose="02040502050405020303" pitchFamily="18" charset="0"/>
                  </a:rPr>
                  <a:t> tin </a:t>
                </a:r>
                <a:r>
                  <a:rPr lang="en-IN" sz="1400" dirty="0" err="1">
                    <a:solidFill>
                      <a:srgbClr val="000000"/>
                    </a:solidFill>
                    <a:latin typeface="Georgia" panose="02040502050405020303" pitchFamily="18" charset="0"/>
                  </a:rPr>
                  <a:t>và</a:t>
                </a:r>
                <a:r>
                  <a:rPr lang="en-IN" sz="1400" dirty="0">
                    <a:solidFill>
                      <a:srgbClr val="000000"/>
                    </a:solidFill>
                    <a:latin typeface="Georgia" panose="02040502050405020303" pitchFamily="18" charset="0"/>
                  </a:rPr>
                  <a:t> </a:t>
                </a:r>
                <a:r>
                  <a:rPr lang="en-IN" sz="1400" dirty="0" err="1">
                    <a:solidFill>
                      <a:srgbClr val="000000"/>
                    </a:solidFill>
                    <a:latin typeface="Georgia" panose="02040502050405020303" pitchFamily="18" charset="0"/>
                  </a:rPr>
                  <a:t>truyền</a:t>
                </a:r>
                <a:r>
                  <a:rPr lang="en-IN" sz="1400" dirty="0">
                    <a:solidFill>
                      <a:srgbClr val="000000"/>
                    </a:solidFill>
                    <a:latin typeface="Georgia" panose="02040502050405020303" pitchFamily="18" charset="0"/>
                  </a:rPr>
                  <a:t> </a:t>
                </a:r>
                <a:r>
                  <a:rPr lang="en-IN" sz="1400" dirty="0" err="1">
                    <a:solidFill>
                      <a:srgbClr val="000000"/>
                    </a:solidFill>
                    <a:latin typeface="Georgia" panose="02040502050405020303" pitchFamily="18" charset="0"/>
                  </a:rPr>
                  <a:t>thông</a:t>
                </a:r>
                <a:r>
                  <a:rPr lang="en-IN" sz="1400" dirty="0">
                    <a:solidFill>
                      <a:srgbClr val="000000"/>
                    </a:solidFill>
                    <a:latin typeface="Georgia" panose="02040502050405020303" pitchFamily="18" charset="0"/>
                  </a:rPr>
                  <a:t> (2022)</a:t>
                </a:r>
                <a:endParaRPr lang="en-US" sz="1400" dirty="0">
                  <a:solidFill>
                    <a:srgbClr val="000000"/>
                  </a:solidFill>
                  <a:latin typeface="Georgia" panose="02040502050405020303" pitchFamily="18" charset="0"/>
                </a:endParaRPr>
              </a:p>
            </p:txBody>
          </p:sp>
          <p:graphicFrame>
            <p:nvGraphicFramePr>
              <p:cNvPr id="84" name="Chart 83">
                <a:extLst>
                  <a:ext uri="{FF2B5EF4-FFF2-40B4-BE49-F238E27FC236}">
                    <a16:creationId xmlns:a16="http://schemas.microsoft.com/office/drawing/2014/main" id="{59A30121-7D89-D9AA-C7EF-7BB76D7F6F37}"/>
                  </a:ext>
                </a:extLst>
              </p:cNvPr>
              <p:cNvGraphicFramePr/>
              <p:nvPr/>
            </p:nvGraphicFramePr>
            <p:xfrm>
              <a:off x="7446703" y="2615187"/>
              <a:ext cx="3641288" cy="1786442"/>
            </p:xfrm>
            <a:graphic>
              <a:graphicData uri="http://schemas.openxmlformats.org/drawingml/2006/chart">
                <c:chart xmlns:c="http://schemas.openxmlformats.org/drawingml/2006/chart" xmlns:r="http://schemas.openxmlformats.org/officeDocument/2006/relationships" r:id="rId3"/>
              </a:graphicData>
            </a:graphic>
          </p:graphicFrame>
          <p:sp>
            <p:nvSpPr>
              <p:cNvPr id="86" name="Rectangle 85">
                <a:extLst>
                  <a:ext uri="{FF2B5EF4-FFF2-40B4-BE49-F238E27FC236}">
                    <a16:creationId xmlns:a16="http://schemas.microsoft.com/office/drawing/2014/main" id="{65A07817-C636-F38E-89E3-45171F993D28}"/>
                  </a:ext>
                </a:extLst>
              </p:cNvPr>
              <p:cNvSpPr/>
              <p:nvPr/>
            </p:nvSpPr>
            <p:spPr>
              <a:xfrm>
                <a:off x="8286289" y="2348463"/>
                <a:ext cx="1605824" cy="400110"/>
              </a:xfrm>
              <a:prstGeom prst="rect">
                <a:avLst/>
              </a:prstGeom>
              <a:noFill/>
            </p:spPr>
            <p:txBody>
              <a:bodyPr wrap="none" lIns="91440" tIns="45720" rIns="91440" bIns="45720">
                <a:spAutoFit/>
              </a:bodyPr>
              <a:lstStyle/>
              <a:p>
                <a:pPr algn="ctr"/>
                <a:r>
                  <a:rPr lang="en-US" sz="2000" b="0" cap="none" spc="0" dirty="0" err="1">
                    <a:ln w="0"/>
                    <a:solidFill>
                      <a:schemeClr val="tx1"/>
                    </a:solidFill>
                    <a:effectLst>
                      <a:outerShdw blurRad="38100" dist="19050" dir="2700000" algn="tl" rotWithShape="0">
                        <a:schemeClr val="dk1">
                          <a:alpha val="40000"/>
                        </a:schemeClr>
                      </a:outerShdw>
                    </a:effectLst>
                  </a:rPr>
                  <a:t>Kỹ</a:t>
                </a:r>
                <a:r>
                  <a:rPr lang="en-US" sz="2000" b="0" cap="none" spc="0" dirty="0">
                    <a:ln w="0"/>
                    <a:solidFill>
                      <a:schemeClr val="tx1"/>
                    </a:solidFill>
                    <a:effectLst>
                      <a:outerShdw blurRad="38100" dist="19050" dir="2700000" algn="tl" rotWithShape="0">
                        <a:schemeClr val="dk1">
                          <a:alpha val="40000"/>
                        </a:schemeClr>
                      </a:outerShdw>
                    </a:effectLst>
                  </a:rPr>
                  <a:t> </a:t>
                </a:r>
                <a:r>
                  <a:rPr lang="en-US" sz="2000" b="0" cap="none" spc="0" dirty="0" err="1">
                    <a:ln w="0"/>
                    <a:solidFill>
                      <a:schemeClr val="tx1"/>
                    </a:solidFill>
                    <a:effectLst>
                      <a:outerShdw blurRad="38100" dist="19050" dir="2700000" algn="tl" rotWithShape="0">
                        <a:schemeClr val="dk1">
                          <a:alpha val="40000"/>
                        </a:schemeClr>
                      </a:outerShdw>
                    </a:effectLst>
                  </a:rPr>
                  <a:t>năng</a:t>
                </a:r>
                <a:r>
                  <a:rPr lang="en-US" sz="2000" b="0" cap="none" spc="0" dirty="0">
                    <a:ln w="0"/>
                    <a:solidFill>
                      <a:schemeClr val="tx1"/>
                    </a:solidFill>
                    <a:effectLst>
                      <a:outerShdw blurRad="38100" dist="19050" dir="2700000" algn="tl" rotWithShape="0">
                        <a:schemeClr val="dk1">
                          <a:alpha val="40000"/>
                        </a:schemeClr>
                      </a:outerShdw>
                    </a:effectLst>
                  </a:rPr>
                  <a:t> CNTT</a:t>
                </a:r>
              </a:p>
            </p:txBody>
          </p:sp>
        </p:grpSp>
        <p:sp>
          <p:nvSpPr>
            <p:cNvPr id="85" name="Rectangle 84">
              <a:extLst>
                <a:ext uri="{FF2B5EF4-FFF2-40B4-BE49-F238E27FC236}">
                  <a16:creationId xmlns:a16="http://schemas.microsoft.com/office/drawing/2014/main" id="{FA5CE9B9-C695-9E82-2AA4-CD3412E4D629}"/>
                </a:ext>
              </a:extLst>
            </p:cNvPr>
            <p:cNvSpPr/>
            <p:nvPr/>
          </p:nvSpPr>
          <p:spPr>
            <a:xfrm>
              <a:off x="8557780" y="3265795"/>
              <a:ext cx="1241044" cy="461665"/>
            </a:xfrm>
            <a:prstGeom prst="rect">
              <a:avLst/>
            </a:prstGeom>
            <a:noFill/>
          </p:spPr>
          <p:txBody>
            <a:bodyPr wrap="none" lIns="91440" tIns="45720" rIns="91440" bIns="45720">
              <a:spAutoFit/>
            </a:bodyPr>
            <a:lstStyle/>
            <a:p>
              <a:pPr algn="ctr"/>
              <a:r>
                <a:rPr lang="en-US" sz="2400" b="0" cap="none" spc="0" dirty="0">
                  <a:ln w="0"/>
                  <a:solidFill>
                    <a:schemeClr val="tx1"/>
                  </a:solidFill>
                  <a:effectLst>
                    <a:outerShdw blurRad="38100" dist="19050" dir="2700000" algn="tl" rotWithShape="0">
                      <a:schemeClr val="dk1">
                        <a:alpha val="40000"/>
                      </a:schemeClr>
                    </a:outerShdw>
                  </a:effectLst>
                </a:rPr>
                <a:t>38,96 % </a:t>
              </a:r>
            </a:p>
          </p:txBody>
        </p:sp>
      </p:grpSp>
      <p:grpSp>
        <p:nvGrpSpPr>
          <p:cNvPr id="102" name="Group 101">
            <a:extLst>
              <a:ext uri="{FF2B5EF4-FFF2-40B4-BE49-F238E27FC236}">
                <a16:creationId xmlns:a16="http://schemas.microsoft.com/office/drawing/2014/main" id="{F9E4644E-DE67-3F91-FF99-FC37805888AF}"/>
              </a:ext>
            </a:extLst>
          </p:cNvPr>
          <p:cNvGrpSpPr/>
          <p:nvPr/>
        </p:nvGrpSpPr>
        <p:grpSpPr>
          <a:xfrm>
            <a:off x="4028029" y="2209667"/>
            <a:ext cx="3880738" cy="3308765"/>
            <a:chOff x="4740445" y="1299346"/>
            <a:chExt cx="3641288" cy="3308765"/>
          </a:xfrm>
        </p:grpSpPr>
        <p:grpSp>
          <p:nvGrpSpPr>
            <p:cNvPr id="103" name="Group 102">
              <a:extLst>
                <a:ext uri="{FF2B5EF4-FFF2-40B4-BE49-F238E27FC236}">
                  <a16:creationId xmlns:a16="http://schemas.microsoft.com/office/drawing/2014/main" id="{39C0380A-D060-D9F3-6975-9CA2F8667EBD}"/>
                </a:ext>
              </a:extLst>
            </p:cNvPr>
            <p:cNvGrpSpPr/>
            <p:nvPr/>
          </p:nvGrpSpPr>
          <p:grpSpPr>
            <a:xfrm>
              <a:off x="5933918" y="1299346"/>
              <a:ext cx="1135496" cy="406400"/>
              <a:chOff x="659958" y="1616617"/>
              <a:chExt cx="1135496" cy="406400"/>
            </a:xfrm>
          </p:grpSpPr>
          <p:sp>
            <p:nvSpPr>
              <p:cNvPr id="114" name="Freeform 53">
                <a:extLst>
                  <a:ext uri="{FF2B5EF4-FFF2-40B4-BE49-F238E27FC236}">
                    <a16:creationId xmlns:a16="http://schemas.microsoft.com/office/drawing/2014/main" id="{5651307F-1FFA-53DD-A76B-C085876A7625}"/>
                  </a:ext>
                </a:extLst>
              </p:cNvPr>
              <p:cNvSpPr>
                <a:spLocks noEditPoints="1"/>
              </p:cNvSpPr>
              <p:nvPr/>
            </p:nvSpPr>
            <p:spPr bwMode="auto">
              <a:xfrm>
                <a:off x="659958" y="1616617"/>
                <a:ext cx="161877" cy="406400"/>
              </a:xfrm>
              <a:custGeom>
                <a:avLst/>
                <a:gdLst>
                  <a:gd name="T0" fmla="*/ 112 w 158"/>
                  <a:gd name="T1" fmla="*/ 33 h 401"/>
                  <a:gd name="T2" fmla="*/ 102 w 158"/>
                  <a:gd name="T3" fmla="*/ 58 h 401"/>
                  <a:gd name="T4" fmla="*/ 79 w 158"/>
                  <a:gd name="T5" fmla="*/ 69 h 401"/>
                  <a:gd name="T6" fmla="*/ 56 w 158"/>
                  <a:gd name="T7" fmla="*/ 58 h 401"/>
                  <a:gd name="T8" fmla="*/ 46 w 158"/>
                  <a:gd name="T9" fmla="*/ 33 h 401"/>
                  <a:gd name="T10" fmla="*/ 56 w 158"/>
                  <a:gd name="T11" fmla="*/ 10 h 401"/>
                  <a:gd name="T12" fmla="*/ 79 w 158"/>
                  <a:gd name="T13" fmla="*/ 0 h 401"/>
                  <a:gd name="T14" fmla="*/ 102 w 158"/>
                  <a:gd name="T15" fmla="*/ 10 h 401"/>
                  <a:gd name="T16" fmla="*/ 112 w 158"/>
                  <a:gd name="T17" fmla="*/ 33 h 401"/>
                  <a:gd name="T18" fmla="*/ 158 w 158"/>
                  <a:gd name="T19" fmla="*/ 229 h 401"/>
                  <a:gd name="T20" fmla="*/ 143 w 158"/>
                  <a:gd name="T21" fmla="*/ 246 h 401"/>
                  <a:gd name="T22" fmla="*/ 128 w 158"/>
                  <a:gd name="T23" fmla="*/ 229 h 401"/>
                  <a:gd name="T24" fmla="*/ 128 w 158"/>
                  <a:gd name="T25" fmla="*/ 119 h 401"/>
                  <a:gd name="T26" fmla="*/ 121 w 158"/>
                  <a:gd name="T27" fmla="*/ 119 h 401"/>
                  <a:gd name="T28" fmla="*/ 121 w 158"/>
                  <a:gd name="T29" fmla="*/ 385 h 401"/>
                  <a:gd name="T30" fmla="*/ 102 w 158"/>
                  <a:gd name="T31" fmla="*/ 401 h 401"/>
                  <a:gd name="T32" fmla="*/ 84 w 158"/>
                  <a:gd name="T33" fmla="*/ 385 h 401"/>
                  <a:gd name="T34" fmla="*/ 84 w 158"/>
                  <a:gd name="T35" fmla="*/ 228 h 401"/>
                  <a:gd name="T36" fmla="*/ 74 w 158"/>
                  <a:gd name="T37" fmla="*/ 228 h 401"/>
                  <a:gd name="T38" fmla="*/ 74 w 158"/>
                  <a:gd name="T39" fmla="*/ 385 h 401"/>
                  <a:gd name="T40" fmla="*/ 56 w 158"/>
                  <a:gd name="T41" fmla="*/ 401 h 401"/>
                  <a:gd name="T42" fmla="*/ 38 w 158"/>
                  <a:gd name="T43" fmla="*/ 385 h 401"/>
                  <a:gd name="T44" fmla="*/ 38 w 158"/>
                  <a:gd name="T45" fmla="*/ 119 h 401"/>
                  <a:gd name="T46" fmla="*/ 30 w 158"/>
                  <a:gd name="T47" fmla="*/ 119 h 401"/>
                  <a:gd name="T48" fmla="*/ 30 w 158"/>
                  <a:gd name="T49" fmla="*/ 229 h 401"/>
                  <a:gd name="T50" fmla="*/ 15 w 158"/>
                  <a:gd name="T51" fmla="*/ 246 h 401"/>
                  <a:gd name="T52" fmla="*/ 0 w 158"/>
                  <a:gd name="T53" fmla="*/ 229 h 401"/>
                  <a:gd name="T54" fmla="*/ 0 w 158"/>
                  <a:gd name="T55" fmla="*/ 103 h 401"/>
                  <a:gd name="T56" fmla="*/ 41 w 158"/>
                  <a:gd name="T57" fmla="*/ 72 h 401"/>
                  <a:gd name="T58" fmla="*/ 118 w 158"/>
                  <a:gd name="T59" fmla="*/ 72 h 401"/>
                  <a:gd name="T60" fmla="*/ 158 w 158"/>
                  <a:gd name="T61" fmla="*/ 103 h 401"/>
                  <a:gd name="T62" fmla="*/ 158 w 158"/>
                  <a:gd name="T63" fmla="*/ 229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58" h="401">
                    <a:moveTo>
                      <a:pt x="112" y="33"/>
                    </a:moveTo>
                    <a:cubicBezTo>
                      <a:pt x="112" y="42"/>
                      <a:pt x="108" y="51"/>
                      <a:pt x="102" y="58"/>
                    </a:cubicBezTo>
                    <a:cubicBezTo>
                      <a:pt x="95" y="65"/>
                      <a:pt x="88" y="69"/>
                      <a:pt x="79" y="69"/>
                    </a:cubicBezTo>
                    <a:cubicBezTo>
                      <a:pt x="70" y="69"/>
                      <a:pt x="62" y="65"/>
                      <a:pt x="56" y="58"/>
                    </a:cubicBezTo>
                    <a:cubicBezTo>
                      <a:pt x="50" y="51"/>
                      <a:pt x="46" y="42"/>
                      <a:pt x="46" y="33"/>
                    </a:cubicBezTo>
                    <a:cubicBezTo>
                      <a:pt x="46" y="24"/>
                      <a:pt x="50" y="16"/>
                      <a:pt x="56" y="10"/>
                    </a:cubicBezTo>
                    <a:cubicBezTo>
                      <a:pt x="62" y="4"/>
                      <a:pt x="70" y="0"/>
                      <a:pt x="79" y="0"/>
                    </a:cubicBezTo>
                    <a:cubicBezTo>
                      <a:pt x="88" y="0"/>
                      <a:pt x="95" y="4"/>
                      <a:pt x="102" y="10"/>
                    </a:cubicBezTo>
                    <a:cubicBezTo>
                      <a:pt x="108" y="16"/>
                      <a:pt x="112" y="24"/>
                      <a:pt x="112" y="33"/>
                    </a:cubicBezTo>
                    <a:close/>
                    <a:moveTo>
                      <a:pt x="158" y="229"/>
                    </a:moveTo>
                    <a:cubicBezTo>
                      <a:pt x="158" y="240"/>
                      <a:pt x="153" y="246"/>
                      <a:pt x="143" y="246"/>
                    </a:cubicBezTo>
                    <a:cubicBezTo>
                      <a:pt x="133" y="246"/>
                      <a:pt x="128" y="240"/>
                      <a:pt x="128" y="229"/>
                    </a:cubicBezTo>
                    <a:cubicBezTo>
                      <a:pt x="128" y="119"/>
                      <a:pt x="128" y="119"/>
                      <a:pt x="128" y="119"/>
                    </a:cubicBezTo>
                    <a:cubicBezTo>
                      <a:pt x="121" y="119"/>
                      <a:pt x="121" y="119"/>
                      <a:pt x="121" y="119"/>
                    </a:cubicBezTo>
                    <a:cubicBezTo>
                      <a:pt x="121" y="385"/>
                      <a:pt x="121" y="385"/>
                      <a:pt x="121" y="385"/>
                    </a:cubicBezTo>
                    <a:cubicBezTo>
                      <a:pt x="121" y="396"/>
                      <a:pt x="115" y="401"/>
                      <a:pt x="102" y="401"/>
                    </a:cubicBezTo>
                    <a:cubicBezTo>
                      <a:pt x="90" y="401"/>
                      <a:pt x="84" y="396"/>
                      <a:pt x="84" y="385"/>
                    </a:cubicBezTo>
                    <a:cubicBezTo>
                      <a:pt x="84" y="228"/>
                      <a:pt x="84" y="228"/>
                      <a:pt x="84" y="228"/>
                    </a:cubicBezTo>
                    <a:cubicBezTo>
                      <a:pt x="74" y="228"/>
                      <a:pt x="74" y="228"/>
                      <a:pt x="74" y="228"/>
                    </a:cubicBezTo>
                    <a:cubicBezTo>
                      <a:pt x="74" y="385"/>
                      <a:pt x="74" y="385"/>
                      <a:pt x="74" y="385"/>
                    </a:cubicBezTo>
                    <a:cubicBezTo>
                      <a:pt x="74" y="396"/>
                      <a:pt x="68" y="401"/>
                      <a:pt x="56" y="401"/>
                    </a:cubicBezTo>
                    <a:cubicBezTo>
                      <a:pt x="44" y="401"/>
                      <a:pt x="38" y="396"/>
                      <a:pt x="38" y="385"/>
                    </a:cubicBezTo>
                    <a:cubicBezTo>
                      <a:pt x="38" y="119"/>
                      <a:pt x="38" y="119"/>
                      <a:pt x="38" y="119"/>
                    </a:cubicBezTo>
                    <a:cubicBezTo>
                      <a:pt x="30" y="119"/>
                      <a:pt x="30" y="119"/>
                      <a:pt x="30" y="119"/>
                    </a:cubicBezTo>
                    <a:cubicBezTo>
                      <a:pt x="30" y="229"/>
                      <a:pt x="30" y="229"/>
                      <a:pt x="30" y="229"/>
                    </a:cubicBezTo>
                    <a:cubicBezTo>
                      <a:pt x="30" y="240"/>
                      <a:pt x="25" y="246"/>
                      <a:pt x="15" y="246"/>
                    </a:cubicBezTo>
                    <a:cubicBezTo>
                      <a:pt x="5" y="246"/>
                      <a:pt x="0" y="240"/>
                      <a:pt x="0" y="229"/>
                    </a:cubicBezTo>
                    <a:cubicBezTo>
                      <a:pt x="0" y="103"/>
                      <a:pt x="0" y="103"/>
                      <a:pt x="0" y="103"/>
                    </a:cubicBezTo>
                    <a:cubicBezTo>
                      <a:pt x="0" y="82"/>
                      <a:pt x="14" y="72"/>
                      <a:pt x="41" y="72"/>
                    </a:cubicBezTo>
                    <a:cubicBezTo>
                      <a:pt x="118" y="72"/>
                      <a:pt x="118" y="72"/>
                      <a:pt x="118" y="72"/>
                    </a:cubicBezTo>
                    <a:cubicBezTo>
                      <a:pt x="145" y="72"/>
                      <a:pt x="158" y="82"/>
                      <a:pt x="158" y="103"/>
                    </a:cubicBezTo>
                    <a:lnTo>
                      <a:pt x="158" y="229"/>
                    </a:lnTo>
                    <a:close/>
                  </a:path>
                </a:pathLst>
              </a:custGeom>
              <a:solidFill>
                <a:srgbClr val="C00000"/>
              </a:solidFill>
              <a:ln>
                <a:noFill/>
              </a:ln>
            </p:spPr>
            <p:txBody>
              <a:bodyPr vert="horz" wrap="square" lIns="91440" tIns="45720" rIns="91440" bIns="45720" numCol="1" anchor="t" anchorCtr="0" compatLnSpc="1">
                <a:prstTxWarp prst="textNoShape">
                  <a:avLst/>
                </a:prstTxWarp>
              </a:bodyPr>
              <a:lstStyle/>
              <a:p>
                <a:endParaRPr lang="en-US" sz="1100">
                  <a:latin typeface="+mj-lt"/>
                </a:endParaRPr>
              </a:p>
            </p:txBody>
          </p:sp>
          <p:sp>
            <p:nvSpPr>
              <p:cNvPr id="115" name="Freeform 54">
                <a:extLst>
                  <a:ext uri="{FF2B5EF4-FFF2-40B4-BE49-F238E27FC236}">
                    <a16:creationId xmlns:a16="http://schemas.microsoft.com/office/drawing/2014/main" id="{6CBBA82F-C78A-FC6C-13F7-47D7EDD8B048}"/>
                  </a:ext>
                </a:extLst>
              </p:cNvPr>
              <p:cNvSpPr>
                <a:spLocks noEditPoints="1"/>
              </p:cNvSpPr>
              <p:nvPr/>
            </p:nvSpPr>
            <p:spPr bwMode="auto">
              <a:xfrm>
                <a:off x="903364" y="1616617"/>
                <a:ext cx="161877" cy="406400"/>
              </a:xfrm>
              <a:custGeom>
                <a:avLst/>
                <a:gdLst>
                  <a:gd name="T0" fmla="*/ 112 w 158"/>
                  <a:gd name="T1" fmla="*/ 33 h 401"/>
                  <a:gd name="T2" fmla="*/ 102 w 158"/>
                  <a:gd name="T3" fmla="*/ 58 h 401"/>
                  <a:gd name="T4" fmla="*/ 79 w 158"/>
                  <a:gd name="T5" fmla="*/ 69 h 401"/>
                  <a:gd name="T6" fmla="*/ 56 w 158"/>
                  <a:gd name="T7" fmla="*/ 58 h 401"/>
                  <a:gd name="T8" fmla="*/ 46 w 158"/>
                  <a:gd name="T9" fmla="*/ 33 h 401"/>
                  <a:gd name="T10" fmla="*/ 56 w 158"/>
                  <a:gd name="T11" fmla="*/ 10 h 401"/>
                  <a:gd name="T12" fmla="*/ 79 w 158"/>
                  <a:gd name="T13" fmla="*/ 0 h 401"/>
                  <a:gd name="T14" fmla="*/ 102 w 158"/>
                  <a:gd name="T15" fmla="*/ 10 h 401"/>
                  <a:gd name="T16" fmla="*/ 112 w 158"/>
                  <a:gd name="T17" fmla="*/ 33 h 401"/>
                  <a:gd name="T18" fmla="*/ 158 w 158"/>
                  <a:gd name="T19" fmla="*/ 229 h 401"/>
                  <a:gd name="T20" fmla="*/ 143 w 158"/>
                  <a:gd name="T21" fmla="*/ 246 h 401"/>
                  <a:gd name="T22" fmla="*/ 128 w 158"/>
                  <a:gd name="T23" fmla="*/ 229 h 401"/>
                  <a:gd name="T24" fmla="*/ 128 w 158"/>
                  <a:gd name="T25" fmla="*/ 119 h 401"/>
                  <a:gd name="T26" fmla="*/ 121 w 158"/>
                  <a:gd name="T27" fmla="*/ 119 h 401"/>
                  <a:gd name="T28" fmla="*/ 121 w 158"/>
                  <a:gd name="T29" fmla="*/ 385 h 401"/>
                  <a:gd name="T30" fmla="*/ 102 w 158"/>
                  <a:gd name="T31" fmla="*/ 401 h 401"/>
                  <a:gd name="T32" fmla="*/ 84 w 158"/>
                  <a:gd name="T33" fmla="*/ 385 h 401"/>
                  <a:gd name="T34" fmla="*/ 84 w 158"/>
                  <a:gd name="T35" fmla="*/ 228 h 401"/>
                  <a:gd name="T36" fmla="*/ 74 w 158"/>
                  <a:gd name="T37" fmla="*/ 228 h 401"/>
                  <a:gd name="T38" fmla="*/ 74 w 158"/>
                  <a:gd name="T39" fmla="*/ 385 h 401"/>
                  <a:gd name="T40" fmla="*/ 56 w 158"/>
                  <a:gd name="T41" fmla="*/ 401 h 401"/>
                  <a:gd name="T42" fmla="*/ 38 w 158"/>
                  <a:gd name="T43" fmla="*/ 385 h 401"/>
                  <a:gd name="T44" fmla="*/ 38 w 158"/>
                  <a:gd name="T45" fmla="*/ 119 h 401"/>
                  <a:gd name="T46" fmla="*/ 30 w 158"/>
                  <a:gd name="T47" fmla="*/ 119 h 401"/>
                  <a:gd name="T48" fmla="*/ 30 w 158"/>
                  <a:gd name="T49" fmla="*/ 229 h 401"/>
                  <a:gd name="T50" fmla="*/ 15 w 158"/>
                  <a:gd name="T51" fmla="*/ 246 h 401"/>
                  <a:gd name="T52" fmla="*/ 0 w 158"/>
                  <a:gd name="T53" fmla="*/ 229 h 401"/>
                  <a:gd name="T54" fmla="*/ 0 w 158"/>
                  <a:gd name="T55" fmla="*/ 103 h 401"/>
                  <a:gd name="T56" fmla="*/ 41 w 158"/>
                  <a:gd name="T57" fmla="*/ 72 h 401"/>
                  <a:gd name="T58" fmla="*/ 118 w 158"/>
                  <a:gd name="T59" fmla="*/ 72 h 401"/>
                  <a:gd name="T60" fmla="*/ 158 w 158"/>
                  <a:gd name="T61" fmla="*/ 103 h 401"/>
                  <a:gd name="T62" fmla="*/ 158 w 158"/>
                  <a:gd name="T63" fmla="*/ 229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58" h="401">
                    <a:moveTo>
                      <a:pt x="112" y="33"/>
                    </a:moveTo>
                    <a:cubicBezTo>
                      <a:pt x="112" y="42"/>
                      <a:pt x="108" y="51"/>
                      <a:pt x="102" y="58"/>
                    </a:cubicBezTo>
                    <a:cubicBezTo>
                      <a:pt x="95" y="65"/>
                      <a:pt x="88" y="69"/>
                      <a:pt x="79" y="69"/>
                    </a:cubicBezTo>
                    <a:cubicBezTo>
                      <a:pt x="70" y="69"/>
                      <a:pt x="62" y="65"/>
                      <a:pt x="56" y="58"/>
                    </a:cubicBezTo>
                    <a:cubicBezTo>
                      <a:pt x="50" y="51"/>
                      <a:pt x="46" y="42"/>
                      <a:pt x="46" y="33"/>
                    </a:cubicBezTo>
                    <a:cubicBezTo>
                      <a:pt x="46" y="24"/>
                      <a:pt x="50" y="16"/>
                      <a:pt x="56" y="10"/>
                    </a:cubicBezTo>
                    <a:cubicBezTo>
                      <a:pt x="62" y="4"/>
                      <a:pt x="70" y="0"/>
                      <a:pt x="79" y="0"/>
                    </a:cubicBezTo>
                    <a:cubicBezTo>
                      <a:pt x="88" y="0"/>
                      <a:pt x="95" y="4"/>
                      <a:pt x="102" y="10"/>
                    </a:cubicBezTo>
                    <a:cubicBezTo>
                      <a:pt x="108" y="16"/>
                      <a:pt x="112" y="24"/>
                      <a:pt x="112" y="33"/>
                    </a:cubicBezTo>
                    <a:close/>
                    <a:moveTo>
                      <a:pt x="158" y="229"/>
                    </a:moveTo>
                    <a:cubicBezTo>
                      <a:pt x="158" y="240"/>
                      <a:pt x="153" y="246"/>
                      <a:pt x="143" y="246"/>
                    </a:cubicBezTo>
                    <a:cubicBezTo>
                      <a:pt x="133" y="246"/>
                      <a:pt x="128" y="240"/>
                      <a:pt x="128" y="229"/>
                    </a:cubicBezTo>
                    <a:cubicBezTo>
                      <a:pt x="128" y="119"/>
                      <a:pt x="128" y="119"/>
                      <a:pt x="128" y="119"/>
                    </a:cubicBezTo>
                    <a:cubicBezTo>
                      <a:pt x="121" y="119"/>
                      <a:pt x="121" y="119"/>
                      <a:pt x="121" y="119"/>
                    </a:cubicBezTo>
                    <a:cubicBezTo>
                      <a:pt x="121" y="385"/>
                      <a:pt x="121" y="385"/>
                      <a:pt x="121" y="385"/>
                    </a:cubicBezTo>
                    <a:cubicBezTo>
                      <a:pt x="121" y="396"/>
                      <a:pt x="115" y="401"/>
                      <a:pt x="102" y="401"/>
                    </a:cubicBezTo>
                    <a:cubicBezTo>
                      <a:pt x="90" y="401"/>
                      <a:pt x="84" y="396"/>
                      <a:pt x="84" y="385"/>
                    </a:cubicBezTo>
                    <a:cubicBezTo>
                      <a:pt x="84" y="228"/>
                      <a:pt x="84" y="228"/>
                      <a:pt x="84" y="228"/>
                    </a:cubicBezTo>
                    <a:cubicBezTo>
                      <a:pt x="74" y="228"/>
                      <a:pt x="74" y="228"/>
                      <a:pt x="74" y="228"/>
                    </a:cubicBezTo>
                    <a:cubicBezTo>
                      <a:pt x="74" y="385"/>
                      <a:pt x="74" y="385"/>
                      <a:pt x="74" y="385"/>
                    </a:cubicBezTo>
                    <a:cubicBezTo>
                      <a:pt x="74" y="396"/>
                      <a:pt x="68" y="401"/>
                      <a:pt x="56" y="401"/>
                    </a:cubicBezTo>
                    <a:cubicBezTo>
                      <a:pt x="44" y="401"/>
                      <a:pt x="38" y="396"/>
                      <a:pt x="38" y="385"/>
                    </a:cubicBezTo>
                    <a:cubicBezTo>
                      <a:pt x="38" y="119"/>
                      <a:pt x="38" y="119"/>
                      <a:pt x="38" y="119"/>
                    </a:cubicBezTo>
                    <a:cubicBezTo>
                      <a:pt x="30" y="119"/>
                      <a:pt x="30" y="119"/>
                      <a:pt x="30" y="119"/>
                    </a:cubicBezTo>
                    <a:cubicBezTo>
                      <a:pt x="30" y="229"/>
                      <a:pt x="30" y="229"/>
                      <a:pt x="30" y="229"/>
                    </a:cubicBezTo>
                    <a:cubicBezTo>
                      <a:pt x="30" y="240"/>
                      <a:pt x="25" y="246"/>
                      <a:pt x="15" y="246"/>
                    </a:cubicBezTo>
                    <a:cubicBezTo>
                      <a:pt x="5" y="246"/>
                      <a:pt x="0" y="240"/>
                      <a:pt x="0" y="229"/>
                    </a:cubicBezTo>
                    <a:cubicBezTo>
                      <a:pt x="0" y="103"/>
                      <a:pt x="0" y="103"/>
                      <a:pt x="0" y="103"/>
                    </a:cubicBezTo>
                    <a:cubicBezTo>
                      <a:pt x="0" y="82"/>
                      <a:pt x="14" y="72"/>
                      <a:pt x="41" y="72"/>
                    </a:cubicBezTo>
                    <a:cubicBezTo>
                      <a:pt x="118" y="72"/>
                      <a:pt x="118" y="72"/>
                      <a:pt x="118" y="72"/>
                    </a:cubicBezTo>
                    <a:cubicBezTo>
                      <a:pt x="145" y="72"/>
                      <a:pt x="158" y="82"/>
                      <a:pt x="158" y="103"/>
                    </a:cubicBezTo>
                    <a:lnTo>
                      <a:pt x="158" y="229"/>
                    </a:lnTo>
                    <a:close/>
                  </a:path>
                </a:pathLst>
              </a:custGeom>
              <a:solidFill>
                <a:srgbClr val="C00000"/>
              </a:solidFill>
              <a:ln>
                <a:noFill/>
              </a:ln>
            </p:spPr>
            <p:txBody>
              <a:bodyPr vert="horz" wrap="square" lIns="91440" tIns="45720" rIns="91440" bIns="45720" numCol="1" anchor="t" anchorCtr="0" compatLnSpc="1">
                <a:prstTxWarp prst="textNoShape">
                  <a:avLst/>
                </a:prstTxWarp>
              </a:bodyPr>
              <a:lstStyle/>
              <a:p>
                <a:endParaRPr lang="en-US" sz="1100">
                  <a:latin typeface="+mj-lt"/>
                </a:endParaRPr>
              </a:p>
            </p:txBody>
          </p:sp>
          <p:sp>
            <p:nvSpPr>
              <p:cNvPr id="116" name="Freeform 55">
                <a:extLst>
                  <a:ext uri="{FF2B5EF4-FFF2-40B4-BE49-F238E27FC236}">
                    <a16:creationId xmlns:a16="http://schemas.microsoft.com/office/drawing/2014/main" id="{16157DD0-7BF5-88B4-4858-4722CC822EDC}"/>
                  </a:ext>
                </a:extLst>
              </p:cNvPr>
              <p:cNvSpPr>
                <a:spLocks noEditPoints="1"/>
              </p:cNvSpPr>
              <p:nvPr/>
            </p:nvSpPr>
            <p:spPr bwMode="auto">
              <a:xfrm>
                <a:off x="1146769" y="1616617"/>
                <a:ext cx="161877" cy="406400"/>
              </a:xfrm>
              <a:custGeom>
                <a:avLst/>
                <a:gdLst>
                  <a:gd name="T0" fmla="*/ 112 w 158"/>
                  <a:gd name="T1" fmla="*/ 33 h 401"/>
                  <a:gd name="T2" fmla="*/ 102 w 158"/>
                  <a:gd name="T3" fmla="*/ 58 h 401"/>
                  <a:gd name="T4" fmla="*/ 79 w 158"/>
                  <a:gd name="T5" fmla="*/ 69 h 401"/>
                  <a:gd name="T6" fmla="*/ 56 w 158"/>
                  <a:gd name="T7" fmla="*/ 58 h 401"/>
                  <a:gd name="T8" fmla="*/ 46 w 158"/>
                  <a:gd name="T9" fmla="*/ 33 h 401"/>
                  <a:gd name="T10" fmla="*/ 56 w 158"/>
                  <a:gd name="T11" fmla="*/ 10 h 401"/>
                  <a:gd name="T12" fmla="*/ 79 w 158"/>
                  <a:gd name="T13" fmla="*/ 0 h 401"/>
                  <a:gd name="T14" fmla="*/ 102 w 158"/>
                  <a:gd name="T15" fmla="*/ 10 h 401"/>
                  <a:gd name="T16" fmla="*/ 112 w 158"/>
                  <a:gd name="T17" fmla="*/ 33 h 401"/>
                  <a:gd name="T18" fmla="*/ 158 w 158"/>
                  <a:gd name="T19" fmla="*/ 229 h 401"/>
                  <a:gd name="T20" fmla="*/ 143 w 158"/>
                  <a:gd name="T21" fmla="*/ 246 h 401"/>
                  <a:gd name="T22" fmla="*/ 128 w 158"/>
                  <a:gd name="T23" fmla="*/ 229 h 401"/>
                  <a:gd name="T24" fmla="*/ 128 w 158"/>
                  <a:gd name="T25" fmla="*/ 119 h 401"/>
                  <a:gd name="T26" fmla="*/ 121 w 158"/>
                  <a:gd name="T27" fmla="*/ 119 h 401"/>
                  <a:gd name="T28" fmla="*/ 121 w 158"/>
                  <a:gd name="T29" fmla="*/ 385 h 401"/>
                  <a:gd name="T30" fmla="*/ 102 w 158"/>
                  <a:gd name="T31" fmla="*/ 401 h 401"/>
                  <a:gd name="T32" fmla="*/ 84 w 158"/>
                  <a:gd name="T33" fmla="*/ 385 h 401"/>
                  <a:gd name="T34" fmla="*/ 84 w 158"/>
                  <a:gd name="T35" fmla="*/ 228 h 401"/>
                  <a:gd name="T36" fmla="*/ 74 w 158"/>
                  <a:gd name="T37" fmla="*/ 228 h 401"/>
                  <a:gd name="T38" fmla="*/ 74 w 158"/>
                  <a:gd name="T39" fmla="*/ 385 h 401"/>
                  <a:gd name="T40" fmla="*/ 56 w 158"/>
                  <a:gd name="T41" fmla="*/ 401 h 401"/>
                  <a:gd name="T42" fmla="*/ 38 w 158"/>
                  <a:gd name="T43" fmla="*/ 385 h 401"/>
                  <a:gd name="T44" fmla="*/ 38 w 158"/>
                  <a:gd name="T45" fmla="*/ 119 h 401"/>
                  <a:gd name="T46" fmla="*/ 30 w 158"/>
                  <a:gd name="T47" fmla="*/ 119 h 401"/>
                  <a:gd name="T48" fmla="*/ 30 w 158"/>
                  <a:gd name="T49" fmla="*/ 229 h 401"/>
                  <a:gd name="T50" fmla="*/ 15 w 158"/>
                  <a:gd name="T51" fmla="*/ 246 h 401"/>
                  <a:gd name="T52" fmla="*/ 0 w 158"/>
                  <a:gd name="T53" fmla="*/ 229 h 401"/>
                  <a:gd name="T54" fmla="*/ 0 w 158"/>
                  <a:gd name="T55" fmla="*/ 103 h 401"/>
                  <a:gd name="T56" fmla="*/ 41 w 158"/>
                  <a:gd name="T57" fmla="*/ 72 h 401"/>
                  <a:gd name="T58" fmla="*/ 118 w 158"/>
                  <a:gd name="T59" fmla="*/ 72 h 401"/>
                  <a:gd name="T60" fmla="*/ 158 w 158"/>
                  <a:gd name="T61" fmla="*/ 103 h 401"/>
                  <a:gd name="T62" fmla="*/ 158 w 158"/>
                  <a:gd name="T63" fmla="*/ 229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58" h="401">
                    <a:moveTo>
                      <a:pt x="112" y="33"/>
                    </a:moveTo>
                    <a:cubicBezTo>
                      <a:pt x="112" y="42"/>
                      <a:pt x="108" y="51"/>
                      <a:pt x="102" y="58"/>
                    </a:cubicBezTo>
                    <a:cubicBezTo>
                      <a:pt x="95" y="65"/>
                      <a:pt x="88" y="69"/>
                      <a:pt x="79" y="69"/>
                    </a:cubicBezTo>
                    <a:cubicBezTo>
                      <a:pt x="70" y="69"/>
                      <a:pt x="62" y="65"/>
                      <a:pt x="56" y="58"/>
                    </a:cubicBezTo>
                    <a:cubicBezTo>
                      <a:pt x="50" y="51"/>
                      <a:pt x="46" y="42"/>
                      <a:pt x="46" y="33"/>
                    </a:cubicBezTo>
                    <a:cubicBezTo>
                      <a:pt x="46" y="24"/>
                      <a:pt x="50" y="16"/>
                      <a:pt x="56" y="10"/>
                    </a:cubicBezTo>
                    <a:cubicBezTo>
                      <a:pt x="62" y="4"/>
                      <a:pt x="70" y="0"/>
                      <a:pt x="79" y="0"/>
                    </a:cubicBezTo>
                    <a:cubicBezTo>
                      <a:pt x="88" y="0"/>
                      <a:pt x="95" y="4"/>
                      <a:pt x="102" y="10"/>
                    </a:cubicBezTo>
                    <a:cubicBezTo>
                      <a:pt x="108" y="16"/>
                      <a:pt x="112" y="24"/>
                      <a:pt x="112" y="33"/>
                    </a:cubicBezTo>
                    <a:close/>
                    <a:moveTo>
                      <a:pt x="158" y="229"/>
                    </a:moveTo>
                    <a:cubicBezTo>
                      <a:pt x="158" y="240"/>
                      <a:pt x="153" y="246"/>
                      <a:pt x="143" y="246"/>
                    </a:cubicBezTo>
                    <a:cubicBezTo>
                      <a:pt x="133" y="246"/>
                      <a:pt x="128" y="240"/>
                      <a:pt x="128" y="229"/>
                    </a:cubicBezTo>
                    <a:cubicBezTo>
                      <a:pt x="128" y="119"/>
                      <a:pt x="128" y="119"/>
                      <a:pt x="128" y="119"/>
                    </a:cubicBezTo>
                    <a:cubicBezTo>
                      <a:pt x="121" y="119"/>
                      <a:pt x="121" y="119"/>
                      <a:pt x="121" y="119"/>
                    </a:cubicBezTo>
                    <a:cubicBezTo>
                      <a:pt x="121" y="385"/>
                      <a:pt x="121" y="385"/>
                      <a:pt x="121" y="385"/>
                    </a:cubicBezTo>
                    <a:cubicBezTo>
                      <a:pt x="121" y="396"/>
                      <a:pt x="115" y="401"/>
                      <a:pt x="102" y="401"/>
                    </a:cubicBezTo>
                    <a:cubicBezTo>
                      <a:pt x="90" y="401"/>
                      <a:pt x="84" y="396"/>
                      <a:pt x="84" y="385"/>
                    </a:cubicBezTo>
                    <a:cubicBezTo>
                      <a:pt x="84" y="228"/>
                      <a:pt x="84" y="228"/>
                      <a:pt x="84" y="228"/>
                    </a:cubicBezTo>
                    <a:cubicBezTo>
                      <a:pt x="74" y="228"/>
                      <a:pt x="74" y="228"/>
                      <a:pt x="74" y="228"/>
                    </a:cubicBezTo>
                    <a:cubicBezTo>
                      <a:pt x="74" y="385"/>
                      <a:pt x="74" y="385"/>
                      <a:pt x="74" y="385"/>
                    </a:cubicBezTo>
                    <a:cubicBezTo>
                      <a:pt x="74" y="396"/>
                      <a:pt x="68" y="401"/>
                      <a:pt x="56" y="401"/>
                    </a:cubicBezTo>
                    <a:cubicBezTo>
                      <a:pt x="44" y="401"/>
                      <a:pt x="38" y="396"/>
                      <a:pt x="38" y="385"/>
                    </a:cubicBezTo>
                    <a:cubicBezTo>
                      <a:pt x="38" y="119"/>
                      <a:pt x="38" y="119"/>
                      <a:pt x="38" y="119"/>
                    </a:cubicBezTo>
                    <a:cubicBezTo>
                      <a:pt x="30" y="119"/>
                      <a:pt x="30" y="119"/>
                      <a:pt x="30" y="119"/>
                    </a:cubicBezTo>
                    <a:cubicBezTo>
                      <a:pt x="30" y="229"/>
                      <a:pt x="30" y="229"/>
                      <a:pt x="30" y="229"/>
                    </a:cubicBezTo>
                    <a:cubicBezTo>
                      <a:pt x="30" y="240"/>
                      <a:pt x="25" y="246"/>
                      <a:pt x="15" y="246"/>
                    </a:cubicBezTo>
                    <a:cubicBezTo>
                      <a:pt x="5" y="246"/>
                      <a:pt x="0" y="240"/>
                      <a:pt x="0" y="229"/>
                    </a:cubicBezTo>
                    <a:cubicBezTo>
                      <a:pt x="0" y="103"/>
                      <a:pt x="0" y="103"/>
                      <a:pt x="0" y="103"/>
                    </a:cubicBezTo>
                    <a:cubicBezTo>
                      <a:pt x="0" y="82"/>
                      <a:pt x="14" y="72"/>
                      <a:pt x="41" y="72"/>
                    </a:cubicBezTo>
                    <a:cubicBezTo>
                      <a:pt x="118" y="72"/>
                      <a:pt x="118" y="72"/>
                      <a:pt x="118" y="72"/>
                    </a:cubicBezTo>
                    <a:cubicBezTo>
                      <a:pt x="145" y="72"/>
                      <a:pt x="158" y="82"/>
                      <a:pt x="158" y="103"/>
                    </a:cubicBezTo>
                    <a:lnTo>
                      <a:pt x="158" y="229"/>
                    </a:lnTo>
                    <a:close/>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en-US" sz="1100">
                  <a:latin typeface="+mj-lt"/>
                </a:endParaRPr>
              </a:p>
            </p:txBody>
          </p:sp>
          <p:sp>
            <p:nvSpPr>
              <p:cNvPr id="117" name="Freeform 56">
                <a:extLst>
                  <a:ext uri="{FF2B5EF4-FFF2-40B4-BE49-F238E27FC236}">
                    <a16:creationId xmlns:a16="http://schemas.microsoft.com/office/drawing/2014/main" id="{B9403198-5196-9263-A2E5-55925AF2490D}"/>
                  </a:ext>
                </a:extLst>
              </p:cNvPr>
              <p:cNvSpPr>
                <a:spLocks noEditPoints="1"/>
              </p:cNvSpPr>
              <p:nvPr/>
            </p:nvSpPr>
            <p:spPr bwMode="auto">
              <a:xfrm>
                <a:off x="1390174" y="1616617"/>
                <a:ext cx="161877" cy="406400"/>
              </a:xfrm>
              <a:custGeom>
                <a:avLst/>
                <a:gdLst>
                  <a:gd name="T0" fmla="*/ 112 w 158"/>
                  <a:gd name="T1" fmla="*/ 33 h 401"/>
                  <a:gd name="T2" fmla="*/ 102 w 158"/>
                  <a:gd name="T3" fmla="*/ 58 h 401"/>
                  <a:gd name="T4" fmla="*/ 79 w 158"/>
                  <a:gd name="T5" fmla="*/ 69 h 401"/>
                  <a:gd name="T6" fmla="*/ 56 w 158"/>
                  <a:gd name="T7" fmla="*/ 58 h 401"/>
                  <a:gd name="T8" fmla="*/ 46 w 158"/>
                  <a:gd name="T9" fmla="*/ 33 h 401"/>
                  <a:gd name="T10" fmla="*/ 56 w 158"/>
                  <a:gd name="T11" fmla="*/ 10 h 401"/>
                  <a:gd name="T12" fmla="*/ 79 w 158"/>
                  <a:gd name="T13" fmla="*/ 0 h 401"/>
                  <a:gd name="T14" fmla="*/ 102 w 158"/>
                  <a:gd name="T15" fmla="*/ 10 h 401"/>
                  <a:gd name="T16" fmla="*/ 112 w 158"/>
                  <a:gd name="T17" fmla="*/ 33 h 401"/>
                  <a:gd name="T18" fmla="*/ 158 w 158"/>
                  <a:gd name="T19" fmla="*/ 229 h 401"/>
                  <a:gd name="T20" fmla="*/ 143 w 158"/>
                  <a:gd name="T21" fmla="*/ 246 h 401"/>
                  <a:gd name="T22" fmla="*/ 128 w 158"/>
                  <a:gd name="T23" fmla="*/ 229 h 401"/>
                  <a:gd name="T24" fmla="*/ 128 w 158"/>
                  <a:gd name="T25" fmla="*/ 119 h 401"/>
                  <a:gd name="T26" fmla="*/ 121 w 158"/>
                  <a:gd name="T27" fmla="*/ 119 h 401"/>
                  <a:gd name="T28" fmla="*/ 121 w 158"/>
                  <a:gd name="T29" fmla="*/ 385 h 401"/>
                  <a:gd name="T30" fmla="*/ 102 w 158"/>
                  <a:gd name="T31" fmla="*/ 401 h 401"/>
                  <a:gd name="T32" fmla="*/ 84 w 158"/>
                  <a:gd name="T33" fmla="*/ 385 h 401"/>
                  <a:gd name="T34" fmla="*/ 84 w 158"/>
                  <a:gd name="T35" fmla="*/ 228 h 401"/>
                  <a:gd name="T36" fmla="*/ 74 w 158"/>
                  <a:gd name="T37" fmla="*/ 228 h 401"/>
                  <a:gd name="T38" fmla="*/ 74 w 158"/>
                  <a:gd name="T39" fmla="*/ 385 h 401"/>
                  <a:gd name="T40" fmla="*/ 56 w 158"/>
                  <a:gd name="T41" fmla="*/ 401 h 401"/>
                  <a:gd name="T42" fmla="*/ 38 w 158"/>
                  <a:gd name="T43" fmla="*/ 385 h 401"/>
                  <a:gd name="T44" fmla="*/ 38 w 158"/>
                  <a:gd name="T45" fmla="*/ 119 h 401"/>
                  <a:gd name="T46" fmla="*/ 30 w 158"/>
                  <a:gd name="T47" fmla="*/ 119 h 401"/>
                  <a:gd name="T48" fmla="*/ 30 w 158"/>
                  <a:gd name="T49" fmla="*/ 229 h 401"/>
                  <a:gd name="T50" fmla="*/ 15 w 158"/>
                  <a:gd name="T51" fmla="*/ 246 h 401"/>
                  <a:gd name="T52" fmla="*/ 0 w 158"/>
                  <a:gd name="T53" fmla="*/ 229 h 401"/>
                  <a:gd name="T54" fmla="*/ 0 w 158"/>
                  <a:gd name="T55" fmla="*/ 103 h 401"/>
                  <a:gd name="T56" fmla="*/ 41 w 158"/>
                  <a:gd name="T57" fmla="*/ 72 h 401"/>
                  <a:gd name="T58" fmla="*/ 118 w 158"/>
                  <a:gd name="T59" fmla="*/ 72 h 401"/>
                  <a:gd name="T60" fmla="*/ 158 w 158"/>
                  <a:gd name="T61" fmla="*/ 103 h 401"/>
                  <a:gd name="T62" fmla="*/ 158 w 158"/>
                  <a:gd name="T63" fmla="*/ 229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58" h="401">
                    <a:moveTo>
                      <a:pt x="112" y="33"/>
                    </a:moveTo>
                    <a:cubicBezTo>
                      <a:pt x="112" y="42"/>
                      <a:pt x="108" y="51"/>
                      <a:pt x="102" y="58"/>
                    </a:cubicBezTo>
                    <a:cubicBezTo>
                      <a:pt x="95" y="65"/>
                      <a:pt x="88" y="69"/>
                      <a:pt x="79" y="69"/>
                    </a:cubicBezTo>
                    <a:cubicBezTo>
                      <a:pt x="70" y="69"/>
                      <a:pt x="62" y="65"/>
                      <a:pt x="56" y="58"/>
                    </a:cubicBezTo>
                    <a:cubicBezTo>
                      <a:pt x="50" y="51"/>
                      <a:pt x="46" y="42"/>
                      <a:pt x="46" y="33"/>
                    </a:cubicBezTo>
                    <a:cubicBezTo>
                      <a:pt x="46" y="24"/>
                      <a:pt x="50" y="16"/>
                      <a:pt x="56" y="10"/>
                    </a:cubicBezTo>
                    <a:cubicBezTo>
                      <a:pt x="62" y="4"/>
                      <a:pt x="70" y="0"/>
                      <a:pt x="79" y="0"/>
                    </a:cubicBezTo>
                    <a:cubicBezTo>
                      <a:pt x="88" y="0"/>
                      <a:pt x="95" y="4"/>
                      <a:pt x="102" y="10"/>
                    </a:cubicBezTo>
                    <a:cubicBezTo>
                      <a:pt x="108" y="16"/>
                      <a:pt x="112" y="24"/>
                      <a:pt x="112" y="33"/>
                    </a:cubicBezTo>
                    <a:close/>
                    <a:moveTo>
                      <a:pt x="158" y="229"/>
                    </a:moveTo>
                    <a:cubicBezTo>
                      <a:pt x="158" y="240"/>
                      <a:pt x="153" y="246"/>
                      <a:pt x="143" y="246"/>
                    </a:cubicBezTo>
                    <a:cubicBezTo>
                      <a:pt x="133" y="246"/>
                      <a:pt x="128" y="240"/>
                      <a:pt x="128" y="229"/>
                    </a:cubicBezTo>
                    <a:cubicBezTo>
                      <a:pt x="128" y="119"/>
                      <a:pt x="128" y="119"/>
                      <a:pt x="128" y="119"/>
                    </a:cubicBezTo>
                    <a:cubicBezTo>
                      <a:pt x="121" y="119"/>
                      <a:pt x="121" y="119"/>
                      <a:pt x="121" y="119"/>
                    </a:cubicBezTo>
                    <a:cubicBezTo>
                      <a:pt x="121" y="385"/>
                      <a:pt x="121" y="385"/>
                      <a:pt x="121" y="385"/>
                    </a:cubicBezTo>
                    <a:cubicBezTo>
                      <a:pt x="121" y="396"/>
                      <a:pt x="115" y="401"/>
                      <a:pt x="102" y="401"/>
                    </a:cubicBezTo>
                    <a:cubicBezTo>
                      <a:pt x="90" y="401"/>
                      <a:pt x="84" y="396"/>
                      <a:pt x="84" y="385"/>
                    </a:cubicBezTo>
                    <a:cubicBezTo>
                      <a:pt x="84" y="228"/>
                      <a:pt x="84" y="228"/>
                      <a:pt x="84" y="228"/>
                    </a:cubicBezTo>
                    <a:cubicBezTo>
                      <a:pt x="74" y="228"/>
                      <a:pt x="74" y="228"/>
                      <a:pt x="74" y="228"/>
                    </a:cubicBezTo>
                    <a:cubicBezTo>
                      <a:pt x="74" y="385"/>
                      <a:pt x="74" y="385"/>
                      <a:pt x="74" y="385"/>
                    </a:cubicBezTo>
                    <a:cubicBezTo>
                      <a:pt x="74" y="396"/>
                      <a:pt x="68" y="401"/>
                      <a:pt x="56" y="401"/>
                    </a:cubicBezTo>
                    <a:cubicBezTo>
                      <a:pt x="44" y="401"/>
                      <a:pt x="38" y="396"/>
                      <a:pt x="38" y="385"/>
                    </a:cubicBezTo>
                    <a:cubicBezTo>
                      <a:pt x="38" y="119"/>
                      <a:pt x="38" y="119"/>
                      <a:pt x="38" y="119"/>
                    </a:cubicBezTo>
                    <a:cubicBezTo>
                      <a:pt x="30" y="119"/>
                      <a:pt x="30" y="119"/>
                      <a:pt x="30" y="119"/>
                    </a:cubicBezTo>
                    <a:cubicBezTo>
                      <a:pt x="30" y="229"/>
                      <a:pt x="30" y="229"/>
                      <a:pt x="30" y="229"/>
                    </a:cubicBezTo>
                    <a:cubicBezTo>
                      <a:pt x="30" y="240"/>
                      <a:pt x="25" y="246"/>
                      <a:pt x="15" y="246"/>
                    </a:cubicBezTo>
                    <a:cubicBezTo>
                      <a:pt x="5" y="246"/>
                      <a:pt x="0" y="240"/>
                      <a:pt x="0" y="229"/>
                    </a:cubicBezTo>
                    <a:cubicBezTo>
                      <a:pt x="0" y="103"/>
                      <a:pt x="0" y="103"/>
                      <a:pt x="0" y="103"/>
                    </a:cubicBezTo>
                    <a:cubicBezTo>
                      <a:pt x="0" y="82"/>
                      <a:pt x="14" y="72"/>
                      <a:pt x="41" y="72"/>
                    </a:cubicBezTo>
                    <a:cubicBezTo>
                      <a:pt x="118" y="72"/>
                      <a:pt x="118" y="72"/>
                      <a:pt x="118" y="72"/>
                    </a:cubicBezTo>
                    <a:cubicBezTo>
                      <a:pt x="145" y="72"/>
                      <a:pt x="158" y="82"/>
                      <a:pt x="158" y="103"/>
                    </a:cubicBezTo>
                    <a:lnTo>
                      <a:pt x="158" y="229"/>
                    </a:lnTo>
                    <a:close/>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en-US" sz="1100">
                  <a:latin typeface="+mj-lt"/>
                </a:endParaRPr>
              </a:p>
            </p:txBody>
          </p:sp>
          <p:sp>
            <p:nvSpPr>
              <p:cNvPr id="118" name="Freeform 57">
                <a:extLst>
                  <a:ext uri="{FF2B5EF4-FFF2-40B4-BE49-F238E27FC236}">
                    <a16:creationId xmlns:a16="http://schemas.microsoft.com/office/drawing/2014/main" id="{D7F0C0BA-075A-AE4B-4B82-23DE1691C4B8}"/>
                  </a:ext>
                </a:extLst>
              </p:cNvPr>
              <p:cNvSpPr>
                <a:spLocks noEditPoints="1"/>
              </p:cNvSpPr>
              <p:nvPr/>
            </p:nvSpPr>
            <p:spPr bwMode="auto">
              <a:xfrm>
                <a:off x="1633577" y="1616617"/>
                <a:ext cx="161877" cy="406400"/>
              </a:xfrm>
              <a:custGeom>
                <a:avLst/>
                <a:gdLst>
                  <a:gd name="T0" fmla="*/ 112 w 158"/>
                  <a:gd name="T1" fmla="*/ 33 h 401"/>
                  <a:gd name="T2" fmla="*/ 102 w 158"/>
                  <a:gd name="T3" fmla="*/ 58 h 401"/>
                  <a:gd name="T4" fmla="*/ 79 w 158"/>
                  <a:gd name="T5" fmla="*/ 69 h 401"/>
                  <a:gd name="T6" fmla="*/ 56 w 158"/>
                  <a:gd name="T7" fmla="*/ 58 h 401"/>
                  <a:gd name="T8" fmla="*/ 46 w 158"/>
                  <a:gd name="T9" fmla="*/ 33 h 401"/>
                  <a:gd name="T10" fmla="*/ 56 w 158"/>
                  <a:gd name="T11" fmla="*/ 10 h 401"/>
                  <a:gd name="T12" fmla="*/ 79 w 158"/>
                  <a:gd name="T13" fmla="*/ 0 h 401"/>
                  <a:gd name="T14" fmla="*/ 102 w 158"/>
                  <a:gd name="T15" fmla="*/ 10 h 401"/>
                  <a:gd name="T16" fmla="*/ 112 w 158"/>
                  <a:gd name="T17" fmla="*/ 33 h 401"/>
                  <a:gd name="T18" fmla="*/ 158 w 158"/>
                  <a:gd name="T19" fmla="*/ 229 h 401"/>
                  <a:gd name="T20" fmla="*/ 143 w 158"/>
                  <a:gd name="T21" fmla="*/ 246 h 401"/>
                  <a:gd name="T22" fmla="*/ 128 w 158"/>
                  <a:gd name="T23" fmla="*/ 229 h 401"/>
                  <a:gd name="T24" fmla="*/ 128 w 158"/>
                  <a:gd name="T25" fmla="*/ 119 h 401"/>
                  <a:gd name="T26" fmla="*/ 121 w 158"/>
                  <a:gd name="T27" fmla="*/ 119 h 401"/>
                  <a:gd name="T28" fmla="*/ 121 w 158"/>
                  <a:gd name="T29" fmla="*/ 385 h 401"/>
                  <a:gd name="T30" fmla="*/ 102 w 158"/>
                  <a:gd name="T31" fmla="*/ 401 h 401"/>
                  <a:gd name="T32" fmla="*/ 84 w 158"/>
                  <a:gd name="T33" fmla="*/ 385 h 401"/>
                  <a:gd name="T34" fmla="*/ 84 w 158"/>
                  <a:gd name="T35" fmla="*/ 228 h 401"/>
                  <a:gd name="T36" fmla="*/ 74 w 158"/>
                  <a:gd name="T37" fmla="*/ 228 h 401"/>
                  <a:gd name="T38" fmla="*/ 74 w 158"/>
                  <a:gd name="T39" fmla="*/ 385 h 401"/>
                  <a:gd name="T40" fmla="*/ 56 w 158"/>
                  <a:gd name="T41" fmla="*/ 401 h 401"/>
                  <a:gd name="T42" fmla="*/ 38 w 158"/>
                  <a:gd name="T43" fmla="*/ 385 h 401"/>
                  <a:gd name="T44" fmla="*/ 38 w 158"/>
                  <a:gd name="T45" fmla="*/ 119 h 401"/>
                  <a:gd name="T46" fmla="*/ 30 w 158"/>
                  <a:gd name="T47" fmla="*/ 119 h 401"/>
                  <a:gd name="T48" fmla="*/ 30 w 158"/>
                  <a:gd name="T49" fmla="*/ 229 h 401"/>
                  <a:gd name="T50" fmla="*/ 15 w 158"/>
                  <a:gd name="T51" fmla="*/ 246 h 401"/>
                  <a:gd name="T52" fmla="*/ 0 w 158"/>
                  <a:gd name="T53" fmla="*/ 229 h 401"/>
                  <a:gd name="T54" fmla="*/ 0 w 158"/>
                  <a:gd name="T55" fmla="*/ 103 h 401"/>
                  <a:gd name="T56" fmla="*/ 41 w 158"/>
                  <a:gd name="T57" fmla="*/ 72 h 401"/>
                  <a:gd name="T58" fmla="*/ 118 w 158"/>
                  <a:gd name="T59" fmla="*/ 72 h 401"/>
                  <a:gd name="T60" fmla="*/ 158 w 158"/>
                  <a:gd name="T61" fmla="*/ 103 h 401"/>
                  <a:gd name="T62" fmla="*/ 158 w 158"/>
                  <a:gd name="T63" fmla="*/ 229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58" h="401">
                    <a:moveTo>
                      <a:pt x="112" y="33"/>
                    </a:moveTo>
                    <a:cubicBezTo>
                      <a:pt x="112" y="42"/>
                      <a:pt x="108" y="51"/>
                      <a:pt x="102" y="58"/>
                    </a:cubicBezTo>
                    <a:cubicBezTo>
                      <a:pt x="95" y="65"/>
                      <a:pt x="88" y="69"/>
                      <a:pt x="79" y="69"/>
                    </a:cubicBezTo>
                    <a:cubicBezTo>
                      <a:pt x="70" y="69"/>
                      <a:pt x="62" y="65"/>
                      <a:pt x="56" y="58"/>
                    </a:cubicBezTo>
                    <a:cubicBezTo>
                      <a:pt x="50" y="51"/>
                      <a:pt x="46" y="42"/>
                      <a:pt x="46" y="33"/>
                    </a:cubicBezTo>
                    <a:cubicBezTo>
                      <a:pt x="46" y="24"/>
                      <a:pt x="50" y="16"/>
                      <a:pt x="56" y="10"/>
                    </a:cubicBezTo>
                    <a:cubicBezTo>
                      <a:pt x="62" y="4"/>
                      <a:pt x="70" y="0"/>
                      <a:pt x="79" y="0"/>
                    </a:cubicBezTo>
                    <a:cubicBezTo>
                      <a:pt x="88" y="0"/>
                      <a:pt x="95" y="4"/>
                      <a:pt x="102" y="10"/>
                    </a:cubicBezTo>
                    <a:cubicBezTo>
                      <a:pt x="108" y="16"/>
                      <a:pt x="112" y="24"/>
                      <a:pt x="112" y="33"/>
                    </a:cubicBezTo>
                    <a:close/>
                    <a:moveTo>
                      <a:pt x="158" y="229"/>
                    </a:moveTo>
                    <a:cubicBezTo>
                      <a:pt x="158" y="240"/>
                      <a:pt x="153" y="246"/>
                      <a:pt x="143" y="246"/>
                    </a:cubicBezTo>
                    <a:cubicBezTo>
                      <a:pt x="133" y="246"/>
                      <a:pt x="128" y="240"/>
                      <a:pt x="128" y="229"/>
                    </a:cubicBezTo>
                    <a:cubicBezTo>
                      <a:pt x="128" y="119"/>
                      <a:pt x="128" y="119"/>
                      <a:pt x="128" y="119"/>
                    </a:cubicBezTo>
                    <a:cubicBezTo>
                      <a:pt x="121" y="119"/>
                      <a:pt x="121" y="119"/>
                      <a:pt x="121" y="119"/>
                    </a:cubicBezTo>
                    <a:cubicBezTo>
                      <a:pt x="121" y="385"/>
                      <a:pt x="121" y="385"/>
                      <a:pt x="121" y="385"/>
                    </a:cubicBezTo>
                    <a:cubicBezTo>
                      <a:pt x="121" y="396"/>
                      <a:pt x="115" y="401"/>
                      <a:pt x="102" y="401"/>
                    </a:cubicBezTo>
                    <a:cubicBezTo>
                      <a:pt x="90" y="401"/>
                      <a:pt x="84" y="396"/>
                      <a:pt x="84" y="385"/>
                    </a:cubicBezTo>
                    <a:cubicBezTo>
                      <a:pt x="84" y="228"/>
                      <a:pt x="84" y="228"/>
                      <a:pt x="84" y="228"/>
                    </a:cubicBezTo>
                    <a:cubicBezTo>
                      <a:pt x="74" y="228"/>
                      <a:pt x="74" y="228"/>
                      <a:pt x="74" y="228"/>
                    </a:cubicBezTo>
                    <a:cubicBezTo>
                      <a:pt x="74" y="385"/>
                      <a:pt x="74" y="385"/>
                      <a:pt x="74" y="385"/>
                    </a:cubicBezTo>
                    <a:cubicBezTo>
                      <a:pt x="74" y="396"/>
                      <a:pt x="68" y="401"/>
                      <a:pt x="56" y="401"/>
                    </a:cubicBezTo>
                    <a:cubicBezTo>
                      <a:pt x="44" y="401"/>
                      <a:pt x="38" y="396"/>
                      <a:pt x="38" y="385"/>
                    </a:cubicBezTo>
                    <a:cubicBezTo>
                      <a:pt x="38" y="119"/>
                      <a:pt x="38" y="119"/>
                      <a:pt x="38" y="119"/>
                    </a:cubicBezTo>
                    <a:cubicBezTo>
                      <a:pt x="30" y="119"/>
                      <a:pt x="30" y="119"/>
                      <a:pt x="30" y="119"/>
                    </a:cubicBezTo>
                    <a:cubicBezTo>
                      <a:pt x="30" y="229"/>
                      <a:pt x="30" y="229"/>
                      <a:pt x="30" y="229"/>
                    </a:cubicBezTo>
                    <a:cubicBezTo>
                      <a:pt x="30" y="240"/>
                      <a:pt x="25" y="246"/>
                      <a:pt x="15" y="246"/>
                    </a:cubicBezTo>
                    <a:cubicBezTo>
                      <a:pt x="5" y="246"/>
                      <a:pt x="0" y="240"/>
                      <a:pt x="0" y="229"/>
                    </a:cubicBezTo>
                    <a:cubicBezTo>
                      <a:pt x="0" y="103"/>
                      <a:pt x="0" y="103"/>
                      <a:pt x="0" y="103"/>
                    </a:cubicBezTo>
                    <a:cubicBezTo>
                      <a:pt x="0" y="82"/>
                      <a:pt x="14" y="72"/>
                      <a:pt x="41" y="72"/>
                    </a:cubicBezTo>
                    <a:cubicBezTo>
                      <a:pt x="118" y="72"/>
                      <a:pt x="118" y="72"/>
                      <a:pt x="118" y="72"/>
                    </a:cubicBezTo>
                    <a:cubicBezTo>
                      <a:pt x="145" y="72"/>
                      <a:pt x="158" y="82"/>
                      <a:pt x="158" y="103"/>
                    </a:cubicBezTo>
                    <a:lnTo>
                      <a:pt x="158" y="229"/>
                    </a:lnTo>
                    <a:close/>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en-US" sz="1100">
                  <a:latin typeface="+mj-lt"/>
                </a:endParaRPr>
              </a:p>
            </p:txBody>
          </p:sp>
        </p:grpSp>
        <p:grpSp>
          <p:nvGrpSpPr>
            <p:cNvPr id="104" name="Group 103">
              <a:extLst>
                <a:ext uri="{FF2B5EF4-FFF2-40B4-BE49-F238E27FC236}">
                  <a16:creationId xmlns:a16="http://schemas.microsoft.com/office/drawing/2014/main" id="{EDB61262-FEDB-15E3-5C78-A67FBA22FE12}"/>
                </a:ext>
              </a:extLst>
            </p:cNvPr>
            <p:cNvGrpSpPr/>
            <p:nvPr/>
          </p:nvGrpSpPr>
          <p:grpSpPr>
            <a:xfrm>
              <a:off x="5899511" y="1860888"/>
              <a:ext cx="1135496" cy="406400"/>
              <a:chOff x="659958" y="2084425"/>
              <a:chExt cx="1135496" cy="406400"/>
            </a:xfrm>
          </p:grpSpPr>
          <p:sp>
            <p:nvSpPr>
              <p:cNvPr id="109" name="Freeform 58">
                <a:extLst>
                  <a:ext uri="{FF2B5EF4-FFF2-40B4-BE49-F238E27FC236}">
                    <a16:creationId xmlns:a16="http://schemas.microsoft.com/office/drawing/2014/main" id="{E9A1A190-B447-58E8-B00D-3B6774B3CE26}"/>
                  </a:ext>
                </a:extLst>
              </p:cNvPr>
              <p:cNvSpPr>
                <a:spLocks noEditPoints="1"/>
              </p:cNvSpPr>
              <p:nvPr/>
            </p:nvSpPr>
            <p:spPr bwMode="auto">
              <a:xfrm>
                <a:off x="659958" y="2084425"/>
                <a:ext cx="161877" cy="406400"/>
              </a:xfrm>
              <a:custGeom>
                <a:avLst/>
                <a:gdLst>
                  <a:gd name="T0" fmla="*/ 112 w 158"/>
                  <a:gd name="T1" fmla="*/ 33 h 401"/>
                  <a:gd name="T2" fmla="*/ 102 w 158"/>
                  <a:gd name="T3" fmla="*/ 58 h 401"/>
                  <a:gd name="T4" fmla="*/ 79 w 158"/>
                  <a:gd name="T5" fmla="*/ 69 h 401"/>
                  <a:gd name="T6" fmla="*/ 56 w 158"/>
                  <a:gd name="T7" fmla="*/ 58 h 401"/>
                  <a:gd name="T8" fmla="*/ 46 w 158"/>
                  <a:gd name="T9" fmla="*/ 33 h 401"/>
                  <a:gd name="T10" fmla="*/ 56 w 158"/>
                  <a:gd name="T11" fmla="*/ 10 h 401"/>
                  <a:gd name="T12" fmla="*/ 79 w 158"/>
                  <a:gd name="T13" fmla="*/ 0 h 401"/>
                  <a:gd name="T14" fmla="*/ 102 w 158"/>
                  <a:gd name="T15" fmla="*/ 10 h 401"/>
                  <a:gd name="T16" fmla="*/ 112 w 158"/>
                  <a:gd name="T17" fmla="*/ 33 h 401"/>
                  <a:gd name="T18" fmla="*/ 158 w 158"/>
                  <a:gd name="T19" fmla="*/ 229 h 401"/>
                  <a:gd name="T20" fmla="*/ 143 w 158"/>
                  <a:gd name="T21" fmla="*/ 246 h 401"/>
                  <a:gd name="T22" fmla="*/ 128 w 158"/>
                  <a:gd name="T23" fmla="*/ 229 h 401"/>
                  <a:gd name="T24" fmla="*/ 128 w 158"/>
                  <a:gd name="T25" fmla="*/ 119 h 401"/>
                  <a:gd name="T26" fmla="*/ 121 w 158"/>
                  <a:gd name="T27" fmla="*/ 119 h 401"/>
                  <a:gd name="T28" fmla="*/ 121 w 158"/>
                  <a:gd name="T29" fmla="*/ 385 h 401"/>
                  <a:gd name="T30" fmla="*/ 102 w 158"/>
                  <a:gd name="T31" fmla="*/ 401 h 401"/>
                  <a:gd name="T32" fmla="*/ 84 w 158"/>
                  <a:gd name="T33" fmla="*/ 385 h 401"/>
                  <a:gd name="T34" fmla="*/ 84 w 158"/>
                  <a:gd name="T35" fmla="*/ 228 h 401"/>
                  <a:gd name="T36" fmla="*/ 74 w 158"/>
                  <a:gd name="T37" fmla="*/ 228 h 401"/>
                  <a:gd name="T38" fmla="*/ 74 w 158"/>
                  <a:gd name="T39" fmla="*/ 385 h 401"/>
                  <a:gd name="T40" fmla="*/ 56 w 158"/>
                  <a:gd name="T41" fmla="*/ 401 h 401"/>
                  <a:gd name="T42" fmla="*/ 38 w 158"/>
                  <a:gd name="T43" fmla="*/ 385 h 401"/>
                  <a:gd name="T44" fmla="*/ 38 w 158"/>
                  <a:gd name="T45" fmla="*/ 119 h 401"/>
                  <a:gd name="T46" fmla="*/ 30 w 158"/>
                  <a:gd name="T47" fmla="*/ 119 h 401"/>
                  <a:gd name="T48" fmla="*/ 30 w 158"/>
                  <a:gd name="T49" fmla="*/ 229 h 401"/>
                  <a:gd name="T50" fmla="*/ 15 w 158"/>
                  <a:gd name="T51" fmla="*/ 246 h 401"/>
                  <a:gd name="T52" fmla="*/ 0 w 158"/>
                  <a:gd name="T53" fmla="*/ 229 h 401"/>
                  <a:gd name="T54" fmla="*/ 0 w 158"/>
                  <a:gd name="T55" fmla="*/ 103 h 401"/>
                  <a:gd name="T56" fmla="*/ 41 w 158"/>
                  <a:gd name="T57" fmla="*/ 72 h 401"/>
                  <a:gd name="T58" fmla="*/ 118 w 158"/>
                  <a:gd name="T59" fmla="*/ 72 h 401"/>
                  <a:gd name="T60" fmla="*/ 158 w 158"/>
                  <a:gd name="T61" fmla="*/ 103 h 401"/>
                  <a:gd name="T62" fmla="*/ 158 w 158"/>
                  <a:gd name="T63" fmla="*/ 229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58" h="401">
                    <a:moveTo>
                      <a:pt x="112" y="33"/>
                    </a:moveTo>
                    <a:cubicBezTo>
                      <a:pt x="112" y="42"/>
                      <a:pt x="108" y="51"/>
                      <a:pt x="102" y="58"/>
                    </a:cubicBezTo>
                    <a:cubicBezTo>
                      <a:pt x="95" y="65"/>
                      <a:pt x="88" y="69"/>
                      <a:pt x="79" y="69"/>
                    </a:cubicBezTo>
                    <a:cubicBezTo>
                      <a:pt x="70" y="69"/>
                      <a:pt x="62" y="65"/>
                      <a:pt x="56" y="58"/>
                    </a:cubicBezTo>
                    <a:cubicBezTo>
                      <a:pt x="50" y="51"/>
                      <a:pt x="46" y="42"/>
                      <a:pt x="46" y="33"/>
                    </a:cubicBezTo>
                    <a:cubicBezTo>
                      <a:pt x="46" y="24"/>
                      <a:pt x="50" y="16"/>
                      <a:pt x="56" y="10"/>
                    </a:cubicBezTo>
                    <a:cubicBezTo>
                      <a:pt x="62" y="4"/>
                      <a:pt x="70" y="0"/>
                      <a:pt x="79" y="0"/>
                    </a:cubicBezTo>
                    <a:cubicBezTo>
                      <a:pt x="88" y="0"/>
                      <a:pt x="95" y="4"/>
                      <a:pt x="102" y="10"/>
                    </a:cubicBezTo>
                    <a:cubicBezTo>
                      <a:pt x="108" y="16"/>
                      <a:pt x="112" y="24"/>
                      <a:pt x="112" y="33"/>
                    </a:cubicBezTo>
                    <a:close/>
                    <a:moveTo>
                      <a:pt x="158" y="229"/>
                    </a:moveTo>
                    <a:cubicBezTo>
                      <a:pt x="158" y="240"/>
                      <a:pt x="153" y="246"/>
                      <a:pt x="143" y="246"/>
                    </a:cubicBezTo>
                    <a:cubicBezTo>
                      <a:pt x="133" y="246"/>
                      <a:pt x="128" y="240"/>
                      <a:pt x="128" y="229"/>
                    </a:cubicBezTo>
                    <a:cubicBezTo>
                      <a:pt x="128" y="119"/>
                      <a:pt x="128" y="119"/>
                      <a:pt x="128" y="119"/>
                    </a:cubicBezTo>
                    <a:cubicBezTo>
                      <a:pt x="121" y="119"/>
                      <a:pt x="121" y="119"/>
                      <a:pt x="121" y="119"/>
                    </a:cubicBezTo>
                    <a:cubicBezTo>
                      <a:pt x="121" y="385"/>
                      <a:pt x="121" y="385"/>
                      <a:pt x="121" y="385"/>
                    </a:cubicBezTo>
                    <a:cubicBezTo>
                      <a:pt x="121" y="396"/>
                      <a:pt x="115" y="401"/>
                      <a:pt x="102" y="401"/>
                    </a:cubicBezTo>
                    <a:cubicBezTo>
                      <a:pt x="90" y="401"/>
                      <a:pt x="84" y="396"/>
                      <a:pt x="84" y="385"/>
                    </a:cubicBezTo>
                    <a:cubicBezTo>
                      <a:pt x="84" y="228"/>
                      <a:pt x="84" y="228"/>
                      <a:pt x="84" y="228"/>
                    </a:cubicBezTo>
                    <a:cubicBezTo>
                      <a:pt x="74" y="228"/>
                      <a:pt x="74" y="228"/>
                      <a:pt x="74" y="228"/>
                    </a:cubicBezTo>
                    <a:cubicBezTo>
                      <a:pt x="74" y="385"/>
                      <a:pt x="74" y="385"/>
                      <a:pt x="74" y="385"/>
                    </a:cubicBezTo>
                    <a:cubicBezTo>
                      <a:pt x="74" y="396"/>
                      <a:pt x="68" y="401"/>
                      <a:pt x="56" y="401"/>
                    </a:cubicBezTo>
                    <a:cubicBezTo>
                      <a:pt x="44" y="401"/>
                      <a:pt x="38" y="396"/>
                      <a:pt x="38" y="385"/>
                    </a:cubicBezTo>
                    <a:cubicBezTo>
                      <a:pt x="38" y="119"/>
                      <a:pt x="38" y="119"/>
                      <a:pt x="38" y="119"/>
                    </a:cubicBezTo>
                    <a:cubicBezTo>
                      <a:pt x="30" y="119"/>
                      <a:pt x="30" y="119"/>
                      <a:pt x="30" y="119"/>
                    </a:cubicBezTo>
                    <a:cubicBezTo>
                      <a:pt x="30" y="229"/>
                      <a:pt x="30" y="229"/>
                      <a:pt x="30" y="229"/>
                    </a:cubicBezTo>
                    <a:cubicBezTo>
                      <a:pt x="30" y="240"/>
                      <a:pt x="25" y="246"/>
                      <a:pt x="15" y="246"/>
                    </a:cubicBezTo>
                    <a:cubicBezTo>
                      <a:pt x="5" y="246"/>
                      <a:pt x="0" y="240"/>
                      <a:pt x="0" y="229"/>
                    </a:cubicBezTo>
                    <a:cubicBezTo>
                      <a:pt x="0" y="103"/>
                      <a:pt x="0" y="103"/>
                      <a:pt x="0" y="103"/>
                    </a:cubicBezTo>
                    <a:cubicBezTo>
                      <a:pt x="0" y="82"/>
                      <a:pt x="14" y="72"/>
                      <a:pt x="41" y="72"/>
                    </a:cubicBezTo>
                    <a:cubicBezTo>
                      <a:pt x="118" y="72"/>
                      <a:pt x="118" y="72"/>
                      <a:pt x="118" y="72"/>
                    </a:cubicBezTo>
                    <a:cubicBezTo>
                      <a:pt x="145" y="72"/>
                      <a:pt x="158" y="82"/>
                      <a:pt x="158" y="103"/>
                    </a:cubicBezTo>
                    <a:lnTo>
                      <a:pt x="158" y="229"/>
                    </a:lnTo>
                    <a:close/>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en-US" sz="1100">
                  <a:latin typeface="+mj-lt"/>
                </a:endParaRPr>
              </a:p>
            </p:txBody>
          </p:sp>
          <p:sp>
            <p:nvSpPr>
              <p:cNvPr id="110" name="Freeform 59">
                <a:extLst>
                  <a:ext uri="{FF2B5EF4-FFF2-40B4-BE49-F238E27FC236}">
                    <a16:creationId xmlns:a16="http://schemas.microsoft.com/office/drawing/2014/main" id="{F6556F68-8158-290A-A78E-915E9D864445}"/>
                  </a:ext>
                </a:extLst>
              </p:cNvPr>
              <p:cNvSpPr>
                <a:spLocks noEditPoints="1"/>
              </p:cNvSpPr>
              <p:nvPr/>
            </p:nvSpPr>
            <p:spPr bwMode="auto">
              <a:xfrm>
                <a:off x="903364" y="2084425"/>
                <a:ext cx="161877" cy="406400"/>
              </a:xfrm>
              <a:custGeom>
                <a:avLst/>
                <a:gdLst>
                  <a:gd name="T0" fmla="*/ 112 w 158"/>
                  <a:gd name="T1" fmla="*/ 33 h 401"/>
                  <a:gd name="T2" fmla="*/ 102 w 158"/>
                  <a:gd name="T3" fmla="*/ 58 h 401"/>
                  <a:gd name="T4" fmla="*/ 79 w 158"/>
                  <a:gd name="T5" fmla="*/ 69 h 401"/>
                  <a:gd name="T6" fmla="*/ 56 w 158"/>
                  <a:gd name="T7" fmla="*/ 58 h 401"/>
                  <a:gd name="T8" fmla="*/ 46 w 158"/>
                  <a:gd name="T9" fmla="*/ 33 h 401"/>
                  <a:gd name="T10" fmla="*/ 56 w 158"/>
                  <a:gd name="T11" fmla="*/ 10 h 401"/>
                  <a:gd name="T12" fmla="*/ 79 w 158"/>
                  <a:gd name="T13" fmla="*/ 0 h 401"/>
                  <a:gd name="T14" fmla="*/ 102 w 158"/>
                  <a:gd name="T15" fmla="*/ 10 h 401"/>
                  <a:gd name="T16" fmla="*/ 112 w 158"/>
                  <a:gd name="T17" fmla="*/ 33 h 401"/>
                  <a:gd name="T18" fmla="*/ 158 w 158"/>
                  <a:gd name="T19" fmla="*/ 229 h 401"/>
                  <a:gd name="T20" fmla="*/ 143 w 158"/>
                  <a:gd name="T21" fmla="*/ 246 h 401"/>
                  <a:gd name="T22" fmla="*/ 128 w 158"/>
                  <a:gd name="T23" fmla="*/ 229 h 401"/>
                  <a:gd name="T24" fmla="*/ 128 w 158"/>
                  <a:gd name="T25" fmla="*/ 119 h 401"/>
                  <a:gd name="T26" fmla="*/ 121 w 158"/>
                  <a:gd name="T27" fmla="*/ 119 h 401"/>
                  <a:gd name="T28" fmla="*/ 121 w 158"/>
                  <a:gd name="T29" fmla="*/ 385 h 401"/>
                  <a:gd name="T30" fmla="*/ 102 w 158"/>
                  <a:gd name="T31" fmla="*/ 401 h 401"/>
                  <a:gd name="T32" fmla="*/ 84 w 158"/>
                  <a:gd name="T33" fmla="*/ 385 h 401"/>
                  <a:gd name="T34" fmla="*/ 84 w 158"/>
                  <a:gd name="T35" fmla="*/ 228 h 401"/>
                  <a:gd name="T36" fmla="*/ 74 w 158"/>
                  <a:gd name="T37" fmla="*/ 228 h 401"/>
                  <a:gd name="T38" fmla="*/ 74 w 158"/>
                  <a:gd name="T39" fmla="*/ 385 h 401"/>
                  <a:gd name="T40" fmla="*/ 56 w 158"/>
                  <a:gd name="T41" fmla="*/ 401 h 401"/>
                  <a:gd name="T42" fmla="*/ 38 w 158"/>
                  <a:gd name="T43" fmla="*/ 385 h 401"/>
                  <a:gd name="T44" fmla="*/ 38 w 158"/>
                  <a:gd name="T45" fmla="*/ 119 h 401"/>
                  <a:gd name="T46" fmla="*/ 30 w 158"/>
                  <a:gd name="T47" fmla="*/ 119 h 401"/>
                  <a:gd name="T48" fmla="*/ 30 w 158"/>
                  <a:gd name="T49" fmla="*/ 229 h 401"/>
                  <a:gd name="T50" fmla="*/ 15 w 158"/>
                  <a:gd name="T51" fmla="*/ 246 h 401"/>
                  <a:gd name="T52" fmla="*/ 0 w 158"/>
                  <a:gd name="T53" fmla="*/ 229 h 401"/>
                  <a:gd name="T54" fmla="*/ 0 w 158"/>
                  <a:gd name="T55" fmla="*/ 103 h 401"/>
                  <a:gd name="T56" fmla="*/ 41 w 158"/>
                  <a:gd name="T57" fmla="*/ 72 h 401"/>
                  <a:gd name="T58" fmla="*/ 118 w 158"/>
                  <a:gd name="T59" fmla="*/ 72 h 401"/>
                  <a:gd name="T60" fmla="*/ 158 w 158"/>
                  <a:gd name="T61" fmla="*/ 103 h 401"/>
                  <a:gd name="T62" fmla="*/ 158 w 158"/>
                  <a:gd name="T63" fmla="*/ 229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58" h="401">
                    <a:moveTo>
                      <a:pt x="112" y="33"/>
                    </a:moveTo>
                    <a:cubicBezTo>
                      <a:pt x="112" y="42"/>
                      <a:pt x="108" y="51"/>
                      <a:pt x="102" y="58"/>
                    </a:cubicBezTo>
                    <a:cubicBezTo>
                      <a:pt x="95" y="65"/>
                      <a:pt x="88" y="69"/>
                      <a:pt x="79" y="69"/>
                    </a:cubicBezTo>
                    <a:cubicBezTo>
                      <a:pt x="70" y="69"/>
                      <a:pt x="62" y="65"/>
                      <a:pt x="56" y="58"/>
                    </a:cubicBezTo>
                    <a:cubicBezTo>
                      <a:pt x="50" y="51"/>
                      <a:pt x="46" y="42"/>
                      <a:pt x="46" y="33"/>
                    </a:cubicBezTo>
                    <a:cubicBezTo>
                      <a:pt x="46" y="24"/>
                      <a:pt x="50" y="16"/>
                      <a:pt x="56" y="10"/>
                    </a:cubicBezTo>
                    <a:cubicBezTo>
                      <a:pt x="62" y="4"/>
                      <a:pt x="70" y="0"/>
                      <a:pt x="79" y="0"/>
                    </a:cubicBezTo>
                    <a:cubicBezTo>
                      <a:pt x="88" y="0"/>
                      <a:pt x="95" y="4"/>
                      <a:pt x="102" y="10"/>
                    </a:cubicBezTo>
                    <a:cubicBezTo>
                      <a:pt x="108" y="16"/>
                      <a:pt x="112" y="24"/>
                      <a:pt x="112" y="33"/>
                    </a:cubicBezTo>
                    <a:close/>
                    <a:moveTo>
                      <a:pt x="158" y="229"/>
                    </a:moveTo>
                    <a:cubicBezTo>
                      <a:pt x="158" y="240"/>
                      <a:pt x="153" y="246"/>
                      <a:pt x="143" y="246"/>
                    </a:cubicBezTo>
                    <a:cubicBezTo>
                      <a:pt x="133" y="246"/>
                      <a:pt x="128" y="240"/>
                      <a:pt x="128" y="229"/>
                    </a:cubicBezTo>
                    <a:cubicBezTo>
                      <a:pt x="128" y="119"/>
                      <a:pt x="128" y="119"/>
                      <a:pt x="128" y="119"/>
                    </a:cubicBezTo>
                    <a:cubicBezTo>
                      <a:pt x="121" y="119"/>
                      <a:pt x="121" y="119"/>
                      <a:pt x="121" y="119"/>
                    </a:cubicBezTo>
                    <a:cubicBezTo>
                      <a:pt x="121" y="385"/>
                      <a:pt x="121" y="385"/>
                      <a:pt x="121" y="385"/>
                    </a:cubicBezTo>
                    <a:cubicBezTo>
                      <a:pt x="121" y="396"/>
                      <a:pt x="115" y="401"/>
                      <a:pt x="102" y="401"/>
                    </a:cubicBezTo>
                    <a:cubicBezTo>
                      <a:pt x="90" y="401"/>
                      <a:pt x="84" y="396"/>
                      <a:pt x="84" y="385"/>
                    </a:cubicBezTo>
                    <a:cubicBezTo>
                      <a:pt x="84" y="228"/>
                      <a:pt x="84" y="228"/>
                      <a:pt x="84" y="228"/>
                    </a:cubicBezTo>
                    <a:cubicBezTo>
                      <a:pt x="74" y="228"/>
                      <a:pt x="74" y="228"/>
                      <a:pt x="74" y="228"/>
                    </a:cubicBezTo>
                    <a:cubicBezTo>
                      <a:pt x="74" y="385"/>
                      <a:pt x="74" y="385"/>
                      <a:pt x="74" y="385"/>
                    </a:cubicBezTo>
                    <a:cubicBezTo>
                      <a:pt x="74" y="396"/>
                      <a:pt x="68" y="401"/>
                      <a:pt x="56" y="401"/>
                    </a:cubicBezTo>
                    <a:cubicBezTo>
                      <a:pt x="44" y="401"/>
                      <a:pt x="38" y="396"/>
                      <a:pt x="38" y="385"/>
                    </a:cubicBezTo>
                    <a:cubicBezTo>
                      <a:pt x="38" y="119"/>
                      <a:pt x="38" y="119"/>
                      <a:pt x="38" y="119"/>
                    </a:cubicBezTo>
                    <a:cubicBezTo>
                      <a:pt x="30" y="119"/>
                      <a:pt x="30" y="119"/>
                      <a:pt x="30" y="119"/>
                    </a:cubicBezTo>
                    <a:cubicBezTo>
                      <a:pt x="30" y="229"/>
                      <a:pt x="30" y="229"/>
                      <a:pt x="30" y="229"/>
                    </a:cubicBezTo>
                    <a:cubicBezTo>
                      <a:pt x="30" y="240"/>
                      <a:pt x="25" y="246"/>
                      <a:pt x="15" y="246"/>
                    </a:cubicBezTo>
                    <a:cubicBezTo>
                      <a:pt x="5" y="246"/>
                      <a:pt x="0" y="240"/>
                      <a:pt x="0" y="229"/>
                    </a:cubicBezTo>
                    <a:cubicBezTo>
                      <a:pt x="0" y="103"/>
                      <a:pt x="0" y="103"/>
                      <a:pt x="0" y="103"/>
                    </a:cubicBezTo>
                    <a:cubicBezTo>
                      <a:pt x="0" y="82"/>
                      <a:pt x="14" y="72"/>
                      <a:pt x="41" y="72"/>
                    </a:cubicBezTo>
                    <a:cubicBezTo>
                      <a:pt x="118" y="72"/>
                      <a:pt x="118" y="72"/>
                      <a:pt x="118" y="72"/>
                    </a:cubicBezTo>
                    <a:cubicBezTo>
                      <a:pt x="145" y="72"/>
                      <a:pt x="158" y="82"/>
                      <a:pt x="158" y="103"/>
                    </a:cubicBezTo>
                    <a:lnTo>
                      <a:pt x="158" y="229"/>
                    </a:lnTo>
                    <a:close/>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en-US" sz="1100">
                  <a:latin typeface="+mj-lt"/>
                </a:endParaRPr>
              </a:p>
            </p:txBody>
          </p:sp>
          <p:sp>
            <p:nvSpPr>
              <p:cNvPr id="111" name="Freeform 60">
                <a:extLst>
                  <a:ext uri="{FF2B5EF4-FFF2-40B4-BE49-F238E27FC236}">
                    <a16:creationId xmlns:a16="http://schemas.microsoft.com/office/drawing/2014/main" id="{0DD8BA6F-7DEA-170E-AC3B-6572CAD44C10}"/>
                  </a:ext>
                </a:extLst>
              </p:cNvPr>
              <p:cNvSpPr>
                <a:spLocks noEditPoints="1"/>
              </p:cNvSpPr>
              <p:nvPr/>
            </p:nvSpPr>
            <p:spPr bwMode="auto">
              <a:xfrm>
                <a:off x="1146769" y="2084425"/>
                <a:ext cx="161877" cy="406400"/>
              </a:xfrm>
              <a:custGeom>
                <a:avLst/>
                <a:gdLst>
                  <a:gd name="T0" fmla="*/ 112 w 158"/>
                  <a:gd name="T1" fmla="*/ 33 h 401"/>
                  <a:gd name="T2" fmla="*/ 102 w 158"/>
                  <a:gd name="T3" fmla="*/ 58 h 401"/>
                  <a:gd name="T4" fmla="*/ 79 w 158"/>
                  <a:gd name="T5" fmla="*/ 69 h 401"/>
                  <a:gd name="T6" fmla="*/ 56 w 158"/>
                  <a:gd name="T7" fmla="*/ 58 h 401"/>
                  <a:gd name="T8" fmla="*/ 46 w 158"/>
                  <a:gd name="T9" fmla="*/ 33 h 401"/>
                  <a:gd name="T10" fmla="*/ 56 w 158"/>
                  <a:gd name="T11" fmla="*/ 10 h 401"/>
                  <a:gd name="T12" fmla="*/ 79 w 158"/>
                  <a:gd name="T13" fmla="*/ 0 h 401"/>
                  <a:gd name="T14" fmla="*/ 102 w 158"/>
                  <a:gd name="T15" fmla="*/ 10 h 401"/>
                  <a:gd name="T16" fmla="*/ 112 w 158"/>
                  <a:gd name="T17" fmla="*/ 33 h 401"/>
                  <a:gd name="T18" fmla="*/ 158 w 158"/>
                  <a:gd name="T19" fmla="*/ 229 h 401"/>
                  <a:gd name="T20" fmla="*/ 143 w 158"/>
                  <a:gd name="T21" fmla="*/ 246 h 401"/>
                  <a:gd name="T22" fmla="*/ 128 w 158"/>
                  <a:gd name="T23" fmla="*/ 229 h 401"/>
                  <a:gd name="T24" fmla="*/ 128 w 158"/>
                  <a:gd name="T25" fmla="*/ 119 h 401"/>
                  <a:gd name="T26" fmla="*/ 121 w 158"/>
                  <a:gd name="T27" fmla="*/ 119 h 401"/>
                  <a:gd name="T28" fmla="*/ 121 w 158"/>
                  <a:gd name="T29" fmla="*/ 385 h 401"/>
                  <a:gd name="T30" fmla="*/ 102 w 158"/>
                  <a:gd name="T31" fmla="*/ 401 h 401"/>
                  <a:gd name="T32" fmla="*/ 84 w 158"/>
                  <a:gd name="T33" fmla="*/ 385 h 401"/>
                  <a:gd name="T34" fmla="*/ 84 w 158"/>
                  <a:gd name="T35" fmla="*/ 228 h 401"/>
                  <a:gd name="T36" fmla="*/ 74 w 158"/>
                  <a:gd name="T37" fmla="*/ 228 h 401"/>
                  <a:gd name="T38" fmla="*/ 74 w 158"/>
                  <a:gd name="T39" fmla="*/ 385 h 401"/>
                  <a:gd name="T40" fmla="*/ 56 w 158"/>
                  <a:gd name="T41" fmla="*/ 401 h 401"/>
                  <a:gd name="T42" fmla="*/ 38 w 158"/>
                  <a:gd name="T43" fmla="*/ 385 h 401"/>
                  <a:gd name="T44" fmla="*/ 38 w 158"/>
                  <a:gd name="T45" fmla="*/ 119 h 401"/>
                  <a:gd name="T46" fmla="*/ 30 w 158"/>
                  <a:gd name="T47" fmla="*/ 119 h 401"/>
                  <a:gd name="T48" fmla="*/ 30 w 158"/>
                  <a:gd name="T49" fmla="*/ 229 h 401"/>
                  <a:gd name="T50" fmla="*/ 15 w 158"/>
                  <a:gd name="T51" fmla="*/ 246 h 401"/>
                  <a:gd name="T52" fmla="*/ 0 w 158"/>
                  <a:gd name="T53" fmla="*/ 229 h 401"/>
                  <a:gd name="T54" fmla="*/ 0 w 158"/>
                  <a:gd name="T55" fmla="*/ 103 h 401"/>
                  <a:gd name="T56" fmla="*/ 41 w 158"/>
                  <a:gd name="T57" fmla="*/ 72 h 401"/>
                  <a:gd name="T58" fmla="*/ 118 w 158"/>
                  <a:gd name="T59" fmla="*/ 72 h 401"/>
                  <a:gd name="T60" fmla="*/ 158 w 158"/>
                  <a:gd name="T61" fmla="*/ 103 h 401"/>
                  <a:gd name="T62" fmla="*/ 158 w 158"/>
                  <a:gd name="T63" fmla="*/ 229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58" h="401">
                    <a:moveTo>
                      <a:pt x="112" y="33"/>
                    </a:moveTo>
                    <a:cubicBezTo>
                      <a:pt x="112" y="42"/>
                      <a:pt x="108" y="51"/>
                      <a:pt x="102" y="58"/>
                    </a:cubicBezTo>
                    <a:cubicBezTo>
                      <a:pt x="95" y="65"/>
                      <a:pt x="88" y="69"/>
                      <a:pt x="79" y="69"/>
                    </a:cubicBezTo>
                    <a:cubicBezTo>
                      <a:pt x="70" y="69"/>
                      <a:pt x="62" y="65"/>
                      <a:pt x="56" y="58"/>
                    </a:cubicBezTo>
                    <a:cubicBezTo>
                      <a:pt x="50" y="51"/>
                      <a:pt x="46" y="42"/>
                      <a:pt x="46" y="33"/>
                    </a:cubicBezTo>
                    <a:cubicBezTo>
                      <a:pt x="46" y="24"/>
                      <a:pt x="50" y="16"/>
                      <a:pt x="56" y="10"/>
                    </a:cubicBezTo>
                    <a:cubicBezTo>
                      <a:pt x="62" y="4"/>
                      <a:pt x="70" y="0"/>
                      <a:pt x="79" y="0"/>
                    </a:cubicBezTo>
                    <a:cubicBezTo>
                      <a:pt x="88" y="0"/>
                      <a:pt x="95" y="4"/>
                      <a:pt x="102" y="10"/>
                    </a:cubicBezTo>
                    <a:cubicBezTo>
                      <a:pt x="108" y="16"/>
                      <a:pt x="112" y="24"/>
                      <a:pt x="112" y="33"/>
                    </a:cubicBezTo>
                    <a:close/>
                    <a:moveTo>
                      <a:pt x="158" y="229"/>
                    </a:moveTo>
                    <a:cubicBezTo>
                      <a:pt x="158" y="240"/>
                      <a:pt x="153" y="246"/>
                      <a:pt x="143" y="246"/>
                    </a:cubicBezTo>
                    <a:cubicBezTo>
                      <a:pt x="133" y="246"/>
                      <a:pt x="128" y="240"/>
                      <a:pt x="128" y="229"/>
                    </a:cubicBezTo>
                    <a:cubicBezTo>
                      <a:pt x="128" y="119"/>
                      <a:pt x="128" y="119"/>
                      <a:pt x="128" y="119"/>
                    </a:cubicBezTo>
                    <a:cubicBezTo>
                      <a:pt x="121" y="119"/>
                      <a:pt x="121" y="119"/>
                      <a:pt x="121" y="119"/>
                    </a:cubicBezTo>
                    <a:cubicBezTo>
                      <a:pt x="121" y="385"/>
                      <a:pt x="121" y="385"/>
                      <a:pt x="121" y="385"/>
                    </a:cubicBezTo>
                    <a:cubicBezTo>
                      <a:pt x="121" y="396"/>
                      <a:pt x="115" y="401"/>
                      <a:pt x="102" y="401"/>
                    </a:cubicBezTo>
                    <a:cubicBezTo>
                      <a:pt x="90" y="401"/>
                      <a:pt x="84" y="396"/>
                      <a:pt x="84" y="385"/>
                    </a:cubicBezTo>
                    <a:cubicBezTo>
                      <a:pt x="84" y="228"/>
                      <a:pt x="84" y="228"/>
                      <a:pt x="84" y="228"/>
                    </a:cubicBezTo>
                    <a:cubicBezTo>
                      <a:pt x="74" y="228"/>
                      <a:pt x="74" y="228"/>
                      <a:pt x="74" y="228"/>
                    </a:cubicBezTo>
                    <a:cubicBezTo>
                      <a:pt x="74" y="385"/>
                      <a:pt x="74" y="385"/>
                      <a:pt x="74" y="385"/>
                    </a:cubicBezTo>
                    <a:cubicBezTo>
                      <a:pt x="74" y="396"/>
                      <a:pt x="68" y="401"/>
                      <a:pt x="56" y="401"/>
                    </a:cubicBezTo>
                    <a:cubicBezTo>
                      <a:pt x="44" y="401"/>
                      <a:pt x="38" y="396"/>
                      <a:pt x="38" y="385"/>
                    </a:cubicBezTo>
                    <a:cubicBezTo>
                      <a:pt x="38" y="119"/>
                      <a:pt x="38" y="119"/>
                      <a:pt x="38" y="119"/>
                    </a:cubicBezTo>
                    <a:cubicBezTo>
                      <a:pt x="30" y="119"/>
                      <a:pt x="30" y="119"/>
                      <a:pt x="30" y="119"/>
                    </a:cubicBezTo>
                    <a:cubicBezTo>
                      <a:pt x="30" y="229"/>
                      <a:pt x="30" y="229"/>
                      <a:pt x="30" y="229"/>
                    </a:cubicBezTo>
                    <a:cubicBezTo>
                      <a:pt x="30" y="240"/>
                      <a:pt x="25" y="246"/>
                      <a:pt x="15" y="246"/>
                    </a:cubicBezTo>
                    <a:cubicBezTo>
                      <a:pt x="5" y="246"/>
                      <a:pt x="0" y="240"/>
                      <a:pt x="0" y="229"/>
                    </a:cubicBezTo>
                    <a:cubicBezTo>
                      <a:pt x="0" y="103"/>
                      <a:pt x="0" y="103"/>
                      <a:pt x="0" y="103"/>
                    </a:cubicBezTo>
                    <a:cubicBezTo>
                      <a:pt x="0" y="82"/>
                      <a:pt x="14" y="72"/>
                      <a:pt x="41" y="72"/>
                    </a:cubicBezTo>
                    <a:cubicBezTo>
                      <a:pt x="118" y="72"/>
                      <a:pt x="118" y="72"/>
                      <a:pt x="118" y="72"/>
                    </a:cubicBezTo>
                    <a:cubicBezTo>
                      <a:pt x="145" y="72"/>
                      <a:pt x="158" y="82"/>
                      <a:pt x="158" y="103"/>
                    </a:cubicBezTo>
                    <a:lnTo>
                      <a:pt x="158" y="229"/>
                    </a:lnTo>
                    <a:close/>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en-US" sz="1100">
                  <a:latin typeface="+mj-lt"/>
                </a:endParaRPr>
              </a:p>
            </p:txBody>
          </p:sp>
          <p:sp>
            <p:nvSpPr>
              <p:cNvPr id="112" name="Freeform 61">
                <a:extLst>
                  <a:ext uri="{FF2B5EF4-FFF2-40B4-BE49-F238E27FC236}">
                    <a16:creationId xmlns:a16="http://schemas.microsoft.com/office/drawing/2014/main" id="{842E25C7-8A47-A1FD-C87A-F76229685139}"/>
                  </a:ext>
                </a:extLst>
              </p:cNvPr>
              <p:cNvSpPr>
                <a:spLocks noEditPoints="1"/>
              </p:cNvSpPr>
              <p:nvPr/>
            </p:nvSpPr>
            <p:spPr bwMode="auto">
              <a:xfrm>
                <a:off x="1390174" y="2084425"/>
                <a:ext cx="161877" cy="406400"/>
              </a:xfrm>
              <a:custGeom>
                <a:avLst/>
                <a:gdLst>
                  <a:gd name="T0" fmla="*/ 112 w 158"/>
                  <a:gd name="T1" fmla="*/ 33 h 401"/>
                  <a:gd name="T2" fmla="*/ 102 w 158"/>
                  <a:gd name="T3" fmla="*/ 58 h 401"/>
                  <a:gd name="T4" fmla="*/ 79 w 158"/>
                  <a:gd name="T5" fmla="*/ 69 h 401"/>
                  <a:gd name="T6" fmla="*/ 56 w 158"/>
                  <a:gd name="T7" fmla="*/ 58 h 401"/>
                  <a:gd name="T8" fmla="*/ 46 w 158"/>
                  <a:gd name="T9" fmla="*/ 33 h 401"/>
                  <a:gd name="T10" fmla="*/ 56 w 158"/>
                  <a:gd name="T11" fmla="*/ 10 h 401"/>
                  <a:gd name="T12" fmla="*/ 79 w 158"/>
                  <a:gd name="T13" fmla="*/ 0 h 401"/>
                  <a:gd name="T14" fmla="*/ 102 w 158"/>
                  <a:gd name="T15" fmla="*/ 10 h 401"/>
                  <a:gd name="T16" fmla="*/ 112 w 158"/>
                  <a:gd name="T17" fmla="*/ 33 h 401"/>
                  <a:gd name="T18" fmla="*/ 158 w 158"/>
                  <a:gd name="T19" fmla="*/ 229 h 401"/>
                  <a:gd name="T20" fmla="*/ 143 w 158"/>
                  <a:gd name="T21" fmla="*/ 246 h 401"/>
                  <a:gd name="T22" fmla="*/ 128 w 158"/>
                  <a:gd name="T23" fmla="*/ 229 h 401"/>
                  <a:gd name="T24" fmla="*/ 128 w 158"/>
                  <a:gd name="T25" fmla="*/ 119 h 401"/>
                  <a:gd name="T26" fmla="*/ 121 w 158"/>
                  <a:gd name="T27" fmla="*/ 119 h 401"/>
                  <a:gd name="T28" fmla="*/ 121 w 158"/>
                  <a:gd name="T29" fmla="*/ 385 h 401"/>
                  <a:gd name="T30" fmla="*/ 102 w 158"/>
                  <a:gd name="T31" fmla="*/ 401 h 401"/>
                  <a:gd name="T32" fmla="*/ 84 w 158"/>
                  <a:gd name="T33" fmla="*/ 385 h 401"/>
                  <a:gd name="T34" fmla="*/ 84 w 158"/>
                  <a:gd name="T35" fmla="*/ 228 h 401"/>
                  <a:gd name="T36" fmla="*/ 74 w 158"/>
                  <a:gd name="T37" fmla="*/ 228 h 401"/>
                  <a:gd name="T38" fmla="*/ 74 w 158"/>
                  <a:gd name="T39" fmla="*/ 385 h 401"/>
                  <a:gd name="T40" fmla="*/ 56 w 158"/>
                  <a:gd name="T41" fmla="*/ 401 h 401"/>
                  <a:gd name="T42" fmla="*/ 38 w 158"/>
                  <a:gd name="T43" fmla="*/ 385 h 401"/>
                  <a:gd name="T44" fmla="*/ 38 w 158"/>
                  <a:gd name="T45" fmla="*/ 119 h 401"/>
                  <a:gd name="T46" fmla="*/ 30 w 158"/>
                  <a:gd name="T47" fmla="*/ 119 h 401"/>
                  <a:gd name="T48" fmla="*/ 30 w 158"/>
                  <a:gd name="T49" fmla="*/ 229 h 401"/>
                  <a:gd name="T50" fmla="*/ 15 w 158"/>
                  <a:gd name="T51" fmla="*/ 246 h 401"/>
                  <a:gd name="T52" fmla="*/ 0 w 158"/>
                  <a:gd name="T53" fmla="*/ 229 h 401"/>
                  <a:gd name="T54" fmla="*/ 0 w 158"/>
                  <a:gd name="T55" fmla="*/ 103 h 401"/>
                  <a:gd name="T56" fmla="*/ 41 w 158"/>
                  <a:gd name="T57" fmla="*/ 72 h 401"/>
                  <a:gd name="T58" fmla="*/ 118 w 158"/>
                  <a:gd name="T59" fmla="*/ 72 h 401"/>
                  <a:gd name="T60" fmla="*/ 158 w 158"/>
                  <a:gd name="T61" fmla="*/ 103 h 401"/>
                  <a:gd name="T62" fmla="*/ 158 w 158"/>
                  <a:gd name="T63" fmla="*/ 229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58" h="401">
                    <a:moveTo>
                      <a:pt x="112" y="33"/>
                    </a:moveTo>
                    <a:cubicBezTo>
                      <a:pt x="112" y="42"/>
                      <a:pt x="108" y="51"/>
                      <a:pt x="102" y="58"/>
                    </a:cubicBezTo>
                    <a:cubicBezTo>
                      <a:pt x="95" y="65"/>
                      <a:pt x="88" y="69"/>
                      <a:pt x="79" y="69"/>
                    </a:cubicBezTo>
                    <a:cubicBezTo>
                      <a:pt x="70" y="69"/>
                      <a:pt x="62" y="65"/>
                      <a:pt x="56" y="58"/>
                    </a:cubicBezTo>
                    <a:cubicBezTo>
                      <a:pt x="50" y="51"/>
                      <a:pt x="46" y="42"/>
                      <a:pt x="46" y="33"/>
                    </a:cubicBezTo>
                    <a:cubicBezTo>
                      <a:pt x="46" y="24"/>
                      <a:pt x="50" y="16"/>
                      <a:pt x="56" y="10"/>
                    </a:cubicBezTo>
                    <a:cubicBezTo>
                      <a:pt x="62" y="4"/>
                      <a:pt x="70" y="0"/>
                      <a:pt x="79" y="0"/>
                    </a:cubicBezTo>
                    <a:cubicBezTo>
                      <a:pt x="88" y="0"/>
                      <a:pt x="95" y="4"/>
                      <a:pt x="102" y="10"/>
                    </a:cubicBezTo>
                    <a:cubicBezTo>
                      <a:pt x="108" y="16"/>
                      <a:pt x="112" y="24"/>
                      <a:pt x="112" y="33"/>
                    </a:cubicBezTo>
                    <a:close/>
                    <a:moveTo>
                      <a:pt x="158" y="229"/>
                    </a:moveTo>
                    <a:cubicBezTo>
                      <a:pt x="158" y="240"/>
                      <a:pt x="153" y="246"/>
                      <a:pt x="143" y="246"/>
                    </a:cubicBezTo>
                    <a:cubicBezTo>
                      <a:pt x="133" y="246"/>
                      <a:pt x="128" y="240"/>
                      <a:pt x="128" y="229"/>
                    </a:cubicBezTo>
                    <a:cubicBezTo>
                      <a:pt x="128" y="119"/>
                      <a:pt x="128" y="119"/>
                      <a:pt x="128" y="119"/>
                    </a:cubicBezTo>
                    <a:cubicBezTo>
                      <a:pt x="121" y="119"/>
                      <a:pt x="121" y="119"/>
                      <a:pt x="121" y="119"/>
                    </a:cubicBezTo>
                    <a:cubicBezTo>
                      <a:pt x="121" y="385"/>
                      <a:pt x="121" y="385"/>
                      <a:pt x="121" y="385"/>
                    </a:cubicBezTo>
                    <a:cubicBezTo>
                      <a:pt x="121" y="396"/>
                      <a:pt x="115" y="401"/>
                      <a:pt x="102" y="401"/>
                    </a:cubicBezTo>
                    <a:cubicBezTo>
                      <a:pt x="90" y="401"/>
                      <a:pt x="84" y="396"/>
                      <a:pt x="84" y="385"/>
                    </a:cubicBezTo>
                    <a:cubicBezTo>
                      <a:pt x="84" y="228"/>
                      <a:pt x="84" y="228"/>
                      <a:pt x="84" y="228"/>
                    </a:cubicBezTo>
                    <a:cubicBezTo>
                      <a:pt x="74" y="228"/>
                      <a:pt x="74" y="228"/>
                      <a:pt x="74" y="228"/>
                    </a:cubicBezTo>
                    <a:cubicBezTo>
                      <a:pt x="74" y="385"/>
                      <a:pt x="74" y="385"/>
                      <a:pt x="74" y="385"/>
                    </a:cubicBezTo>
                    <a:cubicBezTo>
                      <a:pt x="74" y="396"/>
                      <a:pt x="68" y="401"/>
                      <a:pt x="56" y="401"/>
                    </a:cubicBezTo>
                    <a:cubicBezTo>
                      <a:pt x="44" y="401"/>
                      <a:pt x="38" y="396"/>
                      <a:pt x="38" y="385"/>
                    </a:cubicBezTo>
                    <a:cubicBezTo>
                      <a:pt x="38" y="119"/>
                      <a:pt x="38" y="119"/>
                      <a:pt x="38" y="119"/>
                    </a:cubicBezTo>
                    <a:cubicBezTo>
                      <a:pt x="30" y="119"/>
                      <a:pt x="30" y="119"/>
                      <a:pt x="30" y="119"/>
                    </a:cubicBezTo>
                    <a:cubicBezTo>
                      <a:pt x="30" y="229"/>
                      <a:pt x="30" y="229"/>
                      <a:pt x="30" y="229"/>
                    </a:cubicBezTo>
                    <a:cubicBezTo>
                      <a:pt x="30" y="240"/>
                      <a:pt x="25" y="246"/>
                      <a:pt x="15" y="246"/>
                    </a:cubicBezTo>
                    <a:cubicBezTo>
                      <a:pt x="5" y="246"/>
                      <a:pt x="0" y="240"/>
                      <a:pt x="0" y="229"/>
                    </a:cubicBezTo>
                    <a:cubicBezTo>
                      <a:pt x="0" y="103"/>
                      <a:pt x="0" y="103"/>
                      <a:pt x="0" y="103"/>
                    </a:cubicBezTo>
                    <a:cubicBezTo>
                      <a:pt x="0" y="82"/>
                      <a:pt x="14" y="72"/>
                      <a:pt x="41" y="72"/>
                    </a:cubicBezTo>
                    <a:cubicBezTo>
                      <a:pt x="118" y="72"/>
                      <a:pt x="118" y="72"/>
                      <a:pt x="118" y="72"/>
                    </a:cubicBezTo>
                    <a:cubicBezTo>
                      <a:pt x="145" y="72"/>
                      <a:pt x="158" y="82"/>
                      <a:pt x="158" y="103"/>
                    </a:cubicBezTo>
                    <a:lnTo>
                      <a:pt x="158" y="229"/>
                    </a:lnTo>
                    <a:close/>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en-US" sz="1100">
                  <a:latin typeface="+mj-lt"/>
                </a:endParaRPr>
              </a:p>
            </p:txBody>
          </p:sp>
          <p:sp>
            <p:nvSpPr>
              <p:cNvPr id="113" name="Freeform 62">
                <a:extLst>
                  <a:ext uri="{FF2B5EF4-FFF2-40B4-BE49-F238E27FC236}">
                    <a16:creationId xmlns:a16="http://schemas.microsoft.com/office/drawing/2014/main" id="{EDA85FB7-B781-D010-B893-9F6D03BB073E}"/>
                  </a:ext>
                </a:extLst>
              </p:cNvPr>
              <p:cNvSpPr>
                <a:spLocks noEditPoints="1"/>
              </p:cNvSpPr>
              <p:nvPr/>
            </p:nvSpPr>
            <p:spPr bwMode="auto">
              <a:xfrm>
                <a:off x="1633577" y="2084425"/>
                <a:ext cx="161877" cy="406400"/>
              </a:xfrm>
              <a:custGeom>
                <a:avLst/>
                <a:gdLst>
                  <a:gd name="T0" fmla="*/ 112 w 158"/>
                  <a:gd name="T1" fmla="*/ 33 h 401"/>
                  <a:gd name="T2" fmla="*/ 102 w 158"/>
                  <a:gd name="T3" fmla="*/ 58 h 401"/>
                  <a:gd name="T4" fmla="*/ 79 w 158"/>
                  <a:gd name="T5" fmla="*/ 69 h 401"/>
                  <a:gd name="T6" fmla="*/ 56 w 158"/>
                  <a:gd name="T7" fmla="*/ 58 h 401"/>
                  <a:gd name="T8" fmla="*/ 46 w 158"/>
                  <a:gd name="T9" fmla="*/ 33 h 401"/>
                  <a:gd name="T10" fmla="*/ 56 w 158"/>
                  <a:gd name="T11" fmla="*/ 10 h 401"/>
                  <a:gd name="T12" fmla="*/ 79 w 158"/>
                  <a:gd name="T13" fmla="*/ 0 h 401"/>
                  <a:gd name="T14" fmla="*/ 102 w 158"/>
                  <a:gd name="T15" fmla="*/ 10 h 401"/>
                  <a:gd name="T16" fmla="*/ 112 w 158"/>
                  <a:gd name="T17" fmla="*/ 33 h 401"/>
                  <a:gd name="T18" fmla="*/ 158 w 158"/>
                  <a:gd name="T19" fmla="*/ 229 h 401"/>
                  <a:gd name="T20" fmla="*/ 143 w 158"/>
                  <a:gd name="T21" fmla="*/ 246 h 401"/>
                  <a:gd name="T22" fmla="*/ 128 w 158"/>
                  <a:gd name="T23" fmla="*/ 229 h 401"/>
                  <a:gd name="T24" fmla="*/ 128 w 158"/>
                  <a:gd name="T25" fmla="*/ 119 h 401"/>
                  <a:gd name="T26" fmla="*/ 121 w 158"/>
                  <a:gd name="T27" fmla="*/ 119 h 401"/>
                  <a:gd name="T28" fmla="*/ 121 w 158"/>
                  <a:gd name="T29" fmla="*/ 385 h 401"/>
                  <a:gd name="T30" fmla="*/ 102 w 158"/>
                  <a:gd name="T31" fmla="*/ 401 h 401"/>
                  <a:gd name="T32" fmla="*/ 84 w 158"/>
                  <a:gd name="T33" fmla="*/ 385 h 401"/>
                  <a:gd name="T34" fmla="*/ 84 w 158"/>
                  <a:gd name="T35" fmla="*/ 228 h 401"/>
                  <a:gd name="T36" fmla="*/ 74 w 158"/>
                  <a:gd name="T37" fmla="*/ 228 h 401"/>
                  <a:gd name="T38" fmla="*/ 74 w 158"/>
                  <a:gd name="T39" fmla="*/ 385 h 401"/>
                  <a:gd name="T40" fmla="*/ 56 w 158"/>
                  <a:gd name="T41" fmla="*/ 401 h 401"/>
                  <a:gd name="T42" fmla="*/ 38 w 158"/>
                  <a:gd name="T43" fmla="*/ 385 h 401"/>
                  <a:gd name="T44" fmla="*/ 38 w 158"/>
                  <a:gd name="T45" fmla="*/ 119 h 401"/>
                  <a:gd name="T46" fmla="*/ 30 w 158"/>
                  <a:gd name="T47" fmla="*/ 119 h 401"/>
                  <a:gd name="T48" fmla="*/ 30 w 158"/>
                  <a:gd name="T49" fmla="*/ 229 h 401"/>
                  <a:gd name="T50" fmla="*/ 15 w 158"/>
                  <a:gd name="T51" fmla="*/ 246 h 401"/>
                  <a:gd name="T52" fmla="*/ 0 w 158"/>
                  <a:gd name="T53" fmla="*/ 229 h 401"/>
                  <a:gd name="T54" fmla="*/ 0 w 158"/>
                  <a:gd name="T55" fmla="*/ 103 h 401"/>
                  <a:gd name="T56" fmla="*/ 41 w 158"/>
                  <a:gd name="T57" fmla="*/ 72 h 401"/>
                  <a:gd name="T58" fmla="*/ 118 w 158"/>
                  <a:gd name="T59" fmla="*/ 72 h 401"/>
                  <a:gd name="T60" fmla="*/ 158 w 158"/>
                  <a:gd name="T61" fmla="*/ 103 h 401"/>
                  <a:gd name="T62" fmla="*/ 158 w 158"/>
                  <a:gd name="T63" fmla="*/ 229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58" h="401">
                    <a:moveTo>
                      <a:pt x="112" y="33"/>
                    </a:moveTo>
                    <a:cubicBezTo>
                      <a:pt x="112" y="42"/>
                      <a:pt x="108" y="51"/>
                      <a:pt x="102" y="58"/>
                    </a:cubicBezTo>
                    <a:cubicBezTo>
                      <a:pt x="95" y="65"/>
                      <a:pt x="88" y="69"/>
                      <a:pt x="79" y="69"/>
                    </a:cubicBezTo>
                    <a:cubicBezTo>
                      <a:pt x="70" y="69"/>
                      <a:pt x="62" y="65"/>
                      <a:pt x="56" y="58"/>
                    </a:cubicBezTo>
                    <a:cubicBezTo>
                      <a:pt x="50" y="51"/>
                      <a:pt x="46" y="42"/>
                      <a:pt x="46" y="33"/>
                    </a:cubicBezTo>
                    <a:cubicBezTo>
                      <a:pt x="46" y="24"/>
                      <a:pt x="50" y="16"/>
                      <a:pt x="56" y="10"/>
                    </a:cubicBezTo>
                    <a:cubicBezTo>
                      <a:pt x="62" y="4"/>
                      <a:pt x="70" y="0"/>
                      <a:pt x="79" y="0"/>
                    </a:cubicBezTo>
                    <a:cubicBezTo>
                      <a:pt x="88" y="0"/>
                      <a:pt x="95" y="4"/>
                      <a:pt x="102" y="10"/>
                    </a:cubicBezTo>
                    <a:cubicBezTo>
                      <a:pt x="108" y="16"/>
                      <a:pt x="112" y="24"/>
                      <a:pt x="112" y="33"/>
                    </a:cubicBezTo>
                    <a:close/>
                    <a:moveTo>
                      <a:pt x="158" y="229"/>
                    </a:moveTo>
                    <a:cubicBezTo>
                      <a:pt x="158" y="240"/>
                      <a:pt x="153" y="246"/>
                      <a:pt x="143" y="246"/>
                    </a:cubicBezTo>
                    <a:cubicBezTo>
                      <a:pt x="133" y="246"/>
                      <a:pt x="128" y="240"/>
                      <a:pt x="128" y="229"/>
                    </a:cubicBezTo>
                    <a:cubicBezTo>
                      <a:pt x="128" y="119"/>
                      <a:pt x="128" y="119"/>
                      <a:pt x="128" y="119"/>
                    </a:cubicBezTo>
                    <a:cubicBezTo>
                      <a:pt x="121" y="119"/>
                      <a:pt x="121" y="119"/>
                      <a:pt x="121" y="119"/>
                    </a:cubicBezTo>
                    <a:cubicBezTo>
                      <a:pt x="121" y="385"/>
                      <a:pt x="121" y="385"/>
                      <a:pt x="121" y="385"/>
                    </a:cubicBezTo>
                    <a:cubicBezTo>
                      <a:pt x="121" y="396"/>
                      <a:pt x="115" y="401"/>
                      <a:pt x="102" y="401"/>
                    </a:cubicBezTo>
                    <a:cubicBezTo>
                      <a:pt x="90" y="401"/>
                      <a:pt x="84" y="396"/>
                      <a:pt x="84" y="385"/>
                    </a:cubicBezTo>
                    <a:cubicBezTo>
                      <a:pt x="84" y="228"/>
                      <a:pt x="84" y="228"/>
                      <a:pt x="84" y="228"/>
                    </a:cubicBezTo>
                    <a:cubicBezTo>
                      <a:pt x="74" y="228"/>
                      <a:pt x="74" y="228"/>
                      <a:pt x="74" y="228"/>
                    </a:cubicBezTo>
                    <a:cubicBezTo>
                      <a:pt x="74" y="385"/>
                      <a:pt x="74" y="385"/>
                      <a:pt x="74" y="385"/>
                    </a:cubicBezTo>
                    <a:cubicBezTo>
                      <a:pt x="74" y="396"/>
                      <a:pt x="68" y="401"/>
                      <a:pt x="56" y="401"/>
                    </a:cubicBezTo>
                    <a:cubicBezTo>
                      <a:pt x="44" y="401"/>
                      <a:pt x="38" y="396"/>
                      <a:pt x="38" y="385"/>
                    </a:cubicBezTo>
                    <a:cubicBezTo>
                      <a:pt x="38" y="119"/>
                      <a:pt x="38" y="119"/>
                      <a:pt x="38" y="119"/>
                    </a:cubicBezTo>
                    <a:cubicBezTo>
                      <a:pt x="30" y="119"/>
                      <a:pt x="30" y="119"/>
                      <a:pt x="30" y="119"/>
                    </a:cubicBezTo>
                    <a:cubicBezTo>
                      <a:pt x="30" y="229"/>
                      <a:pt x="30" y="229"/>
                      <a:pt x="30" y="229"/>
                    </a:cubicBezTo>
                    <a:cubicBezTo>
                      <a:pt x="30" y="240"/>
                      <a:pt x="25" y="246"/>
                      <a:pt x="15" y="246"/>
                    </a:cubicBezTo>
                    <a:cubicBezTo>
                      <a:pt x="5" y="246"/>
                      <a:pt x="0" y="240"/>
                      <a:pt x="0" y="229"/>
                    </a:cubicBezTo>
                    <a:cubicBezTo>
                      <a:pt x="0" y="103"/>
                      <a:pt x="0" y="103"/>
                      <a:pt x="0" y="103"/>
                    </a:cubicBezTo>
                    <a:cubicBezTo>
                      <a:pt x="0" y="82"/>
                      <a:pt x="14" y="72"/>
                      <a:pt x="41" y="72"/>
                    </a:cubicBezTo>
                    <a:cubicBezTo>
                      <a:pt x="118" y="72"/>
                      <a:pt x="118" y="72"/>
                      <a:pt x="118" y="72"/>
                    </a:cubicBezTo>
                    <a:cubicBezTo>
                      <a:pt x="145" y="72"/>
                      <a:pt x="158" y="82"/>
                      <a:pt x="158" y="103"/>
                    </a:cubicBezTo>
                    <a:lnTo>
                      <a:pt x="158" y="229"/>
                    </a:lnTo>
                    <a:close/>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en-US" sz="1100">
                  <a:latin typeface="+mj-lt"/>
                </a:endParaRPr>
              </a:p>
            </p:txBody>
          </p:sp>
        </p:grpSp>
        <p:sp>
          <p:nvSpPr>
            <p:cNvPr id="105" name="Rectangle 104">
              <a:extLst>
                <a:ext uri="{FF2B5EF4-FFF2-40B4-BE49-F238E27FC236}">
                  <a16:creationId xmlns:a16="http://schemas.microsoft.com/office/drawing/2014/main" id="{DB4EC4B5-F3D6-DC83-E469-EE6E349AA565}"/>
                </a:ext>
              </a:extLst>
            </p:cNvPr>
            <p:cNvSpPr/>
            <p:nvPr/>
          </p:nvSpPr>
          <p:spPr>
            <a:xfrm>
              <a:off x="4842256" y="4300334"/>
              <a:ext cx="3250010" cy="307777"/>
            </a:xfrm>
            <a:prstGeom prst="rect">
              <a:avLst/>
            </a:prstGeom>
          </p:spPr>
          <p:txBody>
            <a:bodyPr wrap="square">
              <a:spAutoFit/>
            </a:bodyPr>
            <a:lstStyle/>
            <a:p>
              <a:pPr marL="285750" indent="-285750" algn="ctr">
                <a:buFont typeface="Wingdings" panose="05000000000000000000" pitchFamily="2" charset="2"/>
                <a:buChar char="Ø"/>
              </a:pPr>
              <a:r>
                <a:rPr lang="en-US" sz="1400" b="0" i="0" dirty="0">
                  <a:solidFill>
                    <a:srgbClr val="000000"/>
                  </a:solidFill>
                  <a:effectLst/>
                  <a:latin typeface="Georgia" panose="02040502050405020303" pitchFamily="18" charset="0"/>
                </a:rPr>
                <a:t>3.000 </a:t>
              </a:r>
              <a:r>
                <a:rPr lang="en-US" sz="1400" b="0" i="0" dirty="0" err="1">
                  <a:solidFill>
                    <a:srgbClr val="000000"/>
                  </a:solidFill>
                  <a:effectLst/>
                  <a:latin typeface="Georgia" panose="02040502050405020303" pitchFamily="18" charset="0"/>
                </a:rPr>
                <a:t>chữ</a:t>
              </a:r>
              <a:r>
                <a:rPr lang="en-US" sz="1400" b="0" i="0" dirty="0">
                  <a:solidFill>
                    <a:srgbClr val="000000"/>
                  </a:solidFill>
                  <a:effectLst/>
                  <a:latin typeface="Georgia" panose="02040502050405020303" pitchFamily="18" charset="0"/>
                </a:rPr>
                <a:t> </a:t>
              </a:r>
              <a:r>
                <a:rPr lang="en-US" sz="1400" b="0" i="0" dirty="0" err="1">
                  <a:solidFill>
                    <a:srgbClr val="000000"/>
                  </a:solidFill>
                  <a:effectLst/>
                  <a:latin typeface="Georgia" panose="02040502050405020303" pitchFamily="18" charset="0"/>
                </a:rPr>
                <a:t>ký</a:t>
              </a:r>
              <a:r>
                <a:rPr lang="en-US" sz="1400" b="0" i="0" dirty="0">
                  <a:solidFill>
                    <a:srgbClr val="000000"/>
                  </a:solidFill>
                  <a:effectLst/>
                  <a:latin typeface="Georgia" panose="02040502050405020303" pitchFamily="18" charset="0"/>
                </a:rPr>
                <a:t> </a:t>
              </a:r>
              <a:r>
                <a:rPr lang="en-US" sz="1400" b="0" i="0" dirty="0" err="1">
                  <a:solidFill>
                    <a:srgbClr val="000000"/>
                  </a:solidFill>
                  <a:effectLst/>
                  <a:latin typeface="Georgia" panose="02040502050405020303" pitchFamily="18" charset="0"/>
                </a:rPr>
                <a:t>số</a:t>
              </a:r>
              <a:r>
                <a:rPr lang="en-US" sz="1400" dirty="0">
                  <a:solidFill>
                    <a:srgbClr val="000000"/>
                  </a:solidFill>
                  <a:latin typeface="Georgia" panose="02040502050405020303" pitchFamily="18" charset="0"/>
                </a:rPr>
                <a:t> </a:t>
              </a:r>
              <a:r>
                <a:rPr lang="en-IN" sz="1400" dirty="0">
                  <a:solidFill>
                    <a:srgbClr val="000000"/>
                  </a:solidFill>
                  <a:latin typeface="Georgia" panose="02040502050405020303" pitchFamily="18" charset="0"/>
                </a:rPr>
                <a:t>(2022)</a:t>
              </a:r>
              <a:endParaRPr lang="en-US" sz="1400" dirty="0">
                <a:solidFill>
                  <a:srgbClr val="000000"/>
                </a:solidFill>
                <a:latin typeface="Georgia" panose="02040502050405020303" pitchFamily="18" charset="0"/>
              </a:endParaRPr>
            </a:p>
          </p:txBody>
        </p:sp>
        <p:graphicFrame>
          <p:nvGraphicFramePr>
            <p:cNvPr id="106" name="Chart 105">
              <a:extLst>
                <a:ext uri="{FF2B5EF4-FFF2-40B4-BE49-F238E27FC236}">
                  <a16:creationId xmlns:a16="http://schemas.microsoft.com/office/drawing/2014/main" id="{80325071-1E42-B6AA-0CBE-BDA4CCB7EA6A}"/>
                </a:ext>
              </a:extLst>
            </p:cNvPr>
            <p:cNvGraphicFramePr/>
            <p:nvPr/>
          </p:nvGraphicFramePr>
          <p:xfrm>
            <a:off x="4740445" y="2514387"/>
            <a:ext cx="3641288" cy="1786442"/>
          </p:xfrm>
          <a:graphic>
            <a:graphicData uri="http://schemas.openxmlformats.org/drawingml/2006/chart">
              <c:chart xmlns:c="http://schemas.openxmlformats.org/drawingml/2006/chart" xmlns:r="http://schemas.openxmlformats.org/officeDocument/2006/relationships" r:id="rId4"/>
            </a:graphicData>
          </a:graphic>
        </p:graphicFrame>
        <p:sp>
          <p:nvSpPr>
            <p:cNvPr id="107" name="Rectangle 106">
              <a:extLst>
                <a:ext uri="{FF2B5EF4-FFF2-40B4-BE49-F238E27FC236}">
                  <a16:creationId xmlns:a16="http://schemas.microsoft.com/office/drawing/2014/main" id="{0A3BFA57-4E3C-34DD-354C-CE57D47D994A}"/>
                </a:ext>
              </a:extLst>
            </p:cNvPr>
            <p:cNvSpPr/>
            <p:nvPr/>
          </p:nvSpPr>
          <p:spPr>
            <a:xfrm>
              <a:off x="6117679" y="2948701"/>
              <a:ext cx="953897" cy="615553"/>
            </a:xfrm>
            <a:prstGeom prst="rect">
              <a:avLst/>
            </a:prstGeom>
            <a:noFill/>
          </p:spPr>
          <p:txBody>
            <a:bodyPr wrap="none" lIns="91440" tIns="45720" rIns="91440" bIns="45720">
              <a:spAutoFit/>
            </a:bodyPr>
            <a:lstStyle/>
            <a:p>
              <a:pPr algn="ctr"/>
              <a:r>
                <a:rPr lang="en-US" sz="2400" dirty="0">
                  <a:ln w="0"/>
                  <a:effectLst>
                    <a:outerShdw blurRad="38100" dist="19050" dir="2700000" algn="tl" rotWithShape="0">
                      <a:schemeClr val="dk1">
                        <a:alpha val="40000"/>
                      </a:schemeClr>
                    </a:outerShdw>
                  </a:effectLst>
                </a:rPr>
                <a:t>0.51</a:t>
              </a:r>
              <a:r>
                <a:rPr lang="en-US" sz="2400" b="0" cap="none" spc="0" dirty="0">
                  <a:ln w="0"/>
                  <a:solidFill>
                    <a:schemeClr val="tx1"/>
                  </a:solidFill>
                  <a:effectLst>
                    <a:outerShdw blurRad="38100" dist="19050" dir="2700000" algn="tl" rotWithShape="0">
                      <a:schemeClr val="dk1">
                        <a:alpha val="40000"/>
                      </a:schemeClr>
                    </a:outerShdw>
                  </a:effectLst>
                </a:rPr>
                <a:t>% </a:t>
              </a:r>
            </a:p>
            <a:p>
              <a:pPr algn="ctr"/>
              <a:r>
                <a:rPr lang="en-US" sz="1000" b="0" cap="none" spc="0" dirty="0" err="1">
                  <a:ln w="0"/>
                  <a:solidFill>
                    <a:schemeClr val="tx1"/>
                  </a:solidFill>
                  <a:effectLst>
                    <a:outerShdw blurRad="38100" dist="19050" dir="2700000" algn="tl" rotWithShape="0">
                      <a:schemeClr val="dk1">
                        <a:alpha val="40000"/>
                      </a:schemeClr>
                    </a:outerShdw>
                  </a:effectLst>
                </a:rPr>
                <a:t>Chữ</a:t>
              </a:r>
              <a:r>
                <a:rPr lang="en-US" sz="1000" b="0" cap="none" spc="0" dirty="0">
                  <a:ln w="0"/>
                  <a:solidFill>
                    <a:schemeClr val="tx1"/>
                  </a:solidFill>
                  <a:effectLst>
                    <a:outerShdw blurRad="38100" dist="19050" dir="2700000" algn="tl" rotWithShape="0">
                      <a:schemeClr val="dk1">
                        <a:alpha val="40000"/>
                      </a:schemeClr>
                    </a:outerShdw>
                  </a:effectLst>
                </a:rPr>
                <a:t> </a:t>
              </a:r>
              <a:r>
                <a:rPr lang="en-US" sz="1000" b="0" cap="none" spc="0" dirty="0" err="1">
                  <a:ln w="0"/>
                  <a:solidFill>
                    <a:schemeClr val="tx1"/>
                  </a:solidFill>
                  <a:effectLst>
                    <a:outerShdw blurRad="38100" dist="19050" dir="2700000" algn="tl" rotWithShape="0">
                      <a:schemeClr val="dk1">
                        <a:alpha val="40000"/>
                      </a:schemeClr>
                    </a:outerShdw>
                  </a:effectLst>
                </a:rPr>
                <a:t>ký</a:t>
              </a:r>
              <a:r>
                <a:rPr lang="en-US" sz="1000" b="0" cap="none" spc="0" dirty="0">
                  <a:ln w="0"/>
                  <a:solidFill>
                    <a:schemeClr val="tx1"/>
                  </a:solidFill>
                  <a:effectLst>
                    <a:outerShdw blurRad="38100" dist="19050" dir="2700000" algn="tl" rotWithShape="0">
                      <a:schemeClr val="dk1">
                        <a:alpha val="40000"/>
                      </a:schemeClr>
                    </a:outerShdw>
                  </a:effectLst>
                </a:rPr>
                <a:t> </a:t>
              </a:r>
              <a:r>
                <a:rPr lang="en-US" sz="1000" b="0" cap="none" spc="0" dirty="0" err="1">
                  <a:ln w="0"/>
                  <a:solidFill>
                    <a:schemeClr val="tx1"/>
                  </a:solidFill>
                  <a:effectLst>
                    <a:outerShdw blurRad="38100" dist="19050" dir="2700000" algn="tl" rotWithShape="0">
                      <a:schemeClr val="dk1">
                        <a:alpha val="40000"/>
                      </a:schemeClr>
                    </a:outerShdw>
                  </a:effectLst>
                </a:rPr>
                <a:t>số</a:t>
              </a:r>
              <a:r>
                <a:rPr lang="en-US" sz="1000" b="0" cap="none" spc="0" dirty="0">
                  <a:ln w="0"/>
                  <a:solidFill>
                    <a:schemeClr val="tx1"/>
                  </a:solidFill>
                  <a:effectLst>
                    <a:outerShdw blurRad="38100" dist="19050" dir="2700000" algn="tl" rotWithShape="0">
                      <a:schemeClr val="dk1">
                        <a:alpha val="40000"/>
                      </a:schemeClr>
                    </a:outerShdw>
                  </a:effectLst>
                </a:rPr>
                <a:t> </a:t>
              </a:r>
              <a:endParaRPr lang="en-US" sz="1400" dirty="0">
                <a:ln w="0"/>
                <a:effectLst>
                  <a:outerShdw blurRad="38100" dist="19050" dir="2700000" algn="tl" rotWithShape="0">
                    <a:schemeClr val="dk1">
                      <a:alpha val="40000"/>
                    </a:schemeClr>
                  </a:outerShdw>
                </a:effectLst>
              </a:endParaRPr>
            </a:p>
          </p:txBody>
        </p:sp>
        <p:sp>
          <p:nvSpPr>
            <p:cNvPr id="108" name="Rectangle 107">
              <a:extLst>
                <a:ext uri="{FF2B5EF4-FFF2-40B4-BE49-F238E27FC236}">
                  <a16:creationId xmlns:a16="http://schemas.microsoft.com/office/drawing/2014/main" id="{D23CE320-C5A3-5891-59F4-D4AD87CCCE74}"/>
                </a:ext>
              </a:extLst>
            </p:cNvPr>
            <p:cNvSpPr/>
            <p:nvPr/>
          </p:nvSpPr>
          <p:spPr>
            <a:xfrm>
              <a:off x="5950068" y="2251683"/>
              <a:ext cx="1119346" cy="400110"/>
            </a:xfrm>
            <a:prstGeom prst="rect">
              <a:avLst/>
            </a:prstGeom>
            <a:noFill/>
          </p:spPr>
          <p:txBody>
            <a:bodyPr wrap="none" lIns="91440" tIns="45720" rIns="91440" bIns="45720">
              <a:spAutoFit/>
            </a:bodyPr>
            <a:lstStyle/>
            <a:p>
              <a:pPr algn="ctr"/>
              <a:r>
                <a:rPr lang="en-US" sz="2000" b="0" cap="none" spc="0" dirty="0" err="1">
                  <a:ln w="0"/>
                  <a:solidFill>
                    <a:schemeClr val="tx1"/>
                  </a:solidFill>
                  <a:effectLst>
                    <a:outerShdw blurRad="38100" dist="19050" dir="2700000" algn="tl" rotWithShape="0">
                      <a:schemeClr val="dk1">
                        <a:alpha val="40000"/>
                      </a:schemeClr>
                    </a:outerShdw>
                  </a:effectLst>
                </a:rPr>
                <a:t>Chữ</a:t>
              </a:r>
              <a:r>
                <a:rPr lang="en-US" sz="2000" b="0" cap="none" spc="0" dirty="0">
                  <a:ln w="0"/>
                  <a:solidFill>
                    <a:schemeClr val="tx1"/>
                  </a:solidFill>
                  <a:effectLst>
                    <a:outerShdw blurRad="38100" dist="19050" dir="2700000" algn="tl" rotWithShape="0">
                      <a:schemeClr val="dk1">
                        <a:alpha val="40000"/>
                      </a:schemeClr>
                    </a:outerShdw>
                  </a:effectLst>
                </a:rPr>
                <a:t> </a:t>
              </a:r>
              <a:r>
                <a:rPr lang="en-US" sz="2000" b="0" cap="none" spc="0" dirty="0" err="1">
                  <a:ln w="0"/>
                  <a:solidFill>
                    <a:schemeClr val="tx1"/>
                  </a:solidFill>
                  <a:effectLst>
                    <a:outerShdw blurRad="38100" dist="19050" dir="2700000" algn="tl" rotWithShape="0">
                      <a:schemeClr val="dk1">
                        <a:alpha val="40000"/>
                      </a:schemeClr>
                    </a:outerShdw>
                  </a:effectLst>
                </a:rPr>
                <a:t>ký</a:t>
              </a:r>
              <a:r>
                <a:rPr lang="en-US" sz="2000" b="0" cap="none" spc="0" dirty="0">
                  <a:ln w="0"/>
                  <a:solidFill>
                    <a:schemeClr val="tx1"/>
                  </a:solidFill>
                  <a:effectLst>
                    <a:outerShdw blurRad="38100" dist="19050" dir="2700000" algn="tl" rotWithShape="0">
                      <a:schemeClr val="dk1">
                        <a:alpha val="40000"/>
                      </a:schemeClr>
                    </a:outerShdw>
                  </a:effectLst>
                </a:rPr>
                <a:t> </a:t>
              </a:r>
              <a:r>
                <a:rPr lang="en-US" sz="2000" b="0" cap="none" spc="0" dirty="0" err="1">
                  <a:ln w="0"/>
                  <a:solidFill>
                    <a:schemeClr val="tx1"/>
                  </a:solidFill>
                  <a:effectLst>
                    <a:outerShdw blurRad="38100" dist="19050" dir="2700000" algn="tl" rotWithShape="0">
                      <a:schemeClr val="dk1">
                        <a:alpha val="40000"/>
                      </a:schemeClr>
                    </a:outerShdw>
                  </a:effectLst>
                </a:rPr>
                <a:t>số</a:t>
              </a:r>
              <a:endParaRPr lang="en-US" sz="2000" b="0" cap="none" spc="0" dirty="0">
                <a:ln w="0"/>
                <a:solidFill>
                  <a:schemeClr val="tx1"/>
                </a:solidFill>
                <a:effectLst>
                  <a:outerShdw blurRad="38100" dist="19050" dir="2700000" algn="tl" rotWithShape="0">
                    <a:schemeClr val="dk1">
                      <a:alpha val="40000"/>
                    </a:schemeClr>
                  </a:outerShdw>
                </a:effectLst>
              </a:endParaRPr>
            </a:p>
          </p:txBody>
        </p:sp>
      </p:grpSp>
      <p:grpSp>
        <p:nvGrpSpPr>
          <p:cNvPr id="39" name="Group 38">
            <a:extLst>
              <a:ext uri="{FF2B5EF4-FFF2-40B4-BE49-F238E27FC236}">
                <a16:creationId xmlns:a16="http://schemas.microsoft.com/office/drawing/2014/main" id="{6B486E21-4B3F-AE1C-D01C-CE635C7B6F3A}"/>
              </a:ext>
            </a:extLst>
          </p:cNvPr>
          <p:cNvGrpSpPr/>
          <p:nvPr/>
        </p:nvGrpSpPr>
        <p:grpSpPr>
          <a:xfrm>
            <a:off x="7280953" y="2244943"/>
            <a:ext cx="4497287" cy="3584518"/>
            <a:chOff x="7931715" y="2033505"/>
            <a:chExt cx="4497287" cy="3584518"/>
          </a:xfrm>
        </p:grpSpPr>
        <p:grpSp>
          <p:nvGrpSpPr>
            <p:cNvPr id="2" name="Group 1">
              <a:extLst>
                <a:ext uri="{FF2B5EF4-FFF2-40B4-BE49-F238E27FC236}">
                  <a16:creationId xmlns:a16="http://schemas.microsoft.com/office/drawing/2014/main" id="{CDDA10C9-4C5F-A087-68DE-5662AD964A4B}"/>
                </a:ext>
              </a:extLst>
            </p:cNvPr>
            <p:cNvGrpSpPr/>
            <p:nvPr/>
          </p:nvGrpSpPr>
          <p:grpSpPr>
            <a:xfrm>
              <a:off x="7931715" y="2033505"/>
              <a:ext cx="4497287" cy="3584518"/>
              <a:chOff x="4202299" y="1299346"/>
              <a:chExt cx="4219794" cy="3584518"/>
            </a:xfrm>
          </p:grpSpPr>
          <p:grpSp>
            <p:nvGrpSpPr>
              <p:cNvPr id="4" name="Group 3">
                <a:extLst>
                  <a:ext uri="{FF2B5EF4-FFF2-40B4-BE49-F238E27FC236}">
                    <a16:creationId xmlns:a16="http://schemas.microsoft.com/office/drawing/2014/main" id="{9877BC9D-6191-C26A-3021-447FE31FA885}"/>
                  </a:ext>
                </a:extLst>
              </p:cNvPr>
              <p:cNvGrpSpPr/>
              <p:nvPr/>
            </p:nvGrpSpPr>
            <p:grpSpPr>
              <a:xfrm>
                <a:off x="5933918" y="1299346"/>
                <a:ext cx="1135496" cy="406400"/>
                <a:chOff x="659958" y="1616617"/>
                <a:chExt cx="1135496" cy="406400"/>
              </a:xfrm>
            </p:grpSpPr>
            <p:sp>
              <p:nvSpPr>
                <p:cNvPr id="20" name="Freeform 53">
                  <a:extLst>
                    <a:ext uri="{FF2B5EF4-FFF2-40B4-BE49-F238E27FC236}">
                      <a16:creationId xmlns:a16="http://schemas.microsoft.com/office/drawing/2014/main" id="{D72C04A9-EE48-F9D8-298F-3235E302EE0E}"/>
                    </a:ext>
                  </a:extLst>
                </p:cNvPr>
                <p:cNvSpPr>
                  <a:spLocks noEditPoints="1"/>
                </p:cNvSpPr>
                <p:nvPr/>
              </p:nvSpPr>
              <p:spPr bwMode="auto">
                <a:xfrm>
                  <a:off x="659958" y="1616617"/>
                  <a:ext cx="161877" cy="406400"/>
                </a:xfrm>
                <a:custGeom>
                  <a:avLst/>
                  <a:gdLst>
                    <a:gd name="T0" fmla="*/ 112 w 158"/>
                    <a:gd name="T1" fmla="*/ 33 h 401"/>
                    <a:gd name="T2" fmla="*/ 102 w 158"/>
                    <a:gd name="T3" fmla="*/ 58 h 401"/>
                    <a:gd name="T4" fmla="*/ 79 w 158"/>
                    <a:gd name="T5" fmla="*/ 69 h 401"/>
                    <a:gd name="T6" fmla="*/ 56 w 158"/>
                    <a:gd name="T7" fmla="*/ 58 h 401"/>
                    <a:gd name="T8" fmla="*/ 46 w 158"/>
                    <a:gd name="T9" fmla="*/ 33 h 401"/>
                    <a:gd name="T10" fmla="*/ 56 w 158"/>
                    <a:gd name="T11" fmla="*/ 10 h 401"/>
                    <a:gd name="T12" fmla="*/ 79 w 158"/>
                    <a:gd name="T13" fmla="*/ 0 h 401"/>
                    <a:gd name="T14" fmla="*/ 102 w 158"/>
                    <a:gd name="T15" fmla="*/ 10 h 401"/>
                    <a:gd name="T16" fmla="*/ 112 w 158"/>
                    <a:gd name="T17" fmla="*/ 33 h 401"/>
                    <a:gd name="T18" fmla="*/ 158 w 158"/>
                    <a:gd name="T19" fmla="*/ 229 h 401"/>
                    <a:gd name="T20" fmla="*/ 143 w 158"/>
                    <a:gd name="T21" fmla="*/ 246 h 401"/>
                    <a:gd name="T22" fmla="*/ 128 w 158"/>
                    <a:gd name="T23" fmla="*/ 229 h 401"/>
                    <a:gd name="T24" fmla="*/ 128 w 158"/>
                    <a:gd name="T25" fmla="*/ 119 h 401"/>
                    <a:gd name="T26" fmla="*/ 121 w 158"/>
                    <a:gd name="T27" fmla="*/ 119 h 401"/>
                    <a:gd name="T28" fmla="*/ 121 w 158"/>
                    <a:gd name="T29" fmla="*/ 385 h 401"/>
                    <a:gd name="T30" fmla="*/ 102 w 158"/>
                    <a:gd name="T31" fmla="*/ 401 h 401"/>
                    <a:gd name="T32" fmla="*/ 84 w 158"/>
                    <a:gd name="T33" fmla="*/ 385 h 401"/>
                    <a:gd name="T34" fmla="*/ 84 w 158"/>
                    <a:gd name="T35" fmla="*/ 228 h 401"/>
                    <a:gd name="T36" fmla="*/ 74 w 158"/>
                    <a:gd name="T37" fmla="*/ 228 h 401"/>
                    <a:gd name="T38" fmla="*/ 74 w 158"/>
                    <a:gd name="T39" fmla="*/ 385 h 401"/>
                    <a:gd name="T40" fmla="*/ 56 w 158"/>
                    <a:gd name="T41" fmla="*/ 401 h 401"/>
                    <a:gd name="T42" fmla="*/ 38 w 158"/>
                    <a:gd name="T43" fmla="*/ 385 h 401"/>
                    <a:gd name="T44" fmla="*/ 38 w 158"/>
                    <a:gd name="T45" fmla="*/ 119 h 401"/>
                    <a:gd name="T46" fmla="*/ 30 w 158"/>
                    <a:gd name="T47" fmla="*/ 119 h 401"/>
                    <a:gd name="T48" fmla="*/ 30 w 158"/>
                    <a:gd name="T49" fmla="*/ 229 h 401"/>
                    <a:gd name="T50" fmla="*/ 15 w 158"/>
                    <a:gd name="T51" fmla="*/ 246 h 401"/>
                    <a:gd name="T52" fmla="*/ 0 w 158"/>
                    <a:gd name="T53" fmla="*/ 229 h 401"/>
                    <a:gd name="T54" fmla="*/ 0 w 158"/>
                    <a:gd name="T55" fmla="*/ 103 h 401"/>
                    <a:gd name="T56" fmla="*/ 41 w 158"/>
                    <a:gd name="T57" fmla="*/ 72 h 401"/>
                    <a:gd name="T58" fmla="*/ 118 w 158"/>
                    <a:gd name="T59" fmla="*/ 72 h 401"/>
                    <a:gd name="T60" fmla="*/ 158 w 158"/>
                    <a:gd name="T61" fmla="*/ 103 h 401"/>
                    <a:gd name="T62" fmla="*/ 158 w 158"/>
                    <a:gd name="T63" fmla="*/ 229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58" h="401">
                      <a:moveTo>
                        <a:pt x="112" y="33"/>
                      </a:moveTo>
                      <a:cubicBezTo>
                        <a:pt x="112" y="42"/>
                        <a:pt x="108" y="51"/>
                        <a:pt x="102" y="58"/>
                      </a:cubicBezTo>
                      <a:cubicBezTo>
                        <a:pt x="95" y="65"/>
                        <a:pt x="88" y="69"/>
                        <a:pt x="79" y="69"/>
                      </a:cubicBezTo>
                      <a:cubicBezTo>
                        <a:pt x="70" y="69"/>
                        <a:pt x="62" y="65"/>
                        <a:pt x="56" y="58"/>
                      </a:cubicBezTo>
                      <a:cubicBezTo>
                        <a:pt x="50" y="51"/>
                        <a:pt x="46" y="42"/>
                        <a:pt x="46" y="33"/>
                      </a:cubicBezTo>
                      <a:cubicBezTo>
                        <a:pt x="46" y="24"/>
                        <a:pt x="50" y="16"/>
                        <a:pt x="56" y="10"/>
                      </a:cubicBezTo>
                      <a:cubicBezTo>
                        <a:pt x="62" y="4"/>
                        <a:pt x="70" y="0"/>
                        <a:pt x="79" y="0"/>
                      </a:cubicBezTo>
                      <a:cubicBezTo>
                        <a:pt x="88" y="0"/>
                        <a:pt x="95" y="4"/>
                        <a:pt x="102" y="10"/>
                      </a:cubicBezTo>
                      <a:cubicBezTo>
                        <a:pt x="108" y="16"/>
                        <a:pt x="112" y="24"/>
                        <a:pt x="112" y="33"/>
                      </a:cubicBezTo>
                      <a:close/>
                      <a:moveTo>
                        <a:pt x="158" y="229"/>
                      </a:moveTo>
                      <a:cubicBezTo>
                        <a:pt x="158" y="240"/>
                        <a:pt x="153" y="246"/>
                        <a:pt x="143" y="246"/>
                      </a:cubicBezTo>
                      <a:cubicBezTo>
                        <a:pt x="133" y="246"/>
                        <a:pt x="128" y="240"/>
                        <a:pt x="128" y="229"/>
                      </a:cubicBezTo>
                      <a:cubicBezTo>
                        <a:pt x="128" y="119"/>
                        <a:pt x="128" y="119"/>
                        <a:pt x="128" y="119"/>
                      </a:cubicBezTo>
                      <a:cubicBezTo>
                        <a:pt x="121" y="119"/>
                        <a:pt x="121" y="119"/>
                        <a:pt x="121" y="119"/>
                      </a:cubicBezTo>
                      <a:cubicBezTo>
                        <a:pt x="121" y="385"/>
                        <a:pt x="121" y="385"/>
                        <a:pt x="121" y="385"/>
                      </a:cubicBezTo>
                      <a:cubicBezTo>
                        <a:pt x="121" y="396"/>
                        <a:pt x="115" y="401"/>
                        <a:pt x="102" y="401"/>
                      </a:cubicBezTo>
                      <a:cubicBezTo>
                        <a:pt x="90" y="401"/>
                        <a:pt x="84" y="396"/>
                        <a:pt x="84" y="385"/>
                      </a:cubicBezTo>
                      <a:cubicBezTo>
                        <a:pt x="84" y="228"/>
                        <a:pt x="84" y="228"/>
                        <a:pt x="84" y="228"/>
                      </a:cubicBezTo>
                      <a:cubicBezTo>
                        <a:pt x="74" y="228"/>
                        <a:pt x="74" y="228"/>
                        <a:pt x="74" y="228"/>
                      </a:cubicBezTo>
                      <a:cubicBezTo>
                        <a:pt x="74" y="385"/>
                        <a:pt x="74" y="385"/>
                        <a:pt x="74" y="385"/>
                      </a:cubicBezTo>
                      <a:cubicBezTo>
                        <a:pt x="74" y="396"/>
                        <a:pt x="68" y="401"/>
                        <a:pt x="56" y="401"/>
                      </a:cubicBezTo>
                      <a:cubicBezTo>
                        <a:pt x="44" y="401"/>
                        <a:pt x="38" y="396"/>
                        <a:pt x="38" y="385"/>
                      </a:cubicBezTo>
                      <a:cubicBezTo>
                        <a:pt x="38" y="119"/>
                        <a:pt x="38" y="119"/>
                        <a:pt x="38" y="119"/>
                      </a:cubicBezTo>
                      <a:cubicBezTo>
                        <a:pt x="30" y="119"/>
                        <a:pt x="30" y="119"/>
                        <a:pt x="30" y="119"/>
                      </a:cubicBezTo>
                      <a:cubicBezTo>
                        <a:pt x="30" y="229"/>
                        <a:pt x="30" y="229"/>
                        <a:pt x="30" y="229"/>
                      </a:cubicBezTo>
                      <a:cubicBezTo>
                        <a:pt x="30" y="240"/>
                        <a:pt x="25" y="246"/>
                        <a:pt x="15" y="246"/>
                      </a:cubicBezTo>
                      <a:cubicBezTo>
                        <a:pt x="5" y="246"/>
                        <a:pt x="0" y="240"/>
                        <a:pt x="0" y="229"/>
                      </a:cubicBezTo>
                      <a:cubicBezTo>
                        <a:pt x="0" y="103"/>
                        <a:pt x="0" y="103"/>
                        <a:pt x="0" y="103"/>
                      </a:cubicBezTo>
                      <a:cubicBezTo>
                        <a:pt x="0" y="82"/>
                        <a:pt x="14" y="72"/>
                        <a:pt x="41" y="72"/>
                      </a:cubicBezTo>
                      <a:cubicBezTo>
                        <a:pt x="118" y="72"/>
                        <a:pt x="118" y="72"/>
                        <a:pt x="118" y="72"/>
                      </a:cubicBezTo>
                      <a:cubicBezTo>
                        <a:pt x="145" y="72"/>
                        <a:pt x="158" y="82"/>
                        <a:pt x="158" y="103"/>
                      </a:cubicBezTo>
                      <a:lnTo>
                        <a:pt x="158" y="229"/>
                      </a:lnTo>
                      <a:close/>
                    </a:path>
                  </a:pathLst>
                </a:cu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endParaRPr lang="en-US" sz="1100">
                    <a:latin typeface="+mj-lt"/>
                  </a:endParaRPr>
                </a:p>
              </p:txBody>
            </p:sp>
            <p:sp>
              <p:nvSpPr>
                <p:cNvPr id="21" name="Freeform 54">
                  <a:extLst>
                    <a:ext uri="{FF2B5EF4-FFF2-40B4-BE49-F238E27FC236}">
                      <a16:creationId xmlns:a16="http://schemas.microsoft.com/office/drawing/2014/main" id="{4A46A41E-F23D-F807-BD5A-107D4AF907AF}"/>
                    </a:ext>
                  </a:extLst>
                </p:cNvPr>
                <p:cNvSpPr>
                  <a:spLocks noEditPoints="1"/>
                </p:cNvSpPr>
                <p:nvPr/>
              </p:nvSpPr>
              <p:spPr bwMode="auto">
                <a:xfrm>
                  <a:off x="903364" y="1616617"/>
                  <a:ext cx="161877" cy="406400"/>
                </a:xfrm>
                <a:custGeom>
                  <a:avLst/>
                  <a:gdLst>
                    <a:gd name="T0" fmla="*/ 112 w 158"/>
                    <a:gd name="T1" fmla="*/ 33 h 401"/>
                    <a:gd name="T2" fmla="*/ 102 w 158"/>
                    <a:gd name="T3" fmla="*/ 58 h 401"/>
                    <a:gd name="T4" fmla="*/ 79 w 158"/>
                    <a:gd name="T5" fmla="*/ 69 h 401"/>
                    <a:gd name="T6" fmla="*/ 56 w 158"/>
                    <a:gd name="T7" fmla="*/ 58 h 401"/>
                    <a:gd name="T8" fmla="*/ 46 w 158"/>
                    <a:gd name="T9" fmla="*/ 33 h 401"/>
                    <a:gd name="T10" fmla="*/ 56 w 158"/>
                    <a:gd name="T11" fmla="*/ 10 h 401"/>
                    <a:gd name="T12" fmla="*/ 79 w 158"/>
                    <a:gd name="T13" fmla="*/ 0 h 401"/>
                    <a:gd name="T14" fmla="*/ 102 w 158"/>
                    <a:gd name="T15" fmla="*/ 10 h 401"/>
                    <a:gd name="T16" fmla="*/ 112 w 158"/>
                    <a:gd name="T17" fmla="*/ 33 h 401"/>
                    <a:gd name="T18" fmla="*/ 158 w 158"/>
                    <a:gd name="T19" fmla="*/ 229 h 401"/>
                    <a:gd name="T20" fmla="*/ 143 w 158"/>
                    <a:gd name="T21" fmla="*/ 246 h 401"/>
                    <a:gd name="T22" fmla="*/ 128 w 158"/>
                    <a:gd name="T23" fmla="*/ 229 h 401"/>
                    <a:gd name="T24" fmla="*/ 128 w 158"/>
                    <a:gd name="T25" fmla="*/ 119 h 401"/>
                    <a:gd name="T26" fmla="*/ 121 w 158"/>
                    <a:gd name="T27" fmla="*/ 119 h 401"/>
                    <a:gd name="T28" fmla="*/ 121 w 158"/>
                    <a:gd name="T29" fmla="*/ 385 h 401"/>
                    <a:gd name="T30" fmla="*/ 102 w 158"/>
                    <a:gd name="T31" fmla="*/ 401 h 401"/>
                    <a:gd name="T32" fmla="*/ 84 w 158"/>
                    <a:gd name="T33" fmla="*/ 385 h 401"/>
                    <a:gd name="T34" fmla="*/ 84 w 158"/>
                    <a:gd name="T35" fmla="*/ 228 h 401"/>
                    <a:gd name="T36" fmla="*/ 74 w 158"/>
                    <a:gd name="T37" fmla="*/ 228 h 401"/>
                    <a:gd name="T38" fmla="*/ 74 w 158"/>
                    <a:gd name="T39" fmla="*/ 385 h 401"/>
                    <a:gd name="T40" fmla="*/ 56 w 158"/>
                    <a:gd name="T41" fmla="*/ 401 h 401"/>
                    <a:gd name="T42" fmla="*/ 38 w 158"/>
                    <a:gd name="T43" fmla="*/ 385 h 401"/>
                    <a:gd name="T44" fmla="*/ 38 w 158"/>
                    <a:gd name="T45" fmla="*/ 119 h 401"/>
                    <a:gd name="T46" fmla="*/ 30 w 158"/>
                    <a:gd name="T47" fmla="*/ 119 h 401"/>
                    <a:gd name="T48" fmla="*/ 30 w 158"/>
                    <a:gd name="T49" fmla="*/ 229 h 401"/>
                    <a:gd name="T50" fmla="*/ 15 w 158"/>
                    <a:gd name="T51" fmla="*/ 246 h 401"/>
                    <a:gd name="T52" fmla="*/ 0 w 158"/>
                    <a:gd name="T53" fmla="*/ 229 h 401"/>
                    <a:gd name="T54" fmla="*/ 0 w 158"/>
                    <a:gd name="T55" fmla="*/ 103 h 401"/>
                    <a:gd name="T56" fmla="*/ 41 w 158"/>
                    <a:gd name="T57" fmla="*/ 72 h 401"/>
                    <a:gd name="T58" fmla="*/ 118 w 158"/>
                    <a:gd name="T59" fmla="*/ 72 h 401"/>
                    <a:gd name="T60" fmla="*/ 158 w 158"/>
                    <a:gd name="T61" fmla="*/ 103 h 401"/>
                    <a:gd name="T62" fmla="*/ 158 w 158"/>
                    <a:gd name="T63" fmla="*/ 229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58" h="401">
                      <a:moveTo>
                        <a:pt x="112" y="33"/>
                      </a:moveTo>
                      <a:cubicBezTo>
                        <a:pt x="112" y="42"/>
                        <a:pt x="108" y="51"/>
                        <a:pt x="102" y="58"/>
                      </a:cubicBezTo>
                      <a:cubicBezTo>
                        <a:pt x="95" y="65"/>
                        <a:pt x="88" y="69"/>
                        <a:pt x="79" y="69"/>
                      </a:cubicBezTo>
                      <a:cubicBezTo>
                        <a:pt x="70" y="69"/>
                        <a:pt x="62" y="65"/>
                        <a:pt x="56" y="58"/>
                      </a:cubicBezTo>
                      <a:cubicBezTo>
                        <a:pt x="50" y="51"/>
                        <a:pt x="46" y="42"/>
                        <a:pt x="46" y="33"/>
                      </a:cubicBezTo>
                      <a:cubicBezTo>
                        <a:pt x="46" y="24"/>
                        <a:pt x="50" y="16"/>
                        <a:pt x="56" y="10"/>
                      </a:cubicBezTo>
                      <a:cubicBezTo>
                        <a:pt x="62" y="4"/>
                        <a:pt x="70" y="0"/>
                        <a:pt x="79" y="0"/>
                      </a:cubicBezTo>
                      <a:cubicBezTo>
                        <a:pt x="88" y="0"/>
                        <a:pt x="95" y="4"/>
                        <a:pt x="102" y="10"/>
                      </a:cubicBezTo>
                      <a:cubicBezTo>
                        <a:pt x="108" y="16"/>
                        <a:pt x="112" y="24"/>
                        <a:pt x="112" y="33"/>
                      </a:cubicBezTo>
                      <a:close/>
                      <a:moveTo>
                        <a:pt x="158" y="229"/>
                      </a:moveTo>
                      <a:cubicBezTo>
                        <a:pt x="158" y="240"/>
                        <a:pt x="153" y="246"/>
                        <a:pt x="143" y="246"/>
                      </a:cubicBezTo>
                      <a:cubicBezTo>
                        <a:pt x="133" y="246"/>
                        <a:pt x="128" y="240"/>
                        <a:pt x="128" y="229"/>
                      </a:cubicBezTo>
                      <a:cubicBezTo>
                        <a:pt x="128" y="119"/>
                        <a:pt x="128" y="119"/>
                        <a:pt x="128" y="119"/>
                      </a:cubicBezTo>
                      <a:cubicBezTo>
                        <a:pt x="121" y="119"/>
                        <a:pt x="121" y="119"/>
                        <a:pt x="121" y="119"/>
                      </a:cubicBezTo>
                      <a:cubicBezTo>
                        <a:pt x="121" y="385"/>
                        <a:pt x="121" y="385"/>
                        <a:pt x="121" y="385"/>
                      </a:cubicBezTo>
                      <a:cubicBezTo>
                        <a:pt x="121" y="396"/>
                        <a:pt x="115" y="401"/>
                        <a:pt x="102" y="401"/>
                      </a:cubicBezTo>
                      <a:cubicBezTo>
                        <a:pt x="90" y="401"/>
                        <a:pt x="84" y="396"/>
                        <a:pt x="84" y="385"/>
                      </a:cubicBezTo>
                      <a:cubicBezTo>
                        <a:pt x="84" y="228"/>
                        <a:pt x="84" y="228"/>
                        <a:pt x="84" y="228"/>
                      </a:cubicBezTo>
                      <a:cubicBezTo>
                        <a:pt x="74" y="228"/>
                        <a:pt x="74" y="228"/>
                        <a:pt x="74" y="228"/>
                      </a:cubicBezTo>
                      <a:cubicBezTo>
                        <a:pt x="74" y="385"/>
                        <a:pt x="74" y="385"/>
                        <a:pt x="74" y="385"/>
                      </a:cubicBezTo>
                      <a:cubicBezTo>
                        <a:pt x="74" y="396"/>
                        <a:pt x="68" y="401"/>
                        <a:pt x="56" y="401"/>
                      </a:cubicBezTo>
                      <a:cubicBezTo>
                        <a:pt x="44" y="401"/>
                        <a:pt x="38" y="396"/>
                        <a:pt x="38" y="385"/>
                      </a:cubicBezTo>
                      <a:cubicBezTo>
                        <a:pt x="38" y="119"/>
                        <a:pt x="38" y="119"/>
                        <a:pt x="38" y="119"/>
                      </a:cubicBezTo>
                      <a:cubicBezTo>
                        <a:pt x="30" y="119"/>
                        <a:pt x="30" y="119"/>
                        <a:pt x="30" y="119"/>
                      </a:cubicBezTo>
                      <a:cubicBezTo>
                        <a:pt x="30" y="229"/>
                        <a:pt x="30" y="229"/>
                        <a:pt x="30" y="229"/>
                      </a:cubicBezTo>
                      <a:cubicBezTo>
                        <a:pt x="30" y="240"/>
                        <a:pt x="25" y="246"/>
                        <a:pt x="15" y="246"/>
                      </a:cubicBezTo>
                      <a:cubicBezTo>
                        <a:pt x="5" y="246"/>
                        <a:pt x="0" y="240"/>
                        <a:pt x="0" y="229"/>
                      </a:cubicBezTo>
                      <a:cubicBezTo>
                        <a:pt x="0" y="103"/>
                        <a:pt x="0" y="103"/>
                        <a:pt x="0" y="103"/>
                      </a:cubicBezTo>
                      <a:cubicBezTo>
                        <a:pt x="0" y="82"/>
                        <a:pt x="14" y="72"/>
                        <a:pt x="41" y="72"/>
                      </a:cubicBezTo>
                      <a:cubicBezTo>
                        <a:pt x="118" y="72"/>
                        <a:pt x="118" y="72"/>
                        <a:pt x="118" y="72"/>
                      </a:cubicBezTo>
                      <a:cubicBezTo>
                        <a:pt x="145" y="72"/>
                        <a:pt x="158" y="82"/>
                        <a:pt x="158" y="103"/>
                      </a:cubicBezTo>
                      <a:lnTo>
                        <a:pt x="158" y="229"/>
                      </a:lnTo>
                      <a:close/>
                    </a:path>
                  </a:pathLst>
                </a:cu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endParaRPr lang="en-US" sz="1100">
                    <a:latin typeface="+mj-lt"/>
                  </a:endParaRPr>
                </a:p>
              </p:txBody>
            </p:sp>
            <p:sp>
              <p:nvSpPr>
                <p:cNvPr id="22" name="Freeform 55">
                  <a:extLst>
                    <a:ext uri="{FF2B5EF4-FFF2-40B4-BE49-F238E27FC236}">
                      <a16:creationId xmlns:a16="http://schemas.microsoft.com/office/drawing/2014/main" id="{00470E88-4B1C-DF08-23CD-C6A8BB807500}"/>
                    </a:ext>
                  </a:extLst>
                </p:cNvPr>
                <p:cNvSpPr>
                  <a:spLocks noEditPoints="1"/>
                </p:cNvSpPr>
                <p:nvPr/>
              </p:nvSpPr>
              <p:spPr bwMode="auto">
                <a:xfrm>
                  <a:off x="1146769" y="1616617"/>
                  <a:ext cx="161877" cy="406400"/>
                </a:xfrm>
                <a:custGeom>
                  <a:avLst/>
                  <a:gdLst>
                    <a:gd name="T0" fmla="*/ 112 w 158"/>
                    <a:gd name="T1" fmla="*/ 33 h 401"/>
                    <a:gd name="T2" fmla="*/ 102 w 158"/>
                    <a:gd name="T3" fmla="*/ 58 h 401"/>
                    <a:gd name="T4" fmla="*/ 79 w 158"/>
                    <a:gd name="T5" fmla="*/ 69 h 401"/>
                    <a:gd name="T6" fmla="*/ 56 w 158"/>
                    <a:gd name="T7" fmla="*/ 58 h 401"/>
                    <a:gd name="T8" fmla="*/ 46 w 158"/>
                    <a:gd name="T9" fmla="*/ 33 h 401"/>
                    <a:gd name="T10" fmla="*/ 56 w 158"/>
                    <a:gd name="T11" fmla="*/ 10 h 401"/>
                    <a:gd name="T12" fmla="*/ 79 w 158"/>
                    <a:gd name="T13" fmla="*/ 0 h 401"/>
                    <a:gd name="T14" fmla="*/ 102 w 158"/>
                    <a:gd name="T15" fmla="*/ 10 h 401"/>
                    <a:gd name="T16" fmla="*/ 112 w 158"/>
                    <a:gd name="T17" fmla="*/ 33 h 401"/>
                    <a:gd name="T18" fmla="*/ 158 w 158"/>
                    <a:gd name="T19" fmla="*/ 229 h 401"/>
                    <a:gd name="T20" fmla="*/ 143 w 158"/>
                    <a:gd name="T21" fmla="*/ 246 h 401"/>
                    <a:gd name="T22" fmla="*/ 128 w 158"/>
                    <a:gd name="T23" fmla="*/ 229 h 401"/>
                    <a:gd name="T24" fmla="*/ 128 w 158"/>
                    <a:gd name="T25" fmla="*/ 119 h 401"/>
                    <a:gd name="T26" fmla="*/ 121 w 158"/>
                    <a:gd name="T27" fmla="*/ 119 h 401"/>
                    <a:gd name="T28" fmla="*/ 121 w 158"/>
                    <a:gd name="T29" fmla="*/ 385 h 401"/>
                    <a:gd name="T30" fmla="*/ 102 w 158"/>
                    <a:gd name="T31" fmla="*/ 401 h 401"/>
                    <a:gd name="T32" fmla="*/ 84 w 158"/>
                    <a:gd name="T33" fmla="*/ 385 h 401"/>
                    <a:gd name="T34" fmla="*/ 84 w 158"/>
                    <a:gd name="T35" fmla="*/ 228 h 401"/>
                    <a:gd name="T36" fmla="*/ 74 w 158"/>
                    <a:gd name="T37" fmla="*/ 228 h 401"/>
                    <a:gd name="T38" fmla="*/ 74 w 158"/>
                    <a:gd name="T39" fmla="*/ 385 h 401"/>
                    <a:gd name="T40" fmla="*/ 56 w 158"/>
                    <a:gd name="T41" fmla="*/ 401 h 401"/>
                    <a:gd name="T42" fmla="*/ 38 w 158"/>
                    <a:gd name="T43" fmla="*/ 385 h 401"/>
                    <a:gd name="T44" fmla="*/ 38 w 158"/>
                    <a:gd name="T45" fmla="*/ 119 h 401"/>
                    <a:gd name="T46" fmla="*/ 30 w 158"/>
                    <a:gd name="T47" fmla="*/ 119 h 401"/>
                    <a:gd name="T48" fmla="*/ 30 w 158"/>
                    <a:gd name="T49" fmla="*/ 229 h 401"/>
                    <a:gd name="T50" fmla="*/ 15 w 158"/>
                    <a:gd name="T51" fmla="*/ 246 h 401"/>
                    <a:gd name="T52" fmla="*/ 0 w 158"/>
                    <a:gd name="T53" fmla="*/ 229 h 401"/>
                    <a:gd name="T54" fmla="*/ 0 w 158"/>
                    <a:gd name="T55" fmla="*/ 103 h 401"/>
                    <a:gd name="T56" fmla="*/ 41 w 158"/>
                    <a:gd name="T57" fmla="*/ 72 h 401"/>
                    <a:gd name="T58" fmla="*/ 118 w 158"/>
                    <a:gd name="T59" fmla="*/ 72 h 401"/>
                    <a:gd name="T60" fmla="*/ 158 w 158"/>
                    <a:gd name="T61" fmla="*/ 103 h 401"/>
                    <a:gd name="T62" fmla="*/ 158 w 158"/>
                    <a:gd name="T63" fmla="*/ 229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58" h="401">
                      <a:moveTo>
                        <a:pt x="112" y="33"/>
                      </a:moveTo>
                      <a:cubicBezTo>
                        <a:pt x="112" y="42"/>
                        <a:pt x="108" y="51"/>
                        <a:pt x="102" y="58"/>
                      </a:cubicBezTo>
                      <a:cubicBezTo>
                        <a:pt x="95" y="65"/>
                        <a:pt x="88" y="69"/>
                        <a:pt x="79" y="69"/>
                      </a:cubicBezTo>
                      <a:cubicBezTo>
                        <a:pt x="70" y="69"/>
                        <a:pt x="62" y="65"/>
                        <a:pt x="56" y="58"/>
                      </a:cubicBezTo>
                      <a:cubicBezTo>
                        <a:pt x="50" y="51"/>
                        <a:pt x="46" y="42"/>
                        <a:pt x="46" y="33"/>
                      </a:cubicBezTo>
                      <a:cubicBezTo>
                        <a:pt x="46" y="24"/>
                        <a:pt x="50" y="16"/>
                        <a:pt x="56" y="10"/>
                      </a:cubicBezTo>
                      <a:cubicBezTo>
                        <a:pt x="62" y="4"/>
                        <a:pt x="70" y="0"/>
                        <a:pt x="79" y="0"/>
                      </a:cubicBezTo>
                      <a:cubicBezTo>
                        <a:pt x="88" y="0"/>
                        <a:pt x="95" y="4"/>
                        <a:pt x="102" y="10"/>
                      </a:cubicBezTo>
                      <a:cubicBezTo>
                        <a:pt x="108" y="16"/>
                        <a:pt x="112" y="24"/>
                        <a:pt x="112" y="33"/>
                      </a:cubicBezTo>
                      <a:close/>
                      <a:moveTo>
                        <a:pt x="158" y="229"/>
                      </a:moveTo>
                      <a:cubicBezTo>
                        <a:pt x="158" y="240"/>
                        <a:pt x="153" y="246"/>
                        <a:pt x="143" y="246"/>
                      </a:cubicBezTo>
                      <a:cubicBezTo>
                        <a:pt x="133" y="246"/>
                        <a:pt x="128" y="240"/>
                        <a:pt x="128" y="229"/>
                      </a:cubicBezTo>
                      <a:cubicBezTo>
                        <a:pt x="128" y="119"/>
                        <a:pt x="128" y="119"/>
                        <a:pt x="128" y="119"/>
                      </a:cubicBezTo>
                      <a:cubicBezTo>
                        <a:pt x="121" y="119"/>
                        <a:pt x="121" y="119"/>
                        <a:pt x="121" y="119"/>
                      </a:cubicBezTo>
                      <a:cubicBezTo>
                        <a:pt x="121" y="385"/>
                        <a:pt x="121" y="385"/>
                        <a:pt x="121" y="385"/>
                      </a:cubicBezTo>
                      <a:cubicBezTo>
                        <a:pt x="121" y="396"/>
                        <a:pt x="115" y="401"/>
                        <a:pt x="102" y="401"/>
                      </a:cubicBezTo>
                      <a:cubicBezTo>
                        <a:pt x="90" y="401"/>
                        <a:pt x="84" y="396"/>
                        <a:pt x="84" y="385"/>
                      </a:cubicBezTo>
                      <a:cubicBezTo>
                        <a:pt x="84" y="228"/>
                        <a:pt x="84" y="228"/>
                        <a:pt x="84" y="228"/>
                      </a:cubicBezTo>
                      <a:cubicBezTo>
                        <a:pt x="74" y="228"/>
                        <a:pt x="74" y="228"/>
                        <a:pt x="74" y="228"/>
                      </a:cubicBezTo>
                      <a:cubicBezTo>
                        <a:pt x="74" y="385"/>
                        <a:pt x="74" y="385"/>
                        <a:pt x="74" y="385"/>
                      </a:cubicBezTo>
                      <a:cubicBezTo>
                        <a:pt x="74" y="396"/>
                        <a:pt x="68" y="401"/>
                        <a:pt x="56" y="401"/>
                      </a:cubicBezTo>
                      <a:cubicBezTo>
                        <a:pt x="44" y="401"/>
                        <a:pt x="38" y="396"/>
                        <a:pt x="38" y="385"/>
                      </a:cubicBezTo>
                      <a:cubicBezTo>
                        <a:pt x="38" y="119"/>
                        <a:pt x="38" y="119"/>
                        <a:pt x="38" y="119"/>
                      </a:cubicBezTo>
                      <a:cubicBezTo>
                        <a:pt x="30" y="119"/>
                        <a:pt x="30" y="119"/>
                        <a:pt x="30" y="119"/>
                      </a:cubicBezTo>
                      <a:cubicBezTo>
                        <a:pt x="30" y="229"/>
                        <a:pt x="30" y="229"/>
                        <a:pt x="30" y="229"/>
                      </a:cubicBezTo>
                      <a:cubicBezTo>
                        <a:pt x="30" y="240"/>
                        <a:pt x="25" y="246"/>
                        <a:pt x="15" y="246"/>
                      </a:cubicBezTo>
                      <a:cubicBezTo>
                        <a:pt x="5" y="246"/>
                        <a:pt x="0" y="240"/>
                        <a:pt x="0" y="229"/>
                      </a:cubicBezTo>
                      <a:cubicBezTo>
                        <a:pt x="0" y="103"/>
                        <a:pt x="0" y="103"/>
                        <a:pt x="0" y="103"/>
                      </a:cubicBezTo>
                      <a:cubicBezTo>
                        <a:pt x="0" y="82"/>
                        <a:pt x="14" y="72"/>
                        <a:pt x="41" y="72"/>
                      </a:cubicBezTo>
                      <a:cubicBezTo>
                        <a:pt x="118" y="72"/>
                        <a:pt x="118" y="72"/>
                        <a:pt x="118" y="72"/>
                      </a:cubicBezTo>
                      <a:cubicBezTo>
                        <a:pt x="145" y="72"/>
                        <a:pt x="158" y="82"/>
                        <a:pt x="158" y="103"/>
                      </a:cubicBezTo>
                      <a:lnTo>
                        <a:pt x="158" y="229"/>
                      </a:lnTo>
                      <a:close/>
                    </a:path>
                  </a:pathLst>
                </a:cu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endParaRPr lang="en-US" sz="1100">
                    <a:latin typeface="+mj-lt"/>
                  </a:endParaRPr>
                </a:p>
              </p:txBody>
            </p:sp>
            <p:sp>
              <p:nvSpPr>
                <p:cNvPr id="23" name="Freeform 56">
                  <a:extLst>
                    <a:ext uri="{FF2B5EF4-FFF2-40B4-BE49-F238E27FC236}">
                      <a16:creationId xmlns:a16="http://schemas.microsoft.com/office/drawing/2014/main" id="{8B235E9E-59B5-8AD2-1BF1-395507E06446}"/>
                    </a:ext>
                  </a:extLst>
                </p:cNvPr>
                <p:cNvSpPr>
                  <a:spLocks noEditPoints="1"/>
                </p:cNvSpPr>
                <p:nvPr/>
              </p:nvSpPr>
              <p:spPr bwMode="auto">
                <a:xfrm>
                  <a:off x="1390174" y="1616617"/>
                  <a:ext cx="161877" cy="406400"/>
                </a:xfrm>
                <a:custGeom>
                  <a:avLst/>
                  <a:gdLst>
                    <a:gd name="T0" fmla="*/ 112 w 158"/>
                    <a:gd name="T1" fmla="*/ 33 h 401"/>
                    <a:gd name="T2" fmla="*/ 102 w 158"/>
                    <a:gd name="T3" fmla="*/ 58 h 401"/>
                    <a:gd name="T4" fmla="*/ 79 w 158"/>
                    <a:gd name="T5" fmla="*/ 69 h 401"/>
                    <a:gd name="T6" fmla="*/ 56 w 158"/>
                    <a:gd name="T7" fmla="*/ 58 h 401"/>
                    <a:gd name="T8" fmla="*/ 46 w 158"/>
                    <a:gd name="T9" fmla="*/ 33 h 401"/>
                    <a:gd name="T10" fmla="*/ 56 w 158"/>
                    <a:gd name="T11" fmla="*/ 10 h 401"/>
                    <a:gd name="T12" fmla="*/ 79 w 158"/>
                    <a:gd name="T13" fmla="*/ 0 h 401"/>
                    <a:gd name="T14" fmla="*/ 102 w 158"/>
                    <a:gd name="T15" fmla="*/ 10 h 401"/>
                    <a:gd name="T16" fmla="*/ 112 w 158"/>
                    <a:gd name="T17" fmla="*/ 33 h 401"/>
                    <a:gd name="T18" fmla="*/ 158 w 158"/>
                    <a:gd name="T19" fmla="*/ 229 h 401"/>
                    <a:gd name="T20" fmla="*/ 143 w 158"/>
                    <a:gd name="T21" fmla="*/ 246 h 401"/>
                    <a:gd name="T22" fmla="*/ 128 w 158"/>
                    <a:gd name="T23" fmla="*/ 229 h 401"/>
                    <a:gd name="T24" fmla="*/ 128 w 158"/>
                    <a:gd name="T25" fmla="*/ 119 h 401"/>
                    <a:gd name="T26" fmla="*/ 121 w 158"/>
                    <a:gd name="T27" fmla="*/ 119 h 401"/>
                    <a:gd name="T28" fmla="*/ 121 w 158"/>
                    <a:gd name="T29" fmla="*/ 385 h 401"/>
                    <a:gd name="T30" fmla="*/ 102 w 158"/>
                    <a:gd name="T31" fmla="*/ 401 h 401"/>
                    <a:gd name="T32" fmla="*/ 84 w 158"/>
                    <a:gd name="T33" fmla="*/ 385 h 401"/>
                    <a:gd name="T34" fmla="*/ 84 w 158"/>
                    <a:gd name="T35" fmla="*/ 228 h 401"/>
                    <a:gd name="T36" fmla="*/ 74 w 158"/>
                    <a:gd name="T37" fmla="*/ 228 h 401"/>
                    <a:gd name="T38" fmla="*/ 74 w 158"/>
                    <a:gd name="T39" fmla="*/ 385 h 401"/>
                    <a:gd name="T40" fmla="*/ 56 w 158"/>
                    <a:gd name="T41" fmla="*/ 401 h 401"/>
                    <a:gd name="T42" fmla="*/ 38 w 158"/>
                    <a:gd name="T43" fmla="*/ 385 h 401"/>
                    <a:gd name="T44" fmla="*/ 38 w 158"/>
                    <a:gd name="T45" fmla="*/ 119 h 401"/>
                    <a:gd name="T46" fmla="*/ 30 w 158"/>
                    <a:gd name="T47" fmla="*/ 119 h 401"/>
                    <a:gd name="T48" fmla="*/ 30 w 158"/>
                    <a:gd name="T49" fmla="*/ 229 h 401"/>
                    <a:gd name="T50" fmla="*/ 15 w 158"/>
                    <a:gd name="T51" fmla="*/ 246 h 401"/>
                    <a:gd name="T52" fmla="*/ 0 w 158"/>
                    <a:gd name="T53" fmla="*/ 229 h 401"/>
                    <a:gd name="T54" fmla="*/ 0 w 158"/>
                    <a:gd name="T55" fmla="*/ 103 h 401"/>
                    <a:gd name="T56" fmla="*/ 41 w 158"/>
                    <a:gd name="T57" fmla="*/ 72 h 401"/>
                    <a:gd name="T58" fmla="*/ 118 w 158"/>
                    <a:gd name="T59" fmla="*/ 72 h 401"/>
                    <a:gd name="T60" fmla="*/ 158 w 158"/>
                    <a:gd name="T61" fmla="*/ 103 h 401"/>
                    <a:gd name="T62" fmla="*/ 158 w 158"/>
                    <a:gd name="T63" fmla="*/ 229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58" h="401">
                      <a:moveTo>
                        <a:pt x="112" y="33"/>
                      </a:moveTo>
                      <a:cubicBezTo>
                        <a:pt x="112" y="42"/>
                        <a:pt x="108" y="51"/>
                        <a:pt x="102" y="58"/>
                      </a:cubicBezTo>
                      <a:cubicBezTo>
                        <a:pt x="95" y="65"/>
                        <a:pt x="88" y="69"/>
                        <a:pt x="79" y="69"/>
                      </a:cubicBezTo>
                      <a:cubicBezTo>
                        <a:pt x="70" y="69"/>
                        <a:pt x="62" y="65"/>
                        <a:pt x="56" y="58"/>
                      </a:cubicBezTo>
                      <a:cubicBezTo>
                        <a:pt x="50" y="51"/>
                        <a:pt x="46" y="42"/>
                        <a:pt x="46" y="33"/>
                      </a:cubicBezTo>
                      <a:cubicBezTo>
                        <a:pt x="46" y="24"/>
                        <a:pt x="50" y="16"/>
                        <a:pt x="56" y="10"/>
                      </a:cubicBezTo>
                      <a:cubicBezTo>
                        <a:pt x="62" y="4"/>
                        <a:pt x="70" y="0"/>
                        <a:pt x="79" y="0"/>
                      </a:cubicBezTo>
                      <a:cubicBezTo>
                        <a:pt x="88" y="0"/>
                        <a:pt x="95" y="4"/>
                        <a:pt x="102" y="10"/>
                      </a:cubicBezTo>
                      <a:cubicBezTo>
                        <a:pt x="108" y="16"/>
                        <a:pt x="112" y="24"/>
                        <a:pt x="112" y="33"/>
                      </a:cubicBezTo>
                      <a:close/>
                      <a:moveTo>
                        <a:pt x="158" y="229"/>
                      </a:moveTo>
                      <a:cubicBezTo>
                        <a:pt x="158" y="240"/>
                        <a:pt x="153" y="246"/>
                        <a:pt x="143" y="246"/>
                      </a:cubicBezTo>
                      <a:cubicBezTo>
                        <a:pt x="133" y="246"/>
                        <a:pt x="128" y="240"/>
                        <a:pt x="128" y="229"/>
                      </a:cubicBezTo>
                      <a:cubicBezTo>
                        <a:pt x="128" y="119"/>
                        <a:pt x="128" y="119"/>
                        <a:pt x="128" y="119"/>
                      </a:cubicBezTo>
                      <a:cubicBezTo>
                        <a:pt x="121" y="119"/>
                        <a:pt x="121" y="119"/>
                        <a:pt x="121" y="119"/>
                      </a:cubicBezTo>
                      <a:cubicBezTo>
                        <a:pt x="121" y="385"/>
                        <a:pt x="121" y="385"/>
                        <a:pt x="121" y="385"/>
                      </a:cubicBezTo>
                      <a:cubicBezTo>
                        <a:pt x="121" y="396"/>
                        <a:pt x="115" y="401"/>
                        <a:pt x="102" y="401"/>
                      </a:cubicBezTo>
                      <a:cubicBezTo>
                        <a:pt x="90" y="401"/>
                        <a:pt x="84" y="396"/>
                        <a:pt x="84" y="385"/>
                      </a:cubicBezTo>
                      <a:cubicBezTo>
                        <a:pt x="84" y="228"/>
                        <a:pt x="84" y="228"/>
                        <a:pt x="84" y="228"/>
                      </a:cubicBezTo>
                      <a:cubicBezTo>
                        <a:pt x="74" y="228"/>
                        <a:pt x="74" y="228"/>
                        <a:pt x="74" y="228"/>
                      </a:cubicBezTo>
                      <a:cubicBezTo>
                        <a:pt x="74" y="385"/>
                        <a:pt x="74" y="385"/>
                        <a:pt x="74" y="385"/>
                      </a:cubicBezTo>
                      <a:cubicBezTo>
                        <a:pt x="74" y="396"/>
                        <a:pt x="68" y="401"/>
                        <a:pt x="56" y="401"/>
                      </a:cubicBezTo>
                      <a:cubicBezTo>
                        <a:pt x="44" y="401"/>
                        <a:pt x="38" y="396"/>
                        <a:pt x="38" y="385"/>
                      </a:cubicBezTo>
                      <a:cubicBezTo>
                        <a:pt x="38" y="119"/>
                        <a:pt x="38" y="119"/>
                        <a:pt x="38" y="119"/>
                      </a:cubicBezTo>
                      <a:cubicBezTo>
                        <a:pt x="30" y="119"/>
                        <a:pt x="30" y="119"/>
                        <a:pt x="30" y="119"/>
                      </a:cubicBezTo>
                      <a:cubicBezTo>
                        <a:pt x="30" y="229"/>
                        <a:pt x="30" y="229"/>
                        <a:pt x="30" y="229"/>
                      </a:cubicBezTo>
                      <a:cubicBezTo>
                        <a:pt x="30" y="240"/>
                        <a:pt x="25" y="246"/>
                        <a:pt x="15" y="246"/>
                      </a:cubicBezTo>
                      <a:cubicBezTo>
                        <a:pt x="5" y="246"/>
                        <a:pt x="0" y="240"/>
                        <a:pt x="0" y="229"/>
                      </a:cubicBezTo>
                      <a:cubicBezTo>
                        <a:pt x="0" y="103"/>
                        <a:pt x="0" y="103"/>
                        <a:pt x="0" y="103"/>
                      </a:cubicBezTo>
                      <a:cubicBezTo>
                        <a:pt x="0" y="82"/>
                        <a:pt x="14" y="72"/>
                        <a:pt x="41" y="72"/>
                      </a:cubicBezTo>
                      <a:cubicBezTo>
                        <a:pt x="118" y="72"/>
                        <a:pt x="118" y="72"/>
                        <a:pt x="118" y="72"/>
                      </a:cubicBezTo>
                      <a:cubicBezTo>
                        <a:pt x="145" y="72"/>
                        <a:pt x="158" y="82"/>
                        <a:pt x="158" y="103"/>
                      </a:cubicBezTo>
                      <a:lnTo>
                        <a:pt x="158" y="229"/>
                      </a:lnTo>
                      <a:close/>
                    </a:path>
                  </a:pathLst>
                </a:cu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endParaRPr lang="en-US" sz="1100">
                    <a:latin typeface="+mj-lt"/>
                  </a:endParaRPr>
                </a:p>
              </p:txBody>
            </p:sp>
            <p:sp>
              <p:nvSpPr>
                <p:cNvPr id="24" name="Freeform 57">
                  <a:extLst>
                    <a:ext uri="{FF2B5EF4-FFF2-40B4-BE49-F238E27FC236}">
                      <a16:creationId xmlns:a16="http://schemas.microsoft.com/office/drawing/2014/main" id="{57FB5A1A-0750-05BD-1584-D49D5AEEB934}"/>
                    </a:ext>
                  </a:extLst>
                </p:cNvPr>
                <p:cNvSpPr>
                  <a:spLocks noEditPoints="1"/>
                </p:cNvSpPr>
                <p:nvPr/>
              </p:nvSpPr>
              <p:spPr bwMode="auto">
                <a:xfrm>
                  <a:off x="1633577" y="1616617"/>
                  <a:ext cx="161877" cy="406400"/>
                </a:xfrm>
                <a:custGeom>
                  <a:avLst/>
                  <a:gdLst>
                    <a:gd name="T0" fmla="*/ 112 w 158"/>
                    <a:gd name="T1" fmla="*/ 33 h 401"/>
                    <a:gd name="T2" fmla="*/ 102 w 158"/>
                    <a:gd name="T3" fmla="*/ 58 h 401"/>
                    <a:gd name="T4" fmla="*/ 79 w 158"/>
                    <a:gd name="T5" fmla="*/ 69 h 401"/>
                    <a:gd name="T6" fmla="*/ 56 w 158"/>
                    <a:gd name="T7" fmla="*/ 58 h 401"/>
                    <a:gd name="T8" fmla="*/ 46 w 158"/>
                    <a:gd name="T9" fmla="*/ 33 h 401"/>
                    <a:gd name="T10" fmla="*/ 56 w 158"/>
                    <a:gd name="T11" fmla="*/ 10 h 401"/>
                    <a:gd name="T12" fmla="*/ 79 w 158"/>
                    <a:gd name="T13" fmla="*/ 0 h 401"/>
                    <a:gd name="T14" fmla="*/ 102 w 158"/>
                    <a:gd name="T15" fmla="*/ 10 h 401"/>
                    <a:gd name="T16" fmla="*/ 112 w 158"/>
                    <a:gd name="T17" fmla="*/ 33 h 401"/>
                    <a:gd name="T18" fmla="*/ 158 w 158"/>
                    <a:gd name="T19" fmla="*/ 229 h 401"/>
                    <a:gd name="T20" fmla="*/ 143 w 158"/>
                    <a:gd name="T21" fmla="*/ 246 h 401"/>
                    <a:gd name="T22" fmla="*/ 128 w 158"/>
                    <a:gd name="T23" fmla="*/ 229 h 401"/>
                    <a:gd name="T24" fmla="*/ 128 w 158"/>
                    <a:gd name="T25" fmla="*/ 119 h 401"/>
                    <a:gd name="T26" fmla="*/ 121 w 158"/>
                    <a:gd name="T27" fmla="*/ 119 h 401"/>
                    <a:gd name="T28" fmla="*/ 121 w 158"/>
                    <a:gd name="T29" fmla="*/ 385 h 401"/>
                    <a:gd name="T30" fmla="*/ 102 w 158"/>
                    <a:gd name="T31" fmla="*/ 401 h 401"/>
                    <a:gd name="T32" fmla="*/ 84 w 158"/>
                    <a:gd name="T33" fmla="*/ 385 h 401"/>
                    <a:gd name="T34" fmla="*/ 84 w 158"/>
                    <a:gd name="T35" fmla="*/ 228 h 401"/>
                    <a:gd name="T36" fmla="*/ 74 w 158"/>
                    <a:gd name="T37" fmla="*/ 228 h 401"/>
                    <a:gd name="T38" fmla="*/ 74 w 158"/>
                    <a:gd name="T39" fmla="*/ 385 h 401"/>
                    <a:gd name="T40" fmla="*/ 56 w 158"/>
                    <a:gd name="T41" fmla="*/ 401 h 401"/>
                    <a:gd name="T42" fmla="*/ 38 w 158"/>
                    <a:gd name="T43" fmla="*/ 385 h 401"/>
                    <a:gd name="T44" fmla="*/ 38 w 158"/>
                    <a:gd name="T45" fmla="*/ 119 h 401"/>
                    <a:gd name="T46" fmla="*/ 30 w 158"/>
                    <a:gd name="T47" fmla="*/ 119 h 401"/>
                    <a:gd name="T48" fmla="*/ 30 w 158"/>
                    <a:gd name="T49" fmla="*/ 229 h 401"/>
                    <a:gd name="T50" fmla="*/ 15 w 158"/>
                    <a:gd name="T51" fmla="*/ 246 h 401"/>
                    <a:gd name="T52" fmla="*/ 0 w 158"/>
                    <a:gd name="T53" fmla="*/ 229 h 401"/>
                    <a:gd name="T54" fmla="*/ 0 w 158"/>
                    <a:gd name="T55" fmla="*/ 103 h 401"/>
                    <a:gd name="T56" fmla="*/ 41 w 158"/>
                    <a:gd name="T57" fmla="*/ 72 h 401"/>
                    <a:gd name="T58" fmla="*/ 118 w 158"/>
                    <a:gd name="T59" fmla="*/ 72 h 401"/>
                    <a:gd name="T60" fmla="*/ 158 w 158"/>
                    <a:gd name="T61" fmla="*/ 103 h 401"/>
                    <a:gd name="T62" fmla="*/ 158 w 158"/>
                    <a:gd name="T63" fmla="*/ 229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58" h="401">
                      <a:moveTo>
                        <a:pt x="112" y="33"/>
                      </a:moveTo>
                      <a:cubicBezTo>
                        <a:pt x="112" y="42"/>
                        <a:pt x="108" y="51"/>
                        <a:pt x="102" y="58"/>
                      </a:cubicBezTo>
                      <a:cubicBezTo>
                        <a:pt x="95" y="65"/>
                        <a:pt x="88" y="69"/>
                        <a:pt x="79" y="69"/>
                      </a:cubicBezTo>
                      <a:cubicBezTo>
                        <a:pt x="70" y="69"/>
                        <a:pt x="62" y="65"/>
                        <a:pt x="56" y="58"/>
                      </a:cubicBezTo>
                      <a:cubicBezTo>
                        <a:pt x="50" y="51"/>
                        <a:pt x="46" y="42"/>
                        <a:pt x="46" y="33"/>
                      </a:cubicBezTo>
                      <a:cubicBezTo>
                        <a:pt x="46" y="24"/>
                        <a:pt x="50" y="16"/>
                        <a:pt x="56" y="10"/>
                      </a:cubicBezTo>
                      <a:cubicBezTo>
                        <a:pt x="62" y="4"/>
                        <a:pt x="70" y="0"/>
                        <a:pt x="79" y="0"/>
                      </a:cubicBezTo>
                      <a:cubicBezTo>
                        <a:pt x="88" y="0"/>
                        <a:pt x="95" y="4"/>
                        <a:pt x="102" y="10"/>
                      </a:cubicBezTo>
                      <a:cubicBezTo>
                        <a:pt x="108" y="16"/>
                        <a:pt x="112" y="24"/>
                        <a:pt x="112" y="33"/>
                      </a:cubicBezTo>
                      <a:close/>
                      <a:moveTo>
                        <a:pt x="158" y="229"/>
                      </a:moveTo>
                      <a:cubicBezTo>
                        <a:pt x="158" y="240"/>
                        <a:pt x="153" y="246"/>
                        <a:pt x="143" y="246"/>
                      </a:cubicBezTo>
                      <a:cubicBezTo>
                        <a:pt x="133" y="246"/>
                        <a:pt x="128" y="240"/>
                        <a:pt x="128" y="229"/>
                      </a:cubicBezTo>
                      <a:cubicBezTo>
                        <a:pt x="128" y="119"/>
                        <a:pt x="128" y="119"/>
                        <a:pt x="128" y="119"/>
                      </a:cubicBezTo>
                      <a:cubicBezTo>
                        <a:pt x="121" y="119"/>
                        <a:pt x="121" y="119"/>
                        <a:pt x="121" y="119"/>
                      </a:cubicBezTo>
                      <a:cubicBezTo>
                        <a:pt x="121" y="385"/>
                        <a:pt x="121" y="385"/>
                        <a:pt x="121" y="385"/>
                      </a:cubicBezTo>
                      <a:cubicBezTo>
                        <a:pt x="121" y="396"/>
                        <a:pt x="115" y="401"/>
                        <a:pt x="102" y="401"/>
                      </a:cubicBezTo>
                      <a:cubicBezTo>
                        <a:pt x="90" y="401"/>
                        <a:pt x="84" y="396"/>
                        <a:pt x="84" y="385"/>
                      </a:cubicBezTo>
                      <a:cubicBezTo>
                        <a:pt x="84" y="228"/>
                        <a:pt x="84" y="228"/>
                        <a:pt x="84" y="228"/>
                      </a:cubicBezTo>
                      <a:cubicBezTo>
                        <a:pt x="74" y="228"/>
                        <a:pt x="74" y="228"/>
                        <a:pt x="74" y="228"/>
                      </a:cubicBezTo>
                      <a:cubicBezTo>
                        <a:pt x="74" y="385"/>
                        <a:pt x="74" y="385"/>
                        <a:pt x="74" y="385"/>
                      </a:cubicBezTo>
                      <a:cubicBezTo>
                        <a:pt x="74" y="396"/>
                        <a:pt x="68" y="401"/>
                        <a:pt x="56" y="401"/>
                      </a:cubicBezTo>
                      <a:cubicBezTo>
                        <a:pt x="44" y="401"/>
                        <a:pt x="38" y="396"/>
                        <a:pt x="38" y="385"/>
                      </a:cubicBezTo>
                      <a:cubicBezTo>
                        <a:pt x="38" y="119"/>
                        <a:pt x="38" y="119"/>
                        <a:pt x="38" y="119"/>
                      </a:cubicBezTo>
                      <a:cubicBezTo>
                        <a:pt x="30" y="119"/>
                        <a:pt x="30" y="119"/>
                        <a:pt x="30" y="119"/>
                      </a:cubicBezTo>
                      <a:cubicBezTo>
                        <a:pt x="30" y="229"/>
                        <a:pt x="30" y="229"/>
                        <a:pt x="30" y="229"/>
                      </a:cubicBezTo>
                      <a:cubicBezTo>
                        <a:pt x="30" y="240"/>
                        <a:pt x="25" y="246"/>
                        <a:pt x="15" y="246"/>
                      </a:cubicBezTo>
                      <a:cubicBezTo>
                        <a:pt x="5" y="246"/>
                        <a:pt x="0" y="240"/>
                        <a:pt x="0" y="229"/>
                      </a:cubicBezTo>
                      <a:cubicBezTo>
                        <a:pt x="0" y="103"/>
                        <a:pt x="0" y="103"/>
                        <a:pt x="0" y="103"/>
                      </a:cubicBezTo>
                      <a:cubicBezTo>
                        <a:pt x="0" y="82"/>
                        <a:pt x="14" y="72"/>
                        <a:pt x="41" y="72"/>
                      </a:cubicBezTo>
                      <a:cubicBezTo>
                        <a:pt x="118" y="72"/>
                        <a:pt x="118" y="72"/>
                        <a:pt x="118" y="72"/>
                      </a:cubicBezTo>
                      <a:cubicBezTo>
                        <a:pt x="145" y="72"/>
                        <a:pt x="158" y="82"/>
                        <a:pt x="158" y="103"/>
                      </a:cubicBezTo>
                      <a:lnTo>
                        <a:pt x="158" y="229"/>
                      </a:lnTo>
                      <a:close/>
                    </a:path>
                  </a:pathLst>
                </a:cu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endParaRPr lang="en-US" sz="1100">
                    <a:latin typeface="+mj-lt"/>
                  </a:endParaRPr>
                </a:p>
              </p:txBody>
            </p:sp>
          </p:grpSp>
          <p:grpSp>
            <p:nvGrpSpPr>
              <p:cNvPr id="5" name="Group 4">
                <a:extLst>
                  <a:ext uri="{FF2B5EF4-FFF2-40B4-BE49-F238E27FC236}">
                    <a16:creationId xmlns:a16="http://schemas.microsoft.com/office/drawing/2014/main" id="{943EB5A0-39BC-D98D-DC86-8804A1AB3E77}"/>
                  </a:ext>
                </a:extLst>
              </p:cNvPr>
              <p:cNvGrpSpPr/>
              <p:nvPr/>
            </p:nvGrpSpPr>
            <p:grpSpPr>
              <a:xfrm>
                <a:off x="5899511" y="1860888"/>
                <a:ext cx="1135496" cy="406400"/>
                <a:chOff x="659958" y="2084425"/>
                <a:chExt cx="1135496" cy="406400"/>
              </a:xfrm>
            </p:grpSpPr>
            <p:sp>
              <p:nvSpPr>
                <p:cNvPr id="15" name="Freeform 58">
                  <a:extLst>
                    <a:ext uri="{FF2B5EF4-FFF2-40B4-BE49-F238E27FC236}">
                      <a16:creationId xmlns:a16="http://schemas.microsoft.com/office/drawing/2014/main" id="{8DC280AC-A75B-BB05-124B-0162D97C6EFC}"/>
                    </a:ext>
                  </a:extLst>
                </p:cNvPr>
                <p:cNvSpPr>
                  <a:spLocks noEditPoints="1"/>
                </p:cNvSpPr>
                <p:nvPr/>
              </p:nvSpPr>
              <p:spPr bwMode="auto">
                <a:xfrm>
                  <a:off x="659958" y="2084425"/>
                  <a:ext cx="161877" cy="406400"/>
                </a:xfrm>
                <a:custGeom>
                  <a:avLst/>
                  <a:gdLst>
                    <a:gd name="T0" fmla="*/ 112 w 158"/>
                    <a:gd name="T1" fmla="*/ 33 h 401"/>
                    <a:gd name="T2" fmla="*/ 102 w 158"/>
                    <a:gd name="T3" fmla="*/ 58 h 401"/>
                    <a:gd name="T4" fmla="*/ 79 w 158"/>
                    <a:gd name="T5" fmla="*/ 69 h 401"/>
                    <a:gd name="T6" fmla="*/ 56 w 158"/>
                    <a:gd name="T7" fmla="*/ 58 h 401"/>
                    <a:gd name="T8" fmla="*/ 46 w 158"/>
                    <a:gd name="T9" fmla="*/ 33 h 401"/>
                    <a:gd name="T10" fmla="*/ 56 w 158"/>
                    <a:gd name="T11" fmla="*/ 10 h 401"/>
                    <a:gd name="T12" fmla="*/ 79 w 158"/>
                    <a:gd name="T13" fmla="*/ 0 h 401"/>
                    <a:gd name="T14" fmla="*/ 102 w 158"/>
                    <a:gd name="T15" fmla="*/ 10 h 401"/>
                    <a:gd name="T16" fmla="*/ 112 w 158"/>
                    <a:gd name="T17" fmla="*/ 33 h 401"/>
                    <a:gd name="T18" fmla="*/ 158 w 158"/>
                    <a:gd name="T19" fmla="*/ 229 h 401"/>
                    <a:gd name="T20" fmla="*/ 143 w 158"/>
                    <a:gd name="T21" fmla="*/ 246 h 401"/>
                    <a:gd name="T22" fmla="*/ 128 w 158"/>
                    <a:gd name="T23" fmla="*/ 229 h 401"/>
                    <a:gd name="T24" fmla="*/ 128 w 158"/>
                    <a:gd name="T25" fmla="*/ 119 h 401"/>
                    <a:gd name="T26" fmla="*/ 121 w 158"/>
                    <a:gd name="T27" fmla="*/ 119 h 401"/>
                    <a:gd name="T28" fmla="*/ 121 w 158"/>
                    <a:gd name="T29" fmla="*/ 385 h 401"/>
                    <a:gd name="T30" fmla="*/ 102 w 158"/>
                    <a:gd name="T31" fmla="*/ 401 h 401"/>
                    <a:gd name="T32" fmla="*/ 84 w 158"/>
                    <a:gd name="T33" fmla="*/ 385 h 401"/>
                    <a:gd name="T34" fmla="*/ 84 w 158"/>
                    <a:gd name="T35" fmla="*/ 228 h 401"/>
                    <a:gd name="T36" fmla="*/ 74 w 158"/>
                    <a:gd name="T37" fmla="*/ 228 h 401"/>
                    <a:gd name="T38" fmla="*/ 74 w 158"/>
                    <a:gd name="T39" fmla="*/ 385 h 401"/>
                    <a:gd name="T40" fmla="*/ 56 w 158"/>
                    <a:gd name="T41" fmla="*/ 401 h 401"/>
                    <a:gd name="T42" fmla="*/ 38 w 158"/>
                    <a:gd name="T43" fmla="*/ 385 h 401"/>
                    <a:gd name="T44" fmla="*/ 38 w 158"/>
                    <a:gd name="T45" fmla="*/ 119 h 401"/>
                    <a:gd name="T46" fmla="*/ 30 w 158"/>
                    <a:gd name="T47" fmla="*/ 119 h 401"/>
                    <a:gd name="T48" fmla="*/ 30 w 158"/>
                    <a:gd name="T49" fmla="*/ 229 h 401"/>
                    <a:gd name="T50" fmla="*/ 15 w 158"/>
                    <a:gd name="T51" fmla="*/ 246 h 401"/>
                    <a:gd name="T52" fmla="*/ 0 w 158"/>
                    <a:gd name="T53" fmla="*/ 229 h 401"/>
                    <a:gd name="T54" fmla="*/ 0 w 158"/>
                    <a:gd name="T55" fmla="*/ 103 h 401"/>
                    <a:gd name="T56" fmla="*/ 41 w 158"/>
                    <a:gd name="T57" fmla="*/ 72 h 401"/>
                    <a:gd name="T58" fmla="*/ 118 w 158"/>
                    <a:gd name="T59" fmla="*/ 72 h 401"/>
                    <a:gd name="T60" fmla="*/ 158 w 158"/>
                    <a:gd name="T61" fmla="*/ 103 h 401"/>
                    <a:gd name="T62" fmla="*/ 158 w 158"/>
                    <a:gd name="T63" fmla="*/ 229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58" h="401">
                      <a:moveTo>
                        <a:pt x="112" y="33"/>
                      </a:moveTo>
                      <a:cubicBezTo>
                        <a:pt x="112" y="42"/>
                        <a:pt x="108" y="51"/>
                        <a:pt x="102" y="58"/>
                      </a:cubicBezTo>
                      <a:cubicBezTo>
                        <a:pt x="95" y="65"/>
                        <a:pt x="88" y="69"/>
                        <a:pt x="79" y="69"/>
                      </a:cubicBezTo>
                      <a:cubicBezTo>
                        <a:pt x="70" y="69"/>
                        <a:pt x="62" y="65"/>
                        <a:pt x="56" y="58"/>
                      </a:cubicBezTo>
                      <a:cubicBezTo>
                        <a:pt x="50" y="51"/>
                        <a:pt x="46" y="42"/>
                        <a:pt x="46" y="33"/>
                      </a:cubicBezTo>
                      <a:cubicBezTo>
                        <a:pt x="46" y="24"/>
                        <a:pt x="50" y="16"/>
                        <a:pt x="56" y="10"/>
                      </a:cubicBezTo>
                      <a:cubicBezTo>
                        <a:pt x="62" y="4"/>
                        <a:pt x="70" y="0"/>
                        <a:pt x="79" y="0"/>
                      </a:cubicBezTo>
                      <a:cubicBezTo>
                        <a:pt x="88" y="0"/>
                        <a:pt x="95" y="4"/>
                        <a:pt x="102" y="10"/>
                      </a:cubicBezTo>
                      <a:cubicBezTo>
                        <a:pt x="108" y="16"/>
                        <a:pt x="112" y="24"/>
                        <a:pt x="112" y="33"/>
                      </a:cubicBezTo>
                      <a:close/>
                      <a:moveTo>
                        <a:pt x="158" y="229"/>
                      </a:moveTo>
                      <a:cubicBezTo>
                        <a:pt x="158" y="240"/>
                        <a:pt x="153" y="246"/>
                        <a:pt x="143" y="246"/>
                      </a:cubicBezTo>
                      <a:cubicBezTo>
                        <a:pt x="133" y="246"/>
                        <a:pt x="128" y="240"/>
                        <a:pt x="128" y="229"/>
                      </a:cubicBezTo>
                      <a:cubicBezTo>
                        <a:pt x="128" y="119"/>
                        <a:pt x="128" y="119"/>
                        <a:pt x="128" y="119"/>
                      </a:cubicBezTo>
                      <a:cubicBezTo>
                        <a:pt x="121" y="119"/>
                        <a:pt x="121" y="119"/>
                        <a:pt x="121" y="119"/>
                      </a:cubicBezTo>
                      <a:cubicBezTo>
                        <a:pt x="121" y="385"/>
                        <a:pt x="121" y="385"/>
                        <a:pt x="121" y="385"/>
                      </a:cubicBezTo>
                      <a:cubicBezTo>
                        <a:pt x="121" y="396"/>
                        <a:pt x="115" y="401"/>
                        <a:pt x="102" y="401"/>
                      </a:cubicBezTo>
                      <a:cubicBezTo>
                        <a:pt x="90" y="401"/>
                        <a:pt x="84" y="396"/>
                        <a:pt x="84" y="385"/>
                      </a:cubicBezTo>
                      <a:cubicBezTo>
                        <a:pt x="84" y="228"/>
                        <a:pt x="84" y="228"/>
                        <a:pt x="84" y="228"/>
                      </a:cubicBezTo>
                      <a:cubicBezTo>
                        <a:pt x="74" y="228"/>
                        <a:pt x="74" y="228"/>
                        <a:pt x="74" y="228"/>
                      </a:cubicBezTo>
                      <a:cubicBezTo>
                        <a:pt x="74" y="385"/>
                        <a:pt x="74" y="385"/>
                        <a:pt x="74" y="385"/>
                      </a:cubicBezTo>
                      <a:cubicBezTo>
                        <a:pt x="74" y="396"/>
                        <a:pt x="68" y="401"/>
                        <a:pt x="56" y="401"/>
                      </a:cubicBezTo>
                      <a:cubicBezTo>
                        <a:pt x="44" y="401"/>
                        <a:pt x="38" y="396"/>
                        <a:pt x="38" y="385"/>
                      </a:cubicBezTo>
                      <a:cubicBezTo>
                        <a:pt x="38" y="119"/>
                        <a:pt x="38" y="119"/>
                        <a:pt x="38" y="119"/>
                      </a:cubicBezTo>
                      <a:cubicBezTo>
                        <a:pt x="30" y="119"/>
                        <a:pt x="30" y="119"/>
                        <a:pt x="30" y="119"/>
                      </a:cubicBezTo>
                      <a:cubicBezTo>
                        <a:pt x="30" y="229"/>
                        <a:pt x="30" y="229"/>
                        <a:pt x="30" y="229"/>
                      </a:cubicBezTo>
                      <a:cubicBezTo>
                        <a:pt x="30" y="240"/>
                        <a:pt x="25" y="246"/>
                        <a:pt x="15" y="246"/>
                      </a:cubicBezTo>
                      <a:cubicBezTo>
                        <a:pt x="5" y="246"/>
                        <a:pt x="0" y="240"/>
                        <a:pt x="0" y="229"/>
                      </a:cubicBezTo>
                      <a:cubicBezTo>
                        <a:pt x="0" y="103"/>
                        <a:pt x="0" y="103"/>
                        <a:pt x="0" y="103"/>
                      </a:cubicBezTo>
                      <a:cubicBezTo>
                        <a:pt x="0" y="82"/>
                        <a:pt x="14" y="72"/>
                        <a:pt x="41" y="72"/>
                      </a:cubicBezTo>
                      <a:cubicBezTo>
                        <a:pt x="118" y="72"/>
                        <a:pt x="118" y="72"/>
                        <a:pt x="118" y="72"/>
                      </a:cubicBezTo>
                      <a:cubicBezTo>
                        <a:pt x="145" y="72"/>
                        <a:pt x="158" y="82"/>
                        <a:pt x="158" y="103"/>
                      </a:cubicBezTo>
                      <a:lnTo>
                        <a:pt x="158" y="229"/>
                      </a:lnTo>
                      <a:close/>
                    </a:path>
                  </a:pathLst>
                </a:cu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endParaRPr lang="en-US" sz="1100">
                    <a:latin typeface="+mj-lt"/>
                  </a:endParaRPr>
                </a:p>
              </p:txBody>
            </p:sp>
            <p:sp>
              <p:nvSpPr>
                <p:cNvPr id="16" name="Freeform 59">
                  <a:extLst>
                    <a:ext uri="{FF2B5EF4-FFF2-40B4-BE49-F238E27FC236}">
                      <a16:creationId xmlns:a16="http://schemas.microsoft.com/office/drawing/2014/main" id="{A3B8CB0D-FA74-F41C-9AE7-DB9E6B5D592E}"/>
                    </a:ext>
                  </a:extLst>
                </p:cNvPr>
                <p:cNvSpPr>
                  <a:spLocks noEditPoints="1"/>
                </p:cNvSpPr>
                <p:nvPr/>
              </p:nvSpPr>
              <p:spPr bwMode="auto">
                <a:xfrm>
                  <a:off x="903364" y="2084425"/>
                  <a:ext cx="161877" cy="406400"/>
                </a:xfrm>
                <a:custGeom>
                  <a:avLst/>
                  <a:gdLst>
                    <a:gd name="T0" fmla="*/ 112 w 158"/>
                    <a:gd name="T1" fmla="*/ 33 h 401"/>
                    <a:gd name="T2" fmla="*/ 102 w 158"/>
                    <a:gd name="T3" fmla="*/ 58 h 401"/>
                    <a:gd name="T4" fmla="*/ 79 w 158"/>
                    <a:gd name="T5" fmla="*/ 69 h 401"/>
                    <a:gd name="T6" fmla="*/ 56 w 158"/>
                    <a:gd name="T7" fmla="*/ 58 h 401"/>
                    <a:gd name="T8" fmla="*/ 46 w 158"/>
                    <a:gd name="T9" fmla="*/ 33 h 401"/>
                    <a:gd name="T10" fmla="*/ 56 w 158"/>
                    <a:gd name="T11" fmla="*/ 10 h 401"/>
                    <a:gd name="T12" fmla="*/ 79 w 158"/>
                    <a:gd name="T13" fmla="*/ 0 h 401"/>
                    <a:gd name="T14" fmla="*/ 102 w 158"/>
                    <a:gd name="T15" fmla="*/ 10 h 401"/>
                    <a:gd name="T16" fmla="*/ 112 w 158"/>
                    <a:gd name="T17" fmla="*/ 33 h 401"/>
                    <a:gd name="T18" fmla="*/ 158 w 158"/>
                    <a:gd name="T19" fmla="*/ 229 h 401"/>
                    <a:gd name="T20" fmla="*/ 143 w 158"/>
                    <a:gd name="T21" fmla="*/ 246 h 401"/>
                    <a:gd name="T22" fmla="*/ 128 w 158"/>
                    <a:gd name="T23" fmla="*/ 229 h 401"/>
                    <a:gd name="T24" fmla="*/ 128 w 158"/>
                    <a:gd name="T25" fmla="*/ 119 h 401"/>
                    <a:gd name="T26" fmla="*/ 121 w 158"/>
                    <a:gd name="T27" fmla="*/ 119 h 401"/>
                    <a:gd name="T28" fmla="*/ 121 w 158"/>
                    <a:gd name="T29" fmla="*/ 385 h 401"/>
                    <a:gd name="T30" fmla="*/ 102 w 158"/>
                    <a:gd name="T31" fmla="*/ 401 h 401"/>
                    <a:gd name="T32" fmla="*/ 84 w 158"/>
                    <a:gd name="T33" fmla="*/ 385 h 401"/>
                    <a:gd name="T34" fmla="*/ 84 w 158"/>
                    <a:gd name="T35" fmla="*/ 228 h 401"/>
                    <a:gd name="T36" fmla="*/ 74 w 158"/>
                    <a:gd name="T37" fmla="*/ 228 h 401"/>
                    <a:gd name="T38" fmla="*/ 74 w 158"/>
                    <a:gd name="T39" fmla="*/ 385 h 401"/>
                    <a:gd name="T40" fmla="*/ 56 w 158"/>
                    <a:gd name="T41" fmla="*/ 401 h 401"/>
                    <a:gd name="T42" fmla="*/ 38 w 158"/>
                    <a:gd name="T43" fmla="*/ 385 h 401"/>
                    <a:gd name="T44" fmla="*/ 38 w 158"/>
                    <a:gd name="T45" fmla="*/ 119 h 401"/>
                    <a:gd name="T46" fmla="*/ 30 w 158"/>
                    <a:gd name="T47" fmla="*/ 119 h 401"/>
                    <a:gd name="T48" fmla="*/ 30 w 158"/>
                    <a:gd name="T49" fmla="*/ 229 h 401"/>
                    <a:gd name="T50" fmla="*/ 15 w 158"/>
                    <a:gd name="T51" fmla="*/ 246 h 401"/>
                    <a:gd name="T52" fmla="*/ 0 w 158"/>
                    <a:gd name="T53" fmla="*/ 229 h 401"/>
                    <a:gd name="T54" fmla="*/ 0 w 158"/>
                    <a:gd name="T55" fmla="*/ 103 h 401"/>
                    <a:gd name="T56" fmla="*/ 41 w 158"/>
                    <a:gd name="T57" fmla="*/ 72 h 401"/>
                    <a:gd name="T58" fmla="*/ 118 w 158"/>
                    <a:gd name="T59" fmla="*/ 72 h 401"/>
                    <a:gd name="T60" fmla="*/ 158 w 158"/>
                    <a:gd name="T61" fmla="*/ 103 h 401"/>
                    <a:gd name="T62" fmla="*/ 158 w 158"/>
                    <a:gd name="T63" fmla="*/ 229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58" h="401">
                      <a:moveTo>
                        <a:pt x="112" y="33"/>
                      </a:moveTo>
                      <a:cubicBezTo>
                        <a:pt x="112" y="42"/>
                        <a:pt x="108" y="51"/>
                        <a:pt x="102" y="58"/>
                      </a:cubicBezTo>
                      <a:cubicBezTo>
                        <a:pt x="95" y="65"/>
                        <a:pt x="88" y="69"/>
                        <a:pt x="79" y="69"/>
                      </a:cubicBezTo>
                      <a:cubicBezTo>
                        <a:pt x="70" y="69"/>
                        <a:pt x="62" y="65"/>
                        <a:pt x="56" y="58"/>
                      </a:cubicBezTo>
                      <a:cubicBezTo>
                        <a:pt x="50" y="51"/>
                        <a:pt x="46" y="42"/>
                        <a:pt x="46" y="33"/>
                      </a:cubicBezTo>
                      <a:cubicBezTo>
                        <a:pt x="46" y="24"/>
                        <a:pt x="50" y="16"/>
                        <a:pt x="56" y="10"/>
                      </a:cubicBezTo>
                      <a:cubicBezTo>
                        <a:pt x="62" y="4"/>
                        <a:pt x="70" y="0"/>
                        <a:pt x="79" y="0"/>
                      </a:cubicBezTo>
                      <a:cubicBezTo>
                        <a:pt x="88" y="0"/>
                        <a:pt x="95" y="4"/>
                        <a:pt x="102" y="10"/>
                      </a:cubicBezTo>
                      <a:cubicBezTo>
                        <a:pt x="108" y="16"/>
                        <a:pt x="112" y="24"/>
                        <a:pt x="112" y="33"/>
                      </a:cubicBezTo>
                      <a:close/>
                      <a:moveTo>
                        <a:pt x="158" y="229"/>
                      </a:moveTo>
                      <a:cubicBezTo>
                        <a:pt x="158" y="240"/>
                        <a:pt x="153" y="246"/>
                        <a:pt x="143" y="246"/>
                      </a:cubicBezTo>
                      <a:cubicBezTo>
                        <a:pt x="133" y="246"/>
                        <a:pt x="128" y="240"/>
                        <a:pt x="128" y="229"/>
                      </a:cubicBezTo>
                      <a:cubicBezTo>
                        <a:pt x="128" y="119"/>
                        <a:pt x="128" y="119"/>
                        <a:pt x="128" y="119"/>
                      </a:cubicBezTo>
                      <a:cubicBezTo>
                        <a:pt x="121" y="119"/>
                        <a:pt x="121" y="119"/>
                        <a:pt x="121" y="119"/>
                      </a:cubicBezTo>
                      <a:cubicBezTo>
                        <a:pt x="121" y="385"/>
                        <a:pt x="121" y="385"/>
                        <a:pt x="121" y="385"/>
                      </a:cubicBezTo>
                      <a:cubicBezTo>
                        <a:pt x="121" y="396"/>
                        <a:pt x="115" y="401"/>
                        <a:pt x="102" y="401"/>
                      </a:cubicBezTo>
                      <a:cubicBezTo>
                        <a:pt x="90" y="401"/>
                        <a:pt x="84" y="396"/>
                        <a:pt x="84" y="385"/>
                      </a:cubicBezTo>
                      <a:cubicBezTo>
                        <a:pt x="84" y="228"/>
                        <a:pt x="84" y="228"/>
                        <a:pt x="84" y="228"/>
                      </a:cubicBezTo>
                      <a:cubicBezTo>
                        <a:pt x="74" y="228"/>
                        <a:pt x="74" y="228"/>
                        <a:pt x="74" y="228"/>
                      </a:cubicBezTo>
                      <a:cubicBezTo>
                        <a:pt x="74" y="385"/>
                        <a:pt x="74" y="385"/>
                        <a:pt x="74" y="385"/>
                      </a:cubicBezTo>
                      <a:cubicBezTo>
                        <a:pt x="74" y="396"/>
                        <a:pt x="68" y="401"/>
                        <a:pt x="56" y="401"/>
                      </a:cubicBezTo>
                      <a:cubicBezTo>
                        <a:pt x="44" y="401"/>
                        <a:pt x="38" y="396"/>
                        <a:pt x="38" y="385"/>
                      </a:cubicBezTo>
                      <a:cubicBezTo>
                        <a:pt x="38" y="119"/>
                        <a:pt x="38" y="119"/>
                        <a:pt x="38" y="119"/>
                      </a:cubicBezTo>
                      <a:cubicBezTo>
                        <a:pt x="30" y="119"/>
                        <a:pt x="30" y="119"/>
                        <a:pt x="30" y="119"/>
                      </a:cubicBezTo>
                      <a:cubicBezTo>
                        <a:pt x="30" y="229"/>
                        <a:pt x="30" y="229"/>
                        <a:pt x="30" y="229"/>
                      </a:cubicBezTo>
                      <a:cubicBezTo>
                        <a:pt x="30" y="240"/>
                        <a:pt x="25" y="246"/>
                        <a:pt x="15" y="246"/>
                      </a:cubicBezTo>
                      <a:cubicBezTo>
                        <a:pt x="5" y="246"/>
                        <a:pt x="0" y="240"/>
                        <a:pt x="0" y="229"/>
                      </a:cubicBezTo>
                      <a:cubicBezTo>
                        <a:pt x="0" y="103"/>
                        <a:pt x="0" y="103"/>
                        <a:pt x="0" y="103"/>
                      </a:cubicBezTo>
                      <a:cubicBezTo>
                        <a:pt x="0" y="82"/>
                        <a:pt x="14" y="72"/>
                        <a:pt x="41" y="72"/>
                      </a:cubicBezTo>
                      <a:cubicBezTo>
                        <a:pt x="118" y="72"/>
                        <a:pt x="118" y="72"/>
                        <a:pt x="118" y="72"/>
                      </a:cubicBezTo>
                      <a:cubicBezTo>
                        <a:pt x="145" y="72"/>
                        <a:pt x="158" y="82"/>
                        <a:pt x="158" y="103"/>
                      </a:cubicBezTo>
                      <a:lnTo>
                        <a:pt x="158" y="229"/>
                      </a:lnTo>
                      <a:close/>
                    </a:path>
                  </a:pathLst>
                </a:cu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endParaRPr lang="en-US" sz="1100">
                    <a:latin typeface="+mj-lt"/>
                  </a:endParaRPr>
                </a:p>
              </p:txBody>
            </p:sp>
            <p:sp>
              <p:nvSpPr>
                <p:cNvPr id="17" name="Freeform 60">
                  <a:extLst>
                    <a:ext uri="{FF2B5EF4-FFF2-40B4-BE49-F238E27FC236}">
                      <a16:creationId xmlns:a16="http://schemas.microsoft.com/office/drawing/2014/main" id="{EE24C784-5B54-E13C-6900-4EB0EDA6DAEF}"/>
                    </a:ext>
                  </a:extLst>
                </p:cNvPr>
                <p:cNvSpPr>
                  <a:spLocks noEditPoints="1"/>
                </p:cNvSpPr>
                <p:nvPr/>
              </p:nvSpPr>
              <p:spPr bwMode="auto">
                <a:xfrm>
                  <a:off x="1146769" y="2084425"/>
                  <a:ext cx="161877" cy="406400"/>
                </a:xfrm>
                <a:custGeom>
                  <a:avLst/>
                  <a:gdLst>
                    <a:gd name="T0" fmla="*/ 112 w 158"/>
                    <a:gd name="T1" fmla="*/ 33 h 401"/>
                    <a:gd name="T2" fmla="*/ 102 w 158"/>
                    <a:gd name="T3" fmla="*/ 58 h 401"/>
                    <a:gd name="T4" fmla="*/ 79 w 158"/>
                    <a:gd name="T5" fmla="*/ 69 h 401"/>
                    <a:gd name="T6" fmla="*/ 56 w 158"/>
                    <a:gd name="T7" fmla="*/ 58 h 401"/>
                    <a:gd name="T8" fmla="*/ 46 w 158"/>
                    <a:gd name="T9" fmla="*/ 33 h 401"/>
                    <a:gd name="T10" fmla="*/ 56 w 158"/>
                    <a:gd name="T11" fmla="*/ 10 h 401"/>
                    <a:gd name="T12" fmla="*/ 79 w 158"/>
                    <a:gd name="T13" fmla="*/ 0 h 401"/>
                    <a:gd name="T14" fmla="*/ 102 w 158"/>
                    <a:gd name="T15" fmla="*/ 10 h 401"/>
                    <a:gd name="T16" fmla="*/ 112 w 158"/>
                    <a:gd name="T17" fmla="*/ 33 h 401"/>
                    <a:gd name="T18" fmla="*/ 158 w 158"/>
                    <a:gd name="T19" fmla="*/ 229 h 401"/>
                    <a:gd name="T20" fmla="*/ 143 w 158"/>
                    <a:gd name="T21" fmla="*/ 246 h 401"/>
                    <a:gd name="T22" fmla="*/ 128 w 158"/>
                    <a:gd name="T23" fmla="*/ 229 h 401"/>
                    <a:gd name="T24" fmla="*/ 128 w 158"/>
                    <a:gd name="T25" fmla="*/ 119 h 401"/>
                    <a:gd name="T26" fmla="*/ 121 w 158"/>
                    <a:gd name="T27" fmla="*/ 119 h 401"/>
                    <a:gd name="T28" fmla="*/ 121 w 158"/>
                    <a:gd name="T29" fmla="*/ 385 h 401"/>
                    <a:gd name="T30" fmla="*/ 102 w 158"/>
                    <a:gd name="T31" fmla="*/ 401 h 401"/>
                    <a:gd name="T32" fmla="*/ 84 w 158"/>
                    <a:gd name="T33" fmla="*/ 385 h 401"/>
                    <a:gd name="T34" fmla="*/ 84 w 158"/>
                    <a:gd name="T35" fmla="*/ 228 h 401"/>
                    <a:gd name="T36" fmla="*/ 74 w 158"/>
                    <a:gd name="T37" fmla="*/ 228 h 401"/>
                    <a:gd name="T38" fmla="*/ 74 w 158"/>
                    <a:gd name="T39" fmla="*/ 385 h 401"/>
                    <a:gd name="T40" fmla="*/ 56 w 158"/>
                    <a:gd name="T41" fmla="*/ 401 h 401"/>
                    <a:gd name="T42" fmla="*/ 38 w 158"/>
                    <a:gd name="T43" fmla="*/ 385 h 401"/>
                    <a:gd name="T44" fmla="*/ 38 w 158"/>
                    <a:gd name="T45" fmla="*/ 119 h 401"/>
                    <a:gd name="T46" fmla="*/ 30 w 158"/>
                    <a:gd name="T47" fmla="*/ 119 h 401"/>
                    <a:gd name="T48" fmla="*/ 30 w 158"/>
                    <a:gd name="T49" fmla="*/ 229 h 401"/>
                    <a:gd name="T50" fmla="*/ 15 w 158"/>
                    <a:gd name="T51" fmla="*/ 246 h 401"/>
                    <a:gd name="T52" fmla="*/ 0 w 158"/>
                    <a:gd name="T53" fmla="*/ 229 h 401"/>
                    <a:gd name="T54" fmla="*/ 0 w 158"/>
                    <a:gd name="T55" fmla="*/ 103 h 401"/>
                    <a:gd name="T56" fmla="*/ 41 w 158"/>
                    <a:gd name="T57" fmla="*/ 72 h 401"/>
                    <a:gd name="T58" fmla="*/ 118 w 158"/>
                    <a:gd name="T59" fmla="*/ 72 h 401"/>
                    <a:gd name="T60" fmla="*/ 158 w 158"/>
                    <a:gd name="T61" fmla="*/ 103 h 401"/>
                    <a:gd name="T62" fmla="*/ 158 w 158"/>
                    <a:gd name="T63" fmla="*/ 229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58" h="401">
                      <a:moveTo>
                        <a:pt x="112" y="33"/>
                      </a:moveTo>
                      <a:cubicBezTo>
                        <a:pt x="112" y="42"/>
                        <a:pt x="108" y="51"/>
                        <a:pt x="102" y="58"/>
                      </a:cubicBezTo>
                      <a:cubicBezTo>
                        <a:pt x="95" y="65"/>
                        <a:pt x="88" y="69"/>
                        <a:pt x="79" y="69"/>
                      </a:cubicBezTo>
                      <a:cubicBezTo>
                        <a:pt x="70" y="69"/>
                        <a:pt x="62" y="65"/>
                        <a:pt x="56" y="58"/>
                      </a:cubicBezTo>
                      <a:cubicBezTo>
                        <a:pt x="50" y="51"/>
                        <a:pt x="46" y="42"/>
                        <a:pt x="46" y="33"/>
                      </a:cubicBezTo>
                      <a:cubicBezTo>
                        <a:pt x="46" y="24"/>
                        <a:pt x="50" y="16"/>
                        <a:pt x="56" y="10"/>
                      </a:cubicBezTo>
                      <a:cubicBezTo>
                        <a:pt x="62" y="4"/>
                        <a:pt x="70" y="0"/>
                        <a:pt x="79" y="0"/>
                      </a:cubicBezTo>
                      <a:cubicBezTo>
                        <a:pt x="88" y="0"/>
                        <a:pt x="95" y="4"/>
                        <a:pt x="102" y="10"/>
                      </a:cubicBezTo>
                      <a:cubicBezTo>
                        <a:pt x="108" y="16"/>
                        <a:pt x="112" y="24"/>
                        <a:pt x="112" y="33"/>
                      </a:cubicBezTo>
                      <a:close/>
                      <a:moveTo>
                        <a:pt x="158" y="229"/>
                      </a:moveTo>
                      <a:cubicBezTo>
                        <a:pt x="158" y="240"/>
                        <a:pt x="153" y="246"/>
                        <a:pt x="143" y="246"/>
                      </a:cubicBezTo>
                      <a:cubicBezTo>
                        <a:pt x="133" y="246"/>
                        <a:pt x="128" y="240"/>
                        <a:pt x="128" y="229"/>
                      </a:cubicBezTo>
                      <a:cubicBezTo>
                        <a:pt x="128" y="119"/>
                        <a:pt x="128" y="119"/>
                        <a:pt x="128" y="119"/>
                      </a:cubicBezTo>
                      <a:cubicBezTo>
                        <a:pt x="121" y="119"/>
                        <a:pt x="121" y="119"/>
                        <a:pt x="121" y="119"/>
                      </a:cubicBezTo>
                      <a:cubicBezTo>
                        <a:pt x="121" y="385"/>
                        <a:pt x="121" y="385"/>
                        <a:pt x="121" y="385"/>
                      </a:cubicBezTo>
                      <a:cubicBezTo>
                        <a:pt x="121" y="396"/>
                        <a:pt x="115" y="401"/>
                        <a:pt x="102" y="401"/>
                      </a:cubicBezTo>
                      <a:cubicBezTo>
                        <a:pt x="90" y="401"/>
                        <a:pt x="84" y="396"/>
                        <a:pt x="84" y="385"/>
                      </a:cubicBezTo>
                      <a:cubicBezTo>
                        <a:pt x="84" y="228"/>
                        <a:pt x="84" y="228"/>
                        <a:pt x="84" y="228"/>
                      </a:cubicBezTo>
                      <a:cubicBezTo>
                        <a:pt x="74" y="228"/>
                        <a:pt x="74" y="228"/>
                        <a:pt x="74" y="228"/>
                      </a:cubicBezTo>
                      <a:cubicBezTo>
                        <a:pt x="74" y="385"/>
                        <a:pt x="74" y="385"/>
                        <a:pt x="74" y="385"/>
                      </a:cubicBezTo>
                      <a:cubicBezTo>
                        <a:pt x="74" y="396"/>
                        <a:pt x="68" y="401"/>
                        <a:pt x="56" y="401"/>
                      </a:cubicBezTo>
                      <a:cubicBezTo>
                        <a:pt x="44" y="401"/>
                        <a:pt x="38" y="396"/>
                        <a:pt x="38" y="385"/>
                      </a:cubicBezTo>
                      <a:cubicBezTo>
                        <a:pt x="38" y="119"/>
                        <a:pt x="38" y="119"/>
                        <a:pt x="38" y="119"/>
                      </a:cubicBezTo>
                      <a:cubicBezTo>
                        <a:pt x="30" y="119"/>
                        <a:pt x="30" y="119"/>
                        <a:pt x="30" y="119"/>
                      </a:cubicBezTo>
                      <a:cubicBezTo>
                        <a:pt x="30" y="229"/>
                        <a:pt x="30" y="229"/>
                        <a:pt x="30" y="229"/>
                      </a:cubicBezTo>
                      <a:cubicBezTo>
                        <a:pt x="30" y="240"/>
                        <a:pt x="25" y="246"/>
                        <a:pt x="15" y="246"/>
                      </a:cubicBezTo>
                      <a:cubicBezTo>
                        <a:pt x="5" y="246"/>
                        <a:pt x="0" y="240"/>
                        <a:pt x="0" y="229"/>
                      </a:cubicBezTo>
                      <a:cubicBezTo>
                        <a:pt x="0" y="103"/>
                        <a:pt x="0" y="103"/>
                        <a:pt x="0" y="103"/>
                      </a:cubicBezTo>
                      <a:cubicBezTo>
                        <a:pt x="0" y="82"/>
                        <a:pt x="14" y="72"/>
                        <a:pt x="41" y="72"/>
                      </a:cubicBezTo>
                      <a:cubicBezTo>
                        <a:pt x="118" y="72"/>
                        <a:pt x="118" y="72"/>
                        <a:pt x="118" y="72"/>
                      </a:cubicBezTo>
                      <a:cubicBezTo>
                        <a:pt x="145" y="72"/>
                        <a:pt x="158" y="82"/>
                        <a:pt x="158" y="103"/>
                      </a:cubicBezTo>
                      <a:lnTo>
                        <a:pt x="158" y="229"/>
                      </a:lnTo>
                      <a:close/>
                    </a:path>
                  </a:pathLst>
                </a:cu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endParaRPr lang="en-US" sz="1100">
                    <a:latin typeface="+mj-lt"/>
                  </a:endParaRPr>
                </a:p>
              </p:txBody>
            </p:sp>
            <p:sp>
              <p:nvSpPr>
                <p:cNvPr id="18" name="Freeform 61">
                  <a:extLst>
                    <a:ext uri="{FF2B5EF4-FFF2-40B4-BE49-F238E27FC236}">
                      <a16:creationId xmlns:a16="http://schemas.microsoft.com/office/drawing/2014/main" id="{4A627EB7-61A2-9E8F-8419-BC3AD6B95081}"/>
                    </a:ext>
                  </a:extLst>
                </p:cNvPr>
                <p:cNvSpPr>
                  <a:spLocks noEditPoints="1"/>
                </p:cNvSpPr>
                <p:nvPr/>
              </p:nvSpPr>
              <p:spPr bwMode="auto">
                <a:xfrm>
                  <a:off x="1390174" y="2084425"/>
                  <a:ext cx="161877" cy="406400"/>
                </a:xfrm>
                <a:custGeom>
                  <a:avLst/>
                  <a:gdLst>
                    <a:gd name="T0" fmla="*/ 112 w 158"/>
                    <a:gd name="T1" fmla="*/ 33 h 401"/>
                    <a:gd name="T2" fmla="*/ 102 w 158"/>
                    <a:gd name="T3" fmla="*/ 58 h 401"/>
                    <a:gd name="T4" fmla="*/ 79 w 158"/>
                    <a:gd name="T5" fmla="*/ 69 h 401"/>
                    <a:gd name="T6" fmla="*/ 56 w 158"/>
                    <a:gd name="T7" fmla="*/ 58 h 401"/>
                    <a:gd name="T8" fmla="*/ 46 w 158"/>
                    <a:gd name="T9" fmla="*/ 33 h 401"/>
                    <a:gd name="T10" fmla="*/ 56 w 158"/>
                    <a:gd name="T11" fmla="*/ 10 h 401"/>
                    <a:gd name="T12" fmla="*/ 79 w 158"/>
                    <a:gd name="T13" fmla="*/ 0 h 401"/>
                    <a:gd name="T14" fmla="*/ 102 w 158"/>
                    <a:gd name="T15" fmla="*/ 10 h 401"/>
                    <a:gd name="T16" fmla="*/ 112 w 158"/>
                    <a:gd name="T17" fmla="*/ 33 h 401"/>
                    <a:gd name="T18" fmla="*/ 158 w 158"/>
                    <a:gd name="T19" fmla="*/ 229 h 401"/>
                    <a:gd name="T20" fmla="*/ 143 w 158"/>
                    <a:gd name="T21" fmla="*/ 246 h 401"/>
                    <a:gd name="T22" fmla="*/ 128 w 158"/>
                    <a:gd name="T23" fmla="*/ 229 h 401"/>
                    <a:gd name="T24" fmla="*/ 128 w 158"/>
                    <a:gd name="T25" fmla="*/ 119 h 401"/>
                    <a:gd name="T26" fmla="*/ 121 w 158"/>
                    <a:gd name="T27" fmla="*/ 119 h 401"/>
                    <a:gd name="T28" fmla="*/ 121 w 158"/>
                    <a:gd name="T29" fmla="*/ 385 h 401"/>
                    <a:gd name="T30" fmla="*/ 102 w 158"/>
                    <a:gd name="T31" fmla="*/ 401 h 401"/>
                    <a:gd name="T32" fmla="*/ 84 w 158"/>
                    <a:gd name="T33" fmla="*/ 385 h 401"/>
                    <a:gd name="T34" fmla="*/ 84 w 158"/>
                    <a:gd name="T35" fmla="*/ 228 h 401"/>
                    <a:gd name="T36" fmla="*/ 74 w 158"/>
                    <a:gd name="T37" fmla="*/ 228 h 401"/>
                    <a:gd name="T38" fmla="*/ 74 w 158"/>
                    <a:gd name="T39" fmla="*/ 385 h 401"/>
                    <a:gd name="T40" fmla="*/ 56 w 158"/>
                    <a:gd name="T41" fmla="*/ 401 h 401"/>
                    <a:gd name="T42" fmla="*/ 38 w 158"/>
                    <a:gd name="T43" fmla="*/ 385 h 401"/>
                    <a:gd name="T44" fmla="*/ 38 w 158"/>
                    <a:gd name="T45" fmla="*/ 119 h 401"/>
                    <a:gd name="T46" fmla="*/ 30 w 158"/>
                    <a:gd name="T47" fmla="*/ 119 h 401"/>
                    <a:gd name="T48" fmla="*/ 30 w 158"/>
                    <a:gd name="T49" fmla="*/ 229 h 401"/>
                    <a:gd name="T50" fmla="*/ 15 w 158"/>
                    <a:gd name="T51" fmla="*/ 246 h 401"/>
                    <a:gd name="T52" fmla="*/ 0 w 158"/>
                    <a:gd name="T53" fmla="*/ 229 h 401"/>
                    <a:gd name="T54" fmla="*/ 0 w 158"/>
                    <a:gd name="T55" fmla="*/ 103 h 401"/>
                    <a:gd name="T56" fmla="*/ 41 w 158"/>
                    <a:gd name="T57" fmla="*/ 72 h 401"/>
                    <a:gd name="T58" fmla="*/ 118 w 158"/>
                    <a:gd name="T59" fmla="*/ 72 h 401"/>
                    <a:gd name="T60" fmla="*/ 158 w 158"/>
                    <a:gd name="T61" fmla="*/ 103 h 401"/>
                    <a:gd name="T62" fmla="*/ 158 w 158"/>
                    <a:gd name="T63" fmla="*/ 229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58" h="401">
                      <a:moveTo>
                        <a:pt x="112" y="33"/>
                      </a:moveTo>
                      <a:cubicBezTo>
                        <a:pt x="112" y="42"/>
                        <a:pt x="108" y="51"/>
                        <a:pt x="102" y="58"/>
                      </a:cubicBezTo>
                      <a:cubicBezTo>
                        <a:pt x="95" y="65"/>
                        <a:pt x="88" y="69"/>
                        <a:pt x="79" y="69"/>
                      </a:cubicBezTo>
                      <a:cubicBezTo>
                        <a:pt x="70" y="69"/>
                        <a:pt x="62" y="65"/>
                        <a:pt x="56" y="58"/>
                      </a:cubicBezTo>
                      <a:cubicBezTo>
                        <a:pt x="50" y="51"/>
                        <a:pt x="46" y="42"/>
                        <a:pt x="46" y="33"/>
                      </a:cubicBezTo>
                      <a:cubicBezTo>
                        <a:pt x="46" y="24"/>
                        <a:pt x="50" y="16"/>
                        <a:pt x="56" y="10"/>
                      </a:cubicBezTo>
                      <a:cubicBezTo>
                        <a:pt x="62" y="4"/>
                        <a:pt x="70" y="0"/>
                        <a:pt x="79" y="0"/>
                      </a:cubicBezTo>
                      <a:cubicBezTo>
                        <a:pt x="88" y="0"/>
                        <a:pt x="95" y="4"/>
                        <a:pt x="102" y="10"/>
                      </a:cubicBezTo>
                      <a:cubicBezTo>
                        <a:pt x="108" y="16"/>
                        <a:pt x="112" y="24"/>
                        <a:pt x="112" y="33"/>
                      </a:cubicBezTo>
                      <a:close/>
                      <a:moveTo>
                        <a:pt x="158" y="229"/>
                      </a:moveTo>
                      <a:cubicBezTo>
                        <a:pt x="158" y="240"/>
                        <a:pt x="153" y="246"/>
                        <a:pt x="143" y="246"/>
                      </a:cubicBezTo>
                      <a:cubicBezTo>
                        <a:pt x="133" y="246"/>
                        <a:pt x="128" y="240"/>
                        <a:pt x="128" y="229"/>
                      </a:cubicBezTo>
                      <a:cubicBezTo>
                        <a:pt x="128" y="119"/>
                        <a:pt x="128" y="119"/>
                        <a:pt x="128" y="119"/>
                      </a:cubicBezTo>
                      <a:cubicBezTo>
                        <a:pt x="121" y="119"/>
                        <a:pt x="121" y="119"/>
                        <a:pt x="121" y="119"/>
                      </a:cubicBezTo>
                      <a:cubicBezTo>
                        <a:pt x="121" y="385"/>
                        <a:pt x="121" y="385"/>
                        <a:pt x="121" y="385"/>
                      </a:cubicBezTo>
                      <a:cubicBezTo>
                        <a:pt x="121" y="396"/>
                        <a:pt x="115" y="401"/>
                        <a:pt x="102" y="401"/>
                      </a:cubicBezTo>
                      <a:cubicBezTo>
                        <a:pt x="90" y="401"/>
                        <a:pt x="84" y="396"/>
                        <a:pt x="84" y="385"/>
                      </a:cubicBezTo>
                      <a:cubicBezTo>
                        <a:pt x="84" y="228"/>
                        <a:pt x="84" y="228"/>
                        <a:pt x="84" y="228"/>
                      </a:cubicBezTo>
                      <a:cubicBezTo>
                        <a:pt x="74" y="228"/>
                        <a:pt x="74" y="228"/>
                        <a:pt x="74" y="228"/>
                      </a:cubicBezTo>
                      <a:cubicBezTo>
                        <a:pt x="74" y="385"/>
                        <a:pt x="74" y="385"/>
                        <a:pt x="74" y="385"/>
                      </a:cubicBezTo>
                      <a:cubicBezTo>
                        <a:pt x="74" y="396"/>
                        <a:pt x="68" y="401"/>
                        <a:pt x="56" y="401"/>
                      </a:cubicBezTo>
                      <a:cubicBezTo>
                        <a:pt x="44" y="401"/>
                        <a:pt x="38" y="396"/>
                        <a:pt x="38" y="385"/>
                      </a:cubicBezTo>
                      <a:cubicBezTo>
                        <a:pt x="38" y="119"/>
                        <a:pt x="38" y="119"/>
                        <a:pt x="38" y="119"/>
                      </a:cubicBezTo>
                      <a:cubicBezTo>
                        <a:pt x="30" y="119"/>
                        <a:pt x="30" y="119"/>
                        <a:pt x="30" y="119"/>
                      </a:cubicBezTo>
                      <a:cubicBezTo>
                        <a:pt x="30" y="229"/>
                        <a:pt x="30" y="229"/>
                        <a:pt x="30" y="229"/>
                      </a:cubicBezTo>
                      <a:cubicBezTo>
                        <a:pt x="30" y="240"/>
                        <a:pt x="25" y="246"/>
                        <a:pt x="15" y="246"/>
                      </a:cubicBezTo>
                      <a:cubicBezTo>
                        <a:pt x="5" y="246"/>
                        <a:pt x="0" y="240"/>
                        <a:pt x="0" y="229"/>
                      </a:cubicBezTo>
                      <a:cubicBezTo>
                        <a:pt x="0" y="103"/>
                        <a:pt x="0" y="103"/>
                        <a:pt x="0" y="103"/>
                      </a:cubicBezTo>
                      <a:cubicBezTo>
                        <a:pt x="0" y="82"/>
                        <a:pt x="14" y="72"/>
                        <a:pt x="41" y="72"/>
                      </a:cubicBezTo>
                      <a:cubicBezTo>
                        <a:pt x="118" y="72"/>
                        <a:pt x="118" y="72"/>
                        <a:pt x="118" y="72"/>
                      </a:cubicBezTo>
                      <a:cubicBezTo>
                        <a:pt x="145" y="72"/>
                        <a:pt x="158" y="82"/>
                        <a:pt x="158" y="103"/>
                      </a:cubicBezTo>
                      <a:lnTo>
                        <a:pt x="158" y="229"/>
                      </a:lnTo>
                      <a:close/>
                    </a:path>
                  </a:pathLst>
                </a:cu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endParaRPr lang="en-US" sz="1100">
                    <a:latin typeface="+mj-lt"/>
                  </a:endParaRPr>
                </a:p>
              </p:txBody>
            </p:sp>
            <p:sp>
              <p:nvSpPr>
                <p:cNvPr id="19" name="Freeform 62">
                  <a:extLst>
                    <a:ext uri="{FF2B5EF4-FFF2-40B4-BE49-F238E27FC236}">
                      <a16:creationId xmlns:a16="http://schemas.microsoft.com/office/drawing/2014/main" id="{575AA4E9-5D5B-BC14-5DCE-8023D64FC342}"/>
                    </a:ext>
                  </a:extLst>
                </p:cNvPr>
                <p:cNvSpPr>
                  <a:spLocks noEditPoints="1"/>
                </p:cNvSpPr>
                <p:nvPr/>
              </p:nvSpPr>
              <p:spPr bwMode="auto">
                <a:xfrm>
                  <a:off x="1633577" y="2084425"/>
                  <a:ext cx="161877" cy="406400"/>
                </a:xfrm>
                <a:custGeom>
                  <a:avLst/>
                  <a:gdLst>
                    <a:gd name="T0" fmla="*/ 112 w 158"/>
                    <a:gd name="T1" fmla="*/ 33 h 401"/>
                    <a:gd name="T2" fmla="*/ 102 w 158"/>
                    <a:gd name="T3" fmla="*/ 58 h 401"/>
                    <a:gd name="T4" fmla="*/ 79 w 158"/>
                    <a:gd name="T5" fmla="*/ 69 h 401"/>
                    <a:gd name="T6" fmla="*/ 56 w 158"/>
                    <a:gd name="T7" fmla="*/ 58 h 401"/>
                    <a:gd name="T8" fmla="*/ 46 w 158"/>
                    <a:gd name="T9" fmla="*/ 33 h 401"/>
                    <a:gd name="T10" fmla="*/ 56 w 158"/>
                    <a:gd name="T11" fmla="*/ 10 h 401"/>
                    <a:gd name="T12" fmla="*/ 79 w 158"/>
                    <a:gd name="T13" fmla="*/ 0 h 401"/>
                    <a:gd name="T14" fmla="*/ 102 w 158"/>
                    <a:gd name="T15" fmla="*/ 10 h 401"/>
                    <a:gd name="T16" fmla="*/ 112 w 158"/>
                    <a:gd name="T17" fmla="*/ 33 h 401"/>
                    <a:gd name="T18" fmla="*/ 158 w 158"/>
                    <a:gd name="T19" fmla="*/ 229 h 401"/>
                    <a:gd name="T20" fmla="*/ 143 w 158"/>
                    <a:gd name="T21" fmla="*/ 246 h 401"/>
                    <a:gd name="T22" fmla="*/ 128 w 158"/>
                    <a:gd name="T23" fmla="*/ 229 h 401"/>
                    <a:gd name="T24" fmla="*/ 128 w 158"/>
                    <a:gd name="T25" fmla="*/ 119 h 401"/>
                    <a:gd name="T26" fmla="*/ 121 w 158"/>
                    <a:gd name="T27" fmla="*/ 119 h 401"/>
                    <a:gd name="T28" fmla="*/ 121 w 158"/>
                    <a:gd name="T29" fmla="*/ 385 h 401"/>
                    <a:gd name="T30" fmla="*/ 102 w 158"/>
                    <a:gd name="T31" fmla="*/ 401 h 401"/>
                    <a:gd name="T32" fmla="*/ 84 w 158"/>
                    <a:gd name="T33" fmla="*/ 385 h 401"/>
                    <a:gd name="T34" fmla="*/ 84 w 158"/>
                    <a:gd name="T35" fmla="*/ 228 h 401"/>
                    <a:gd name="T36" fmla="*/ 74 w 158"/>
                    <a:gd name="T37" fmla="*/ 228 h 401"/>
                    <a:gd name="T38" fmla="*/ 74 w 158"/>
                    <a:gd name="T39" fmla="*/ 385 h 401"/>
                    <a:gd name="T40" fmla="*/ 56 w 158"/>
                    <a:gd name="T41" fmla="*/ 401 h 401"/>
                    <a:gd name="T42" fmla="*/ 38 w 158"/>
                    <a:gd name="T43" fmla="*/ 385 h 401"/>
                    <a:gd name="T44" fmla="*/ 38 w 158"/>
                    <a:gd name="T45" fmla="*/ 119 h 401"/>
                    <a:gd name="T46" fmla="*/ 30 w 158"/>
                    <a:gd name="T47" fmla="*/ 119 h 401"/>
                    <a:gd name="T48" fmla="*/ 30 w 158"/>
                    <a:gd name="T49" fmla="*/ 229 h 401"/>
                    <a:gd name="T50" fmla="*/ 15 w 158"/>
                    <a:gd name="T51" fmla="*/ 246 h 401"/>
                    <a:gd name="T52" fmla="*/ 0 w 158"/>
                    <a:gd name="T53" fmla="*/ 229 h 401"/>
                    <a:gd name="T54" fmla="*/ 0 w 158"/>
                    <a:gd name="T55" fmla="*/ 103 h 401"/>
                    <a:gd name="T56" fmla="*/ 41 w 158"/>
                    <a:gd name="T57" fmla="*/ 72 h 401"/>
                    <a:gd name="T58" fmla="*/ 118 w 158"/>
                    <a:gd name="T59" fmla="*/ 72 h 401"/>
                    <a:gd name="T60" fmla="*/ 158 w 158"/>
                    <a:gd name="T61" fmla="*/ 103 h 401"/>
                    <a:gd name="T62" fmla="*/ 158 w 158"/>
                    <a:gd name="T63" fmla="*/ 229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58" h="401">
                      <a:moveTo>
                        <a:pt x="112" y="33"/>
                      </a:moveTo>
                      <a:cubicBezTo>
                        <a:pt x="112" y="42"/>
                        <a:pt x="108" y="51"/>
                        <a:pt x="102" y="58"/>
                      </a:cubicBezTo>
                      <a:cubicBezTo>
                        <a:pt x="95" y="65"/>
                        <a:pt x="88" y="69"/>
                        <a:pt x="79" y="69"/>
                      </a:cubicBezTo>
                      <a:cubicBezTo>
                        <a:pt x="70" y="69"/>
                        <a:pt x="62" y="65"/>
                        <a:pt x="56" y="58"/>
                      </a:cubicBezTo>
                      <a:cubicBezTo>
                        <a:pt x="50" y="51"/>
                        <a:pt x="46" y="42"/>
                        <a:pt x="46" y="33"/>
                      </a:cubicBezTo>
                      <a:cubicBezTo>
                        <a:pt x="46" y="24"/>
                        <a:pt x="50" y="16"/>
                        <a:pt x="56" y="10"/>
                      </a:cubicBezTo>
                      <a:cubicBezTo>
                        <a:pt x="62" y="4"/>
                        <a:pt x="70" y="0"/>
                        <a:pt x="79" y="0"/>
                      </a:cubicBezTo>
                      <a:cubicBezTo>
                        <a:pt x="88" y="0"/>
                        <a:pt x="95" y="4"/>
                        <a:pt x="102" y="10"/>
                      </a:cubicBezTo>
                      <a:cubicBezTo>
                        <a:pt x="108" y="16"/>
                        <a:pt x="112" y="24"/>
                        <a:pt x="112" y="33"/>
                      </a:cubicBezTo>
                      <a:close/>
                      <a:moveTo>
                        <a:pt x="158" y="229"/>
                      </a:moveTo>
                      <a:cubicBezTo>
                        <a:pt x="158" y="240"/>
                        <a:pt x="153" y="246"/>
                        <a:pt x="143" y="246"/>
                      </a:cubicBezTo>
                      <a:cubicBezTo>
                        <a:pt x="133" y="246"/>
                        <a:pt x="128" y="240"/>
                        <a:pt x="128" y="229"/>
                      </a:cubicBezTo>
                      <a:cubicBezTo>
                        <a:pt x="128" y="119"/>
                        <a:pt x="128" y="119"/>
                        <a:pt x="128" y="119"/>
                      </a:cubicBezTo>
                      <a:cubicBezTo>
                        <a:pt x="121" y="119"/>
                        <a:pt x="121" y="119"/>
                        <a:pt x="121" y="119"/>
                      </a:cubicBezTo>
                      <a:cubicBezTo>
                        <a:pt x="121" y="385"/>
                        <a:pt x="121" y="385"/>
                        <a:pt x="121" y="385"/>
                      </a:cubicBezTo>
                      <a:cubicBezTo>
                        <a:pt x="121" y="396"/>
                        <a:pt x="115" y="401"/>
                        <a:pt x="102" y="401"/>
                      </a:cubicBezTo>
                      <a:cubicBezTo>
                        <a:pt x="90" y="401"/>
                        <a:pt x="84" y="396"/>
                        <a:pt x="84" y="385"/>
                      </a:cubicBezTo>
                      <a:cubicBezTo>
                        <a:pt x="84" y="228"/>
                        <a:pt x="84" y="228"/>
                        <a:pt x="84" y="228"/>
                      </a:cubicBezTo>
                      <a:cubicBezTo>
                        <a:pt x="74" y="228"/>
                        <a:pt x="74" y="228"/>
                        <a:pt x="74" y="228"/>
                      </a:cubicBezTo>
                      <a:cubicBezTo>
                        <a:pt x="74" y="385"/>
                        <a:pt x="74" y="385"/>
                        <a:pt x="74" y="385"/>
                      </a:cubicBezTo>
                      <a:cubicBezTo>
                        <a:pt x="74" y="396"/>
                        <a:pt x="68" y="401"/>
                        <a:pt x="56" y="401"/>
                      </a:cubicBezTo>
                      <a:cubicBezTo>
                        <a:pt x="44" y="401"/>
                        <a:pt x="38" y="396"/>
                        <a:pt x="38" y="385"/>
                      </a:cubicBezTo>
                      <a:cubicBezTo>
                        <a:pt x="38" y="119"/>
                        <a:pt x="38" y="119"/>
                        <a:pt x="38" y="119"/>
                      </a:cubicBezTo>
                      <a:cubicBezTo>
                        <a:pt x="30" y="119"/>
                        <a:pt x="30" y="119"/>
                        <a:pt x="30" y="119"/>
                      </a:cubicBezTo>
                      <a:cubicBezTo>
                        <a:pt x="30" y="229"/>
                        <a:pt x="30" y="229"/>
                        <a:pt x="30" y="229"/>
                      </a:cubicBezTo>
                      <a:cubicBezTo>
                        <a:pt x="30" y="240"/>
                        <a:pt x="25" y="246"/>
                        <a:pt x="15" y="246"/>
                      </a:cubicBezTo>
                      <a:cubicBezTo>
                        <a:pt x="5" y="246"/>
                        <a:pt x="0" y="240"/>
                        <a:pt x="0" y="229"/>
                      </a:cubicBezTo>
                      <a:cubicBezTo>
                        <a:pt x="0" y="103"/>
                        <a:pt x="0" y="103"/>
                        <a:pt x="0" y="103"/>
                      </a:cubicBezTo>
                      <a:cubicBezTo>
                        <a:pt x="0" y="82"/>
                        <a:pt x="14" y="72"/>
                        <a:pt x="41" y="72"/>
                      </a:cubicBezTo>
                      <a:cubicBezTo>
                        <a:pt x="118" y="72"/>
                        <a:pt x="118" y="72"/>
                        <a:pt x="118" y="72"/>
                      </a:cubicBezTo>
                      <a:cubicBezTo>
                        <a:pt x="145" y="72"/>
                        <a:pt x="158" y="82"/>
                        <a:pt x="158" y="103"/>
                      </a:cubicBezTo>
                      <a:lnTo>
                        <a:pt x="158" y="229"/>
                      </a:lnTo>
                      <a:close/>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en-US" sz="1100">
                    <a:latin typeface="+mj-lt"/>
                  </a:endParaRPr>
                </a:p>
              </p:txBody>
            </p:sp>
          </p:grpSp>
          <p:sp>
            <p:nvSpPr>
              <p:cNvPr id="6" name="Rectangle 5">
                <a:extLst>
                  <a:ext uri="{FF2B5EF4-FFF2-40B4-BE49-F238E27FC236}">
                    <a16:creationId xmlns:a16="http://schemas.microsoft.com/office/drawing/2014/main" id="{3ECCF21C-CB8F-E055-9FFA-639ED59DF967}"/>
                  </a:ext>
                </a:extLst>
              </p:cNvPr>
              <p:cNvSpPr/>
              <p:nvPr/>
            </p:nvSpPr>
            <p:spPr>
              <a:xfrm>
                <a:off x="4598850" y="4206756"/>
                <a:ext cx="3250010" cy="677108"/>
              </a:xfrm>
              <a:prstGeom prst="rect">
                <a:avLst/>
              </a:prstGeom>
            </p:spPr>
            <p:txBody>
              <a:bodyPr wrap="square">
                <a:spAutoFit/>
              </a:bodyPr>
              <a:lstStyle/>
              <a:p>
                <a:pPr marL="285750" indent="-285750" algn="ctr">
                  <a:buFont typeface="Wingdings" panose="05000000000000000000" pitchFamily="2" charset="2"/>
                  <a:buChar char="Ø"/>
                </a:pPr>
                <a:r>
                  <a:rPr lang="en-US" sz="1400" b="0" i="0" dirty="0">
                    <a:solidFill>
                      <a:srgbClr val="000000"/>
                    </a:solidFill>
                    <a:effectLst/>
                    <a:latin typeface="Arial" panose="020B0604020202020204" pitchFamily="34" charset="0"/>
                  </a:rPr>
                  <a:t>412.036 </a:t>
                </a:r>
                <a:r>
                  <a:rPr lang="vi-VN" sz="1400" b="0" i="0" dirty="0">
                    <a:solidFill>
                      <a:srgbClr val="000000"/>
                    </a:solidFill>
                    <a:effectLst/>
                    <a:latin typeface="Arial" panose="020B0604020202020204" pitchFamily="34" charset="0"/>
                  </a:rPr>
                  <a:t>tài khoản</a:t>
                </a:r>
                <a:endParaRPr lang="en-US" sz="1400" dirty="0">
                  <a:solidFill>
                    <a:srgbClr val="000000"/>
                  </a:solidFill>
                  <a:latin typeface="Arial" panose="020B0604020202020204" pitchFamily="34" charset="0"/>
                </a:endParaRPr>
              </a:p>
              <a:p>
                <a:pPr lvl="1" algn="ctr"/>
                <a:r>
                  <a:rPr lang="en-US" sz="1200" dirty="0" err="1">
                    <a:solidFill>
                      <a:srgbClr val="000000"/>
                    </a:solidFill>
                    <a:latin typeface="Arial" panose="020B0604020202020204" pitchFamily="34" charset="0"/>
                  </a:rPr>
                  <a:t>Được</a:t>
                </a:r>
                <a:r>
                  <a:rPr lang="en-US" sz="1200" dirty="0">
                    <a:solidFill>
                      <a:srgbClr val="000000"/>
                    </a:solidFill>
                    <a:latin typeface="Arial" panose="020B0604020202020204" pitchFamily="34" charset="0"/>
                  </a:rPr>
                  <a:t> </a:t>
                </a:r>
                <a:r>
                  <a:rPr lang="en-US" sz="1200" dirty="0" err="1">
                    <a:solidFill>
                      <a:srgbClr val="000000"/>
                    </a:solidFill>
                    <a:latin typeface="Arial" panose="020B0604020202020204" pitchFamily="34" charset="0"/>
                  </a:rPr>
                  <a:t>mở</a:t>
                </a:r>
                <a:r>
                  <a:rPr lang="en-US" sz="1200" dirty="0">
                    <a:solidFill>
                      <a:srgbClr val="000000"/>
                    </a:solidFill>
                    <a:latin typeface="Arial" panose="020B0604020202020204" pitchFamily="34" charset="0"/>
                  </a:rPr>
                  <a:t> </a:t>
                </a:r>
                <a:r>
                  <a:rPr lang="vi-VN" sz="1200" b="0" i="0" dirty="0">
                    <a:solidFill>
                      <a:srgbClr val="000000"/>
                    </a:solidFill>
                    <a:effectLst/>
                    <a:latin typeface="Arial" panose="020B0604020202020204" pitchFamily="34" charset="0"/>
                  </a:rPr>
                  <a:t>tại ngân hàng hoặc các tổ chức được phép khác</a:t>
                </a:r>
                <a:r>
                  <a:rPr lang="en-US" sz="1200" b="0" i="0" dirty="0">
                    <a:solidFill>
                      <a:srgbClr val="000000"/>
                    </a:solidFill>
                    <a:effectLst/>
                    <a:latin typeface="Arial" panose="020B0604020202020204" pitchFamily="34" charset="0"/>
                  </a:rPr>
                  <a:t> </a:t>
                </a:r>
                <a:r>
                  <a:rPr lang="en-US" sz="1200" dirty="0">
                    <a:solidFill>
                      <a:srgbClr val="000000"/>
                    </a:solidFill>
                    <a:latin typeface="Georgia" panose="02040502050405020303" pitchFamily="18" charset="0"/>
                  </a:rPr>
                  <a:t>(2022)</a:t>
                </a:r>
              </a:p>
            </p:txBody>
          </p:sp>
          <p:graphicFrame>
            <p:nvGraphicFramePr>
              <p:cNvPr id="7" name="Chart 6">
                <a:extLst>
                  <a:ext uri="{FF2B5EF4-FFF2-40B4-BE49-F238E27FC236}">
                    <a16:creationId xmlns:a16="http://schemas.microsoft.com/office/drawing/2014/main" id="{EA181040-F63C-4544-4810-23672C065F72}"/>
                  </a:ext>
                </a:extLst>
              </p:cNvPr>
              <p:cNvGraphicFramePr/>
              <p:nvPr/>
            </p:nvGraphicFramePr>
            <p:xfrm>
              <a:off x="4714195" y="2424715"/>
              <a:ext cx="3641288" cy="1786442"/>
            </p:xfrm>
            <a:graphic>
              <a:graphicData uri="http://schemas.openxmlformats.org/drawingml/2006/chart">
                <c:chart xmlns:c="http://schemas.openxmlformats.org/drawingml/2006/chart" xmlns:r="http://schemas.openxmlformats.org/officeDocument/2006/relationships" r:id="rId5"/>
              </a:graphicData>
            </a:graphic>
          </p:graphicFrame>
          <p:sp>
            <p:nvSpPr>
              <p:cNvPr id="13" name="Rectangle 12">
                <a:extLst>
                  <a:ext uri="{FF2B5EF4-FFF2-40B4-BE49-F238E27FC236}">
                    <a16:creationId xmlns:a16="http://schemas.microsoft.com/office/drawing/2014/main" id="{A696D404-C760-FFE1-7E25-19648945F54A}"/>
                  </a:ext>
                </a:extLst>
              </p:cNvPr>
              <p:cNvSpPr/>
              <p:nvPr/>
            </p:nvSpPr>
            <p:spPr>
              <a:xfrm>
                <a:off x="6507961" y="2948701"/>
                <a:ext cx="173333" cy="307777"/>
              </a:xfrm>
              <a:prstGeom prst="rect">
                <a:avLst/>
              </a:prstGeom>
              <a:noFill/>
            </p:spPr>
            <p:txBody>
              <a:bodyPr wrap="none" lIns="91440" tIns="45720" rIns="91440" bIns="45720">
                <a:spAutoFit/>
              </a:bodyPr>
              <a:lstStyle/>
              <a:p>
                <a:pPr algn="ctr"/>
                <a:endParaRPr lang="en-US" sz="1400" b="0" cap="none" spc="0" dirty="0">
                  <a:ln w="0"/>
                  <a:solidFill>
                    <a:schemeClr val="tx1"/>
                  </a:solidFill>
                  <a:effectLst>
                    <a:outerShdw blurRad="38100" dist="19050" dir="2700000" algn="tl" rotWithShape="0">
                      <a:schemeClr val="dk1">
                        <a:alpha val="40000"/>
                      </a:schemeClr>
                    </a:outerShdw>
                  </a:effectLst>
                </a:endParaRPr>
              </a:p>
            </p:txBody>
          </p:sp>
          <p:sp>
            <p:nvSpPr>
              <p:cNvPr id="14" name="Rectangle 13">
                <a:extLst>
                  <a:ext uri="{FF2B5EF4-FFF2-40B4-BE49-F238E27FC236}">
                    <a16:creationId xmlns:a16="http://schemas.microsoft.com/office/drawing/2014/main" id="{A855E15C-7C77-61B9-EFF4-9483E9485367}"/>
                  </a:ext>
                </a:extLst>
              </p:cNvPr>
              <p:cNvSpPr/>
              <p:nvPr/>
            </p:nvSpPr>
            <p:spPr>
              <a:xfrm>
                <a:off x="4202299" y="2277963"/>
                <a:ext cx="4219794" cy="400110"/>
              </a:xfrm>
              <a:prstGeom prst="rect">
                <a:avLst/>
              </a:prstGeom>
              <a:noFill/>
            </p:spPr>
            <p:txBody>
              <a:bodyPr wrap="square" lIns="91440" tIns="45720" rIns="91440" bIns="45720">
                <a:spAutoFit/>
              </a:bodyPr>
              <a:lstStyle/>
              <a:p>
                <a:pPr algn="ctr"/>
                <a:r>
                  <a:rPr lang="en-US" sz="2000" dirty="0" err="1">
                    <a:ln w="0"/>
                    <a:effectLst>
                      <a:outerShdw blurRad="38100" dist="19050" dir="2700000" algn="tl" rotWithShape="0">
                        <a:schemeClr val="dk1">
                          <a:alpha val="40000"/>
                        </a:schemeClr>
                      </a:outerShdw>
                    </a:effectLst>
                  </a:rPr>
                  <a:t>Tài</a:t>
                </a:r>
                <a:r>
                  <a:rPr lang="en-US" sz="2000" dirty="0">
                    <a:ln w="0"/>
                    <a:effectLst>
                      <a:outerShdw blurRad="38100" dist="19050" dir="2700000" algn="tl" rotWithShape="0">
                        <a:schemeClr val="dk1">
                          <a:alpha val="40000"/>
                        </a:schemeClr>
                      </a:outerShdw>
                    </a:effectLst>
                  </a:rPr>
                  <a:t> </a:t>
                </a:r>
                <a:r>
                  <a:rPr lang="en-US" sz="2000" dirty="0" err="1">
                    <a:ln w="0"/>
                    <a:effectLst>
                      <a:outerShdw blurRad="38100" dist="19050" dir="2700000" algn="tl" rotWithShape="0">
                        <a:schemeClr val="dk1">
                          <a:alpha val="40000"/>
                        </a:schemeClr>
                      </a:outerShdw>
                    </a:effectLst>
                  </a:rPr>
                  <a:t>khoản</a:t>
                </a:r>
                <a:r>
                  <a:rPr lang="en-US" sz="2000" dirty="0">
                    <a:ln w="0"/>
                    <a:effectLst>
                      <a:outerShdw blurRad="38100" dist="19050" dir="2700000" algn="tl" rotWithShape="0">
                        <a:schemeClr val="dk1">
                          <a:alpha val="40000"/>
                        </a:schemeClr>
                      </a:outerShdw>
                    </a:effectLst>
                  </a:rPr>
                  <a:t> </a:t>
                </a:r>
                <a:r>
                  <a:rPr lang="en-US" sz="2000" dirty="0" err="1">
                    <a:ln w="0"/>
                    <a:effectLst>
                      <a:outerShdw blurRad="38100" dist="19050" dir="2700000" algn="tl" rotWithShape="0">
                        <a:schemeClr val="dk1">
                          <a:alpha val="40000"/>
                        </a:schemeClr>
                      </a:outerShdw>
                    </a:effectLst>
                  </a:rPr>
                  <a:t>thanh</a:t>
                </a:r>
                <a:r>
                  <a:rPr lang="en-US" sz="2000" dirty="0">
                    <a:ln w="0"/>
                    <a:effectLst>
                      <a:outerShdw blurRad="38100" dist="19050" dir="2700000" algn="tl" rotWithShape="0">
                        <a:schemeClr val="dk1">
                          <a:alpha val="40000"/>
                        </a:schemeClr>
                      </a:outerShdw>
                    </a:effectLst>
                  </a:rPr>
                  <a:t> </a:t>
                </a:r>
                <a:r>
                  <a:rPr lang="en-US" sz="2000" dirty="0" err="1">
                    <a:ln w="0"/>
                    <a:effectLst>
                      <a:outerShdw blurRad="38100" dist="19050" dir="2700000" algn="tl" rotWithShape="0">
                        <a:schemeClr val="dk1">
                          <a:alpha val="40000"/>
                        </a:schemeClr>
                      </a:outerShdw>
                    </a:effectLst>
                  </a:rPr>
                  <a:t>toán</a:t>
                </a:r>
                <a:endParaRPr lang="en-US" sz="2000" b="0" cap="none" spc="0" dirty="0">
                  <a:ln w="0"/>
                  <a:solidFill>
                    <a:schemeClr val="tx1"/>
                  </a:solidFill>
                  <a:effectLst>
                    <a:outerShdw blurRad="38100" dist="19050" dir="2700000" algn="tl" rotWithShape="0">
                      <a:schemeClr val="dk1">
                        <a:alpha val="40000"/>
                      </a:schemeClr>
                    </a:outerShdw>
                  </a:effectLst>
                </a:endParaRPr>
              </a:p>
            </p:txBody>
          </p:sp>
        </p:grpSp>
        <p:sp>
          <p:nvSpPr>
            <p:cNvPr id="8" name="Rectangle 7">
              <a:extLst>
                <a:ext uri="{FF2B5EF4-FFF2-40B4-BE49-F238E27FC236}">
                  <a16:creationId xmlns:a16="http://schemas.microsoft.com/office/drawing/2014/main" id="{4B1579D1-F6B0-1B19-BA98-CAB8DEA74641}"/>
                </a:ext>
              </a:extLst>
            </p:cNvPr>
            <p:cNvSpPr/>
            <p:nvPr/>
          </p:nvSpPr>
          <p:spPr>
            <a:xfrm>
              <a:off x="9955731" y="3826496"/>
              <a:ext cx="853119" cy="461665"/>
            </a:xfrm>
            <a:prstGeom prst="rect">
              <a:avLst/>
            </a:prstGeom>
            <a:noFill/>
          </p:spPr>
          <p:txBody>
            <a:bodyPr wrap="none" lIns="91440" tIns="45720" rIns="91440" bIns="45720">
              <a:spAutoFit/>
            </a:bodyPr>
            <a:lstStyle/>
            <a:p>
              <a:pPr algn="ctr"/>
              <a:r>
                <a:rPr lang="en-US" sz="2400" b="0" cap="none" spc="0" dirty="0">
                  <a:ln w="0"/>
                  <a:solidFill>
                    <a:schemeClr val="tx1"/>
                  </a:solidFill>
                  <a:effectLst>
                    <a:outerShdw blurRad="38100" dist="19050" dir="2700000" algn="tl" rotWithShape="0">
                      <a:schemeClr val="dk1">
                        <a:alpha val="40000"/>
                      </a:schemeClr>
                    </a:outerShdw>
                  </a:effectLst>
                </a:rPr>
                <a:t>70 % </a:t>
              </a:r>
            </a:p>
          </p:txBody>
        </p:sp>
      </p:grpSp>
      <p:pic>
        <p:nvPicPr>
          <p:cNvPr id="151" name="Picture 150">
            <a:extLst>
              <a:ext uri="{FF2B5EF4-FFF2-40B4-BE49-F238E27FC236}">
                <a16:creationId xmlns:a16="http://schemas.microsoft.com/office/drawing/2014/main" id="{6C845562-53AD-B1BD-1844-2763B3407FB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45676" y="5901524"/>
            <a:ext cx="490491" cy="462817"/>
          </a:xfrm>
          <a:prstGeom prst="rect">
            <a:avLst/>
          </a:prstGeom>
        </p:spPr>
      </p:pic>
      <p:pic>
        <p:nvPicPr>
          <p:cNvPr id="11" name="Picture 10">
            <a:extLst>
              <a:ext uri="{FF2B5EF4-FFF2-40B4-BE49-F238E27FC236}">
                <a16:creationId xmlns:a16="http://schemas.microsoft.com/office/drawing/2014/main" id="{FCEC0887-5FA1-E704-775F-36FEED9AE9B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12484" y="5863498"/>
            <a:ext cx="538867" cy="538867"/>
          </a:xfrm>
          <a:prstGeom prst="rect">
            <a:avLst/>
          </a:prstGeom>
        </p:spPr>
      </p:pic>
      <p:pic>
        <p:nvPicPr>
          <p:cNvPr id="12" name="Picture 11">
            <a:extLst>
              <a:ext uri="{FF2B5EF4-FFF2-40B4-BE49-F238E27FC236}">
                <a16:creationId xmlns:a16="http://schemas.microsoft.com/office/drawing/2014/main" id="{51A98E90-A0ED-03FF-2787-A60A912991C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37017" y="5933636"/>
            <a:ext cx="538867" cy="538867"/>
          </a:xfrm>
          <a:prstGeom prst="rect">
            <a:avLst/>
          </a:prstGeom>
        </p:spPr>
      </p:pic>
    </p:spTree>
    <p:extLst>
      <p:ext uri="{BB962C8B-B14F-4D97-AF65-F5344CB8AC3E}">
        <p14:creationId xmlns:p14="http://schemas.microsoft.com/office/powerpoint/2010/main" val="24847428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810CBEA-F212-937B-D6D4-CB575791B5BC}"/>
              </a:ext>
            </a:extLst>
          </p:cNvPr>
          <p:cNvSpPr txBox="1">
            <a:spLocks/>
          </p:cNvSpPr>
          <p:nvPr/>
        </p:nvSpPr>
        <p:spPr>
          <a:xfrm>
            <a:off x="0" y="320975"/>
            <a:ext cx="11829613" cy="724247"/>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5400" b="0" kern="1200" baseline="0">
                <a:solidFill>
                  <a:schemeClr val="bg1"/>
                </a:solidFill>
                <a:latin typeface="+mj-lt"/>
                <a:ea typeface="+mn-ea"/>
                <a:cs typeface="Arial"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4000" b="1" dirty="0">
                <a:effectLst>
                  <a:outerShdw blurRad="50800" dist="38100" dir="5400000" algn="t" rotWithShape="0">
                    <a:prstClr val="black">
                      <a:alpha val="40000"/>
                    </a:prstClr>
                  </a:outerShdw>
                </a:effectLst>
                <a:latin typeface="Calibri (Body)"/>
                <a:cs typeface="+mn-cs"/>
              </a:rPr>
              <a:t>TÌNH HÌNH KINH TẾ SỐ ICT </a:t>
            </a:r>
            <a:r>
              <a:rPr lang="vi-VN" sz="4000" b="1" dirty="0">
                <a:effectLst>
                  <a:outerShdw blurRad="50800" dist="38100" dir="5400000" algn="t" rotWithShape="0">
                    <a:prstClr val="black">
                      <a:alpha val="40000"/>
                    </a:prstClr>
                  </a:outerShdw>
                </a:effectLst>
                <a:latin typeface="Calibri (Body)"/>
                <a:cs typeface="+mn-cs"/>
              </a:rPr>
              <a:t>CẦN THƠ </a:t>
            </a:r>
            <a:endParaRPr lang="en-US" sz="4000" b="1" dirty="0">
              <a:effectLst>
                <a:outerShdw blurRad="50800" dist="38100" dir="5400000" algn="t" rotWithShape="0">
                  <a:prstClr val="black">
                    <a:alpha val="40000"/>
                  </a:prstClr>
                </a:outerShdw>
              </a:effectLst>
              <a:latin typeface="Calibri (Body)"/>
              <a:cs typeface="+mn-cs"/>
            </a:endParaRPr>
          </a:p>
        </p:txBody>
      </p:sp>
      <p:sp>
        <p:nvSpPr>
          <p:cNvPr id="30" name="TextBox 29">
            <a:extLst>
              <a:ext uri="{FF2B5EF4-FFF2-40B4-BE49-F238E27FC236}">
                <a16:creationId xmlns:a16="http://schemas.microsoft.com/office/drawing/2014/main" id="{A8139F9D-842E-AAFE-1257-F0E395A53878}"/>
              </a:ext>
            </a:extLst>
          </p:cNvPr>
          <p:cNvSpPr txBox="1"/>
          <p:nvPr/>
        </p:nvSpPr>
        <p:spPr>
          <a:xfrm>
            <a:off x="3182134" y="6306192"/>
            <a:ext cx="6141944" cy="461665"/>
          </a:xfrm>
          <a:prstGeom prst="rect">
            <a:avLst/>
          </a:prstGeom>
          <a:noFill/>
        </p:spPr>
        <p:txBody>
          <a:bodyPr wrap="square">
            <a:spAutoFit/>
          </a:bodyPr>
          <a:lstStyle/>
          <a:p>
            <a:pPr algn="ctr"/>
            <a:r>
              <a:rPr lang="en-US" sz="2400" b="1" dirty="0">
                <a:ln w="0"/>
                <a:effectLst>
                  <a:outerShdw blurRad="38100" dist="19050" dir="2700000" algn="tl" rotWithShape="0">
                    <a:schemeClr val="dk1">
                      <a:alpha val="40000"/>
                    </a:schemeClr>
                  </a:outerShdw>
                </a:effectLst>
              </a:rPr>
              <a:t>2,99</a:t>
            </a:r>
            <a:r>
              <a:rPr lang="en-US" sz="2400" b="1" cap="none" spc="0" dirty="0">
                <a:ln w="0"/>
                <a:solidFill>
                  <a:schemeClr val="tx1"/>
                </a:solidFill>
                <a:effectLst>
                  <a:outerShdw blurRad="38100" dist="19050" dir="2700000" algn="tl" rotWithShape="0">
                    <a:schemeClr val="dk1">
                      <a:alpha val="40000"/>
                    </a:schemeClr>
                  </a:outerShdw>
                </a:effectLst>
              </a:rPr>
              <a:t>% </a:t>
            </a:r>
            <a:r>
              <a:rPr lang="en-US" sz="1800" b="1" dirty="0">
                <a:ln w="0"/>
                <a:effectLst>
                  <a:outerShdw blurRad="38100" dist="19050" dir="2700000" algn="tl" rotWithShape="0">
                    <a:schemeClr val="dk1">
                      <a:alpha val="40000"/>
                    </a:schemeClr>
                  </a:outerShdw>
                </a:effectLst>
              </a:rPr>
              <a:t>GRDP (2022</a:t>
            </a:r>
            <a:r>
              <a:rPr lang="en-US" sz="1800" dirty="0">
                <a:ln w="0"/>
                <a:effectLst>
                  <a:outerShdw blurRad="38100" dist="19050" dir="2700000" algn="tl" rotWithShape="0">
                    <a:schemeClr val="dk1">
                      <a:alpha val="40000"/>
                    </a:schemeClr>
                  </a:outerShdw>
                </a:effectLst>
              </a:rPr>
              <a:t>)</a:t>
            </a:r>
          </a:p>
        </p:txBody>
      </p:sp>
      <p:sp>
        <p:nvSpPr>
          <p:cNvPr id="13" name="TextBox 12">
            <a:extLst>
              <a:ext uri="{FF2B5EF4-FFF2-40B4-BE49-F238E27FC236}">
                <a16:creationId xmlns:a16="http://schemas.microsoft.com/office/drawing/2014/main" id="{60AC8AC2-B386-02FD-041D-456D51809E77}"/>
              </a:ext>
            </a:extLst>
          </p:cNvPr>
          <p:cNvSpPr txBox="1"/>
          <p:nvPr/>
        </p:nvSpPr>
        <p:spPr>
          <a:xfrm>
            <a:off x="-1198491" y="1539261"/>
            <a:ext cx="6139206" cy="338554"/>
          </a:xfrm>
          <a:prstGeom prst="rect">
            <a:avLst/>
          </a:prstGeom>
          <a:noFill/>
        </p:spPr>
        <p:txBody>
          <a:bodyPr wrap="square">
            <a:spAutoFit/>
          </a:bodyPr>
          <a:lstStyle/>
          <a:p>
            <a:pPr algn="ctr" rtl="0">
              <a:defRPr sz="1862" b="0" i="0" u="none" strike="noStrike" kern="1200" spc="0" baseline="0">
                <a:solidFill>
                  <a:prstClr val="black">
                    <a:lumMod val="65000"/>
                    <a:lumOff val="35000"/>
                  </a:prstClr>
                </a:solidFill>
                <a:latin typeface="+mn-lt"/>
                <a:ea typeface="+mn-ea"/>
                <a:cs typeface="+mn-cs"/>
              </a:defRPr>
            </a:pPr>
            <a:r>
              <a:rPr lang="vi-VN" sz="1600" b="1" dirty="0"/>
              <a:t>Công nghiệp phần cứng </a:t>
            </a:r>
            <a:r>
              <a:rPr lang="vi-VN" sz="1600" b="1" dirty="0" err="1"/>
              <a:t>ICT</a:t>
            </a:r>
            <a:endParaRPr lang="vi-VN" sz="1600" b="1" dirty="0"/>
          </a:p>
        </p:txBody>
      </p:sp>
      <p:sp>
        <p:nvSpPr>
          <p:cNvPr id="14" name="Rectangle 13">
            <a:extLst>
              <a:ext uri="{FF2B5EF4-FFF2-40B4-BE49-F238E27FC236}">
                <a16:creationId xmlns:a16="http://schemas.microsoft.com/office/drawing/2014/main" id="{1E2AFAFC-46A4-D939-0F3E-C31188EF57EA}"/>
              </a:ext>
            </a:extLst>
          </p:cNvPr>
          <p:cNvSpPr/>
          <p:nvPr/>
        </p:nvSpPr>
        <p:spPr>
          <a:xfrm>
            <a:off x="583822" y="1984401"/>
            <a:ext cx="3650358" cy="523220"/>
          </a:xfrm>
          <a:prstGeom prst="rect">
            <a:avLst/>
          </a:prstGeom>
          <a:noFill/>
        </p:spPr>
        <p:txBody>
          <a:bodyPr wrap="none" lIns="91440" tIns="45720" rIns="91440" bIns="45720">
            <a:spAutoFit/>
          </a:bodyPr>
          <a:lstStyle/>
          <a:p>
            <a:pPr algn="ctr"/>
            <a:r>
              <a:rPr lang="vi-VN" sz="2800" b="0" cap="none" spc="0" dirty="0">
                <a:ln w="0"/>
                <a:solidFill>
                  <a:schemeClr val="tx1"/>
                </a:solidFill>
                <a:effectLst>
                  <a:outerShdw blurRad="38100" dist="19050" dir="2700000" algn="tl" rotWithShape="0">
                    <a:schemeClr val="dk1">
                      <a:alpha val="40000"/>
                    </a:schemeClr>
                  </a:outerShdw>
                </a:effectLst>
              </a:rPr>
              <a:t>0,0005% </a:t>
            </a:r>
            <a:r>
              <a:rPr lang="vi-VN" b="0" cap="none" spc="0" dirty="0">
                <a:ln w="0"/>
                <a:solidFill>
                  <a:schemeClr val="tx1"/>
                </a:solidFill>
                <a:effectLst>
                  <a:outerShdw blurRad="38100" dist="19050" dir="2700000" algn="tl" rotWithShape="0">
                    <a:schemeClr val="dk1">
                      <a:alpha val="40000"/>
                    </a:schemeClr>
                  </a:outerShdw>
                </a:effectLst>
              </a:rPr>
              <a:t>doanh thu cả nước</a:t>
            </a:r>
            <a:endParaRPr lang="en-US" sz="2800" b="0" cap="none" spc="0" dirty="0">
              <a:ln w="0"/>
              <a:solidFill>
                <a:schemeClr val="tx1"/>
              </a:solidFill>
              <a:effectLst>
                <a:outerShdw blurRad="38100" dist="19050" dir="2700000" algn="tl" rotWithShape="0">
                  <a:schemeClr val="dk1">
                    <a:alpha val="40000"/>
                  </a:schemeClr>
                </a:outerShdw>
              </a:effectLst>
            </a:endParaRPr>
          </a:p>
        </p:txBody>
      </p:sp>
      <p:sp>
        <p:nvSpPr>
          <p:cNvPr id="15" name="TextBox 14">
            <a:extLst>
              <a:ext uri="{FF2B5EF4-FFF2-40B4-BE49-F238E27FC236}">
                <a16:creationId xmlns:a16="http://schemas.microsoft.com/office/drawing/2014/main" id="{5F67AB2E-22B7-F339-4132-3C6C75379068}"/>
              </a:ext>
            </a:extLst>
          </p:cNvPr>
          <p:cNvSpPr txBox="1"/>
          <p:nvPr/>
        </p:nvSpPr>
        <p:spPr>
          <a:xfrm>
            <a:off x="-1198491" y="2661897"/>
            <a:ext cx="6139206" cy="338554"/>
          </a:xfrm>
          <a:prstGeom prst="rect">
            <a:avLst/>
          </a:prstGeom>
          <a:noFill/>
        </p:spPr>
        <p:txBody>
          <a:bodyPr wrap="square">
            <a:spAutoFit/>
          </a:bodyPr>
          <a:lstStyle/>
          <a:p>
            <a:pPr algn="ctr" rtl="0">
              <a:defRPr sz="1862" b="0" i="0" u="none" strike="noStrike" kern="1200" spc="0" baseline="0">
                <a:solidFill>
                  <a:prstClr val="black">
                    <a:lumMod val="65000"/>
                    <a:lumOff val="35000"/>
                  </a:prstClr>
                </a:solidFill>
                <a:latin typeface="+mn-lt"/>
                <a:ea typeface="+mn-ea"/>
                <a:cs typeface="+mn-cs"/>
              </a:defRPr>
            </a:pPr>
            <a:r>
              <a:rPr lang="vi-VN" sz="1600" b="1" dirty="0"/>
              <a:t>Công nghiệp phần mềm </a:t>
            </a:r>
            <a:r>
              <a:rPr lang="vi-VN" sz="1600" b="1" dirty="0" err="1"/>
              <a:t>ICT</a:t>
            </a:r>
            <a:endParaRPr lang="vi-VN" sz="1600" b="1" dirty="0"/>
          </a:p>
        </p:txBody>
      </p:sp>
      <p:sp>
        <p:nvSpPr>
          <p:cNvPr id="19" name="Rectangle 18">
            <a:extLst>
              <a:ext uri="{FF2B5EF4-FFF2-40B4-BE49-F238E27FC236}">
                <a16:creationId xmlns:a16="http://schemas.microsoft.com/office/drawing/2014/main" id="{ED62D86B-1C37-0287-B9FE-AAD3A21C8510}"/>
              </a:ext>
            </a:extLst>
          </p:cNvPr>
          <p:cNvSpPr/>
          <p:nvPr/>
        </p:nvSpPr>
        <p:spPr>
          <a:xfrm>
            <a:off x="583822" y="3075257"/>
            <a:ext cx="3348994" cy="523220"/>
          </a:xfrm>
          <a:prstGeom prst="rect">
            <a:avLst/>
          </a:prstGeom>
          <a:noFill/>
        </p:spPr>
        <p:txBody>
          <a:bodyPr wrap="none" lIns="91440" tIns="45720" rIns="91440" bIns="45720">
            <a:spAutoFit/>
          </a:bodyPr>
          <a:lstStyle/>
          <a:p>
            <a:pPr algn="ctr"/>
            <a:r>
              <a:rPr lang="vi-VN" sz="2800" b="0" cap="none" spc="0" dirty="0">
                <a:ln w="0"/>
                <a:solidFill>
                  <a:schemeClr val="tx1"/>
                </a:solidFill>
                <a:effectLst>
                  <a:outerShdw blurRad="38100" dist="19050" dir="2700000" algn="tl" rotWithShape="0">
                    <a:schemeClr val="dk1">
                      <a:alpha val="40000"/>
                    </a:schemeClr>
                  </a:outerShdw>
                </a:effectLst>
              </a:rPr>
              <a:t>0,12 % </a:t>
            </a:r>
            <a:r>
              <a:rPr lang="vi-VN" b="0" cap="none" spc="0" dirty="0">
                <a:ln w="0"/>
                <a:solidFill>
                  <a:schemeClr val="tx1"/>
                </a:solidFill>
                <a:effectLst>
                  <a:outerShdw blurRad="38100" dist="19050" dir="2700000" algn="tl" rotWithShape="0">
                    <a:schemeClr val="dk1">
                      <a:alpha val="40000"/>
                    </a:schemeClr>
                  </a:outerShdw>
                </a:effectLst>
              </a:rPr>
              <a:t>doanh thu cả nước</a:t>
            </a:r>
            <a:endParaRPr lang="en-US" sz="2800" b="0" cap="none" spc="0" dirty="0">
              <a:ln w="0"/>
              <a:solidFill>
                <a:schemeClr val="tx1"/>
              </a:solidFill>
              <a:effectLst>
                <a:outerShdw blurRad="38100" dist="19050" dir="2700000" algn="tl" rotWithShape="0">
                  <a:schemeClr val="dk1">
                    <a:alpha val="40000"/>
                  </a:schemeClr>
                </a:outerShdw>
              </a:effectLst>
            </a:endParaRPr>
          </a:p>
        </p:txBody>
      </p:sp>
      <p:sp>
        <p:nvSpPr>
          <p:cNvPr id="27" name="TextBox 26">
            <a:extLst>
              <a:ext uri="{FF2B5EF4-FFF2-40B4-BE49-F238E27FC236}">
                <a16:creationId xmlns:a16="http://schemas.microsoft.com/office/drawing/2014/main" id="{138E8F3F-6446-2CB8-8ED5-E8A1E0507279}"/>
              </a:ext>
            </a:extLst>
          </p:cNvPr>
          <p:cNvSpPr txBox="1"/>
          <p:nvPr/>
        </p:nvSpPr>
        <p:spPr>
          <a:xfrm>
            <a:off x="-106142" y="3794361"/>
            <a:ext cx="6139206" cy="338554"/>
          </a:xfrm>
          <a:prstGeom prst="rect">
            <a:avLst/>
          </a:prstGeom>
          <a:noFill/>
        </p:spPr>
        <p:txBody>
          <a:bodyPr wrap="square">
            <a:spAutoFit/>
          </a:bodyPr>
          <a:lstStyle/>
          <a:p>
            <a:pPr algn="ctr" rtl="0">
              <a:defRPr sz="1862" b="0" i="0" u="none" strike="noStrike" kern="1200" spc="0" baseline="0">
                <a:solidFill>
                  <a:prstClr val="black">
                    <a:lumMod val="65000"/>
                    <a:lumOff val="35000"/>
                  </a:prstClr>
                </a:solidFill>
                <a:latin typeface="+mn-lt"/>
                <a:ea typeface="+mn-ea"/>
                <a:cs typeface="+mn-cs"/>
              </a:defRPr>
            </a:pPr>
            <a:r>
              <a:rPr lang="vi-VN" sz="1600" b="1" dirty="0"/>
              <a:t>Tư vấn máy vi tính và quản trị hệ thống máy vi tính</a:t>
            </a:r>
          </a:p>
        </p:txBody>
      </p:sp>
      <p:sp>
        <p:nvSpPr>
          <p:cNvPr id="28" name="Rectangle 27">
            <a:extLst>
              <a:ext uri="{FF2B5EF4-FFF2-40B4-BE49-F238E27FC236}">
                <a16:creationId xmlns:a16="http://schemas.microsoft.com/office/drawing/2014/main" id="{110FB6DA-A505-6801-079F-C90474CA376A}"/>
              </a:ext>
            </a:extLst>
          </p:cNvPr>
          <p:cNvSpPr/>
          <p:nvPr/>
        </p:nvSpPr>
        <p:spPr>
          <a:xfrm>
            <a:off x="603600" y="4239501"/>
            <a:ext cx="3348994" cy="523220"/>
          </a:xfrm>
          <a:prstGeom prst="rect">
            <a:avLst/>
          </a:prstGeom>
          <a:noFill/>
        </p:spPr>
        <p:txBody>
          <a:bodyPr wrap="none" lIns="91440" tIns="45720" rIns="91440" bIns="45720">
            <a:spAutoFit/>
          </a:bodyPr>
          <a:lstStyle/>
          <a:p>
            <a:pPr algn="ctr"/>
            <a:r>
              <a:rPr lang="vi-VN" sz="2800" b="0" cap="none" spc="0" dirty="0">
                <a:ln w="0"/>
                <a:solidFill>
                  <a:schemeClr val="tx1"/>
                </a:solidFill>
                <a:effectLst>
                  <a:outerShdw blurRad="38100" dist="19050" dir="2700000" algn="tl" rotWithShape="0">
                    <a:schemeClr val="dk1">
                      <a:alpha val="40000"/>
                    </a:schemeClr>
                  </a:outerShdw>
                </a:effectLst>
              </a:rPr>
              <a:t>0,04 % </a:t>
            </a:r>
            <a:r>
              <a:rPr lang="vi-VN" b="0" cap="none" spc="0" dirty="0">
                <a:ln w="0"/>
                <a:solidFill>
                  <a:schemeClr val="tx1"/>
                </a:solidFill>
                <a:effectLst>
                  <a:outerShdw blurRad="38100" dist="19050" dir="2700000" algn="tl" rotWithShape="0">
                    <a:schemeClr val="dk1">
                      <a:alpha val="40000"/>
                    </a:schemeClr>
                  </a:outerShdw>
                </a:effectLst>
              </a:rPr>
              <a:t>doanh thu cả nước</a:t>
            </a:r>
            <a:endParaRPr lang="en-US" sz="2800" b="0" cap="none" spc="0" dirty="0">
              <a:ln w="0"/>
              <a:solidFill>
                <a:schemeClr val="tx1"/>
              </a:solidFill>
              <a:effectLst>
                <a:outerShdw blurRad="38100" dist="19050" dir="2700000" algn="tl" rotWithShape="0">
                  <a:schemeClr val="dk1">
                    <a:alpha val="40000"/>
                  </a:schemeClr>
                </a:outerShdw>
              </a:effectLst>
            </a:endParaRPr>
          </a:p>
        </p:txBody>
      </p:sp>
      <p:sp>
        <p:nvSpPr>
          <p:cNvPr id="31" name="TextBox 30">
            <a:extLst>
              <a:ext uri="{FF2B5EF4-FFF2-40B4-BE49-F238E27FC236}">
                <a16:creationId xmlns:a16="http://schemas.microsoft.com/office/drawing/2014/main" id="{66871E25-B046-3D36-8D00-4198A1FDA226}"/>
              </a:ext>
            </a:extLst>
          </p:cNvPr>
          <p:cNvSpPr txBox="1"/>
          <p:nvPr/>
        </p:nvSpPr>
        <p:spPr>
          <a:xfrm>
            <a:off x="328077" y="4916997"/>
            <a:ext cx="6716190" cy="338554"/>
          </a:xfrm>
          <a:prstGeom prst="rect">
            <a:avLst/>
          </a:prstGeom>
          <a:noFill/>
        </p:spPr>
        <p:txBody>
          <a:bodyPr wrap="square">
            <a:spAutoFit/>
          </a:bodyPr>
          <a:lstStyle>
            <a:defPPr>
              <a:defRPr lang="en-US"/>
            </a:defPPr>
            <a:lvl1pPr algn="ctr">
              <a:defRPr sz="1600" b="1" i="0" u="none" strike="noStrike" spc="0" baseline="0">
                <a:solidFill>
                  <a:prstClr val="black">
                    <a:lumMod val="65000"/>
                    <a:lumOff val="35000"/>
                  </a:prstClr>
                </a:solidFill>
              </a:defRPr>
            </a:lvl1pPr>
          </a:lstStyle>
          <a:p>
            <a:pPr algn="l"/>
            <a:r>
              <a:rPr lang="vi-VN" dirty="0"/>
              <a:t>Hoạt động bán buôn, bán lẻ và phân phối công nghệ thông tin</a:t>
            </a:r>
          </a:p>
        </p:txBody>
      </p:sp>
      <p:sp>
        <p:nvSpPr>
          <p:cNvPr id="32" name="Rectangle 31">
            <a:extLst>
              <a:ext uri="{FF2B5EF4-FFF2-40B4-BE49-F238E27FC236}">
                <a16:creationId xmlns:a16="http://schemas.microsoft.com/office/drawing/2014/main" id="{F6A100B7-3E59-0656-B942-AC20DF7ABBAD}"/>
              </a:ext>
            </a:extLst>
          </p:cNvPr>
          <p:cNvSpPr/>
          <p:nvPr/>
        </p:nvSpPr>
        <p:spPr>
          <a:xfrm>
            <a:off x="543772" y="5404159"/>
            <a:ext cx="3348994" cy="523220"/>
          </a:xfrm>
          <a:prstGeom prst="rect">
            <a:avLst/>
          </a:prstGeom>
          <a:noFill/>
        </p:spPr>
        <p:txBody>
          <a:bodyPr wrap="none" lIns="91440" tIns="45720" rIns="91440" bIns="45720">
            <a:spAutoFit/>
          </a:bodyPr>
          <a:lstStyle/>
          <a:p>
            <a:pPr algn="ctr"/>
            <a:r>
              <a:rPr lang="vi-VN" sz="2800" b="0" cap="none" spc="0" dirty="0">
                <a:ln w="0"/>
                <a:solidFill>
                  <a:schemeClr val="tx1"/>
                </a:solidFill>
                <a:effectLst>
                  <a:outerShdw blurRad="38100" dist="19050" dir="2700000" algn="tl" rotWithShape="0">
                    <a:schemeClr val="dk1">
                      <a:alpha val="40000"/>
                    </a:schemeClr>
                  </a:outerShdw>
                </a:effectLst>
              </a:rPr>
              <a:t>0,94 % </a:t>
            </a:r>
            <a:r>
              <a:rPr lang="vi-VN" b="0" cap="none" spc="0" dirty="0">
                <a:ln w="0"/>
                <a:solidFill>
                  <a:schemeClr val="tx1"/>
                </a:solidFill>
                <a:effectLst>
                  <a:outerShdw blurRad="38100" dist="19050" dir="2700000" algn="tl" rotWithShape="0">
                    <a:schemeClr val="dk1">
                      <a:alpha val="40000"/>
                    </a:schemeClr>
                  </a:outerShdw>
                </a:effectLst>
              </a:rPr>
              <a:t>doanh thu cả nước</a:t>
            </a:r>
            <a:endParaRPr lang="en-US" sz="2800" b="0" cap="none" spc="0" dirty="0">
              <a:ln w="0"/>
              <a:solidFill>
                <a:schemeClr val="tx1"/>
              </a:solidFill>
              <a:effectLst>
                <a:outerShdw blurRad="38100" dist="19050" dir="2700000" algn="tl" rotWithShape="0">
                  <a:schemeClr val="dk1">
                    <a:alpha val="40000"/>
                  </a:schemeClr>
                </a:outerShdw>
              </a:effectLst>
            </a:endParaRPr>
          </a:p>
        </p:txBody>
      </p:sp>
      <p:sp>
        <p:nvSpPr>
          <p:cNvPr id="33" name="TextBox 32">
            <a:extLst>
              <a:ext uri="{FF2B5EF4-FFF2-40B4-BE49-F238E27FC236}">
                <a16:creationId xmlns:a16="http://schemas.microsoft.com/office/drawing/2014/main" id="{8B3FDCC8-507B-C06B-7FF7-D21C29D2D8C0}"/>
              </a:ext>
            </a:extLst>
          </p:cNvPr>
          <p:cNvSpPr txBox="1"/>
          <p:nvPr/>
        </p:nvSpPr>
        <p:spPr>
          <a:xfrm>
            <a:off x="6146616" y="1529313"/>
            <a:ext cx="6139206" cy="338554"/>
          </a:xfrm>
          <a:prstGeom prst="rect">
            <a:avLst/>
          </a:prstGeom>
          <a:noFill/>
        </p:spPr>
        <p:txBody>
          <a:bodyPr wrap="square">
            <a:spAutoFit/>
          </a:bodyPr>
          <a:lstStyle/>
          <a:p>
            <a:pPr algn="ctr" rtl="0">
              <a:defRPr sz="1862" b="0" i="0" u="none" strike="noStrike" kern="1200" spc="0" baseline="0">
                <a:solidFill>
                  <a:prstClr val="black">
                    <a:lumMod val="65000"/>
                    <a:lumOff val="35000"/>
                  </a:prstClr>
                </a:solidFill>
                <a:latin typeface="+mn-lt"/>
                <a:ea typeface="+mn-ea"/>
                <a:cs typeface="+mn-cs"/>
              </a:defRPr>
            </a:pPr>
            <a:r>
              <a:rPr lang="vi-VN" sz="1600" b="1" dirty="0"/>
              <a:t>Viễn thông</a:t>
            </a:r>
          </a:p>
        </p:txBody>
      </p:sp>
      <p:sp>
        <p:nvSpPr>
          <p:cNvPr id="34" name="TextBox 33">
            <a:extLst>
              <a:ext uri="{FF2B5EF4-FFF2-40B4-BE49-F238E27FC236}">
                <a16:creationId xmlns:a16="http://schemas.microsoft.com/office/drawing/2014/main" id="{E432FFD0-E453-4A22-AF0F-FE20ED95E562}"/>
              </a:ext>
            </a:extLst>
          </p:cNvPr>
          <p:cNvSpPr txBox="1"/>
          <p:nvPr/>
        </p:nvSpPr>
        <p:spPr>
          <a:xfrm>
            <a:off x="6052794" y="2656738"/>
            <a:ext cx="6139206" cy="338554"/>
          </a:xfrm>
          <a:prstGeom prst="rect">
            <a:avLst/>
          </a:prstGeom>
          <a:noFill/>
        </p:spPr>
        <p:txBody>
          <a:bodyPr wrap="square">
            <a:spAutoFit/>
          </a:bodyPr>
          <a:lstStyle/>
          <a:p>
            <a:pPr algn="ctr" rtl="0">
              <a:defRPr sz="1862" b="0" i="0" u="none" strike="noStrike" kern="1200" spc="0" baseline="0">
                <a:solidFill>
                  <a:prstClr val="black">
                    <a:lumMod val="65000"/>
                    <a:lumOff val="35000"/>
                  </a:prstClr>
                </a:solidFill>
                <a:latin typeface="+mn-lt"/>
                <a:ea typeface="+mn-ea"/>
                <a:cs typeface="+mn-cs"/>
              </a:defRPr>
            </a:pPr>
            <a:r>
              <a:rPr lang="vi-VN" sz="1600" b="1" dirty="0"/>
              <a:t>Xuất bản</a:t>
            </a:r>
          </a:p>
        </p:txBody>
      </p:sp>
      <p:sp>
        <p:nvSpPr>
          <p:cNvPr id="35" name="Rectangle 34">
            <a:extLst>
              <a:ext uri="{FF2B5EF4-FFF2-40B4-BE49-F238E27FC236}">
                <a16:creationId xmlns:a16="http://schemas.microsoft.com/office/drawing/2014/main" id="{429A7611-C48D-E2BD-8FA3-5503A99007EF}"/>
              </a:ext>
            </a:extLst>
          </p:cNvPr>
          <p:cNvSpPr/>
          <p:nvPr/>
        </p:nvSpPr>
        <p:spPr>
          <a:xfrm>
            <a:off x="7831937" y="3053878"/>
            <a:ext cx="3348994" cy="523220"/>
          </a:xfrm>
          <a:prstGeom prst="rect">
            <a:avLst/>
          </a:prstGeom>
          <a:noFill/>
        </p:spPr>
        <p:txBody>
          <a:bodyPr wrap="none" lIns="91440" tIns="45720" rIns="91440" bIns="45720">
            <a:spAutoFit/>
          </a:bodyPr>
          <a:lstStyle/>
          <a:p>
            <a:pPr algn="ctr"/>
            <a:r>
              <a:rPr lang="vi-VN" sz="2800" dirty="0">
                <a:ln w="0"/>
                <a:effectLst>
                  <a:outerShdw blurRad="38100" dist="19050" dir="2700000" algn="tl" rotWithShape="0">
                    <a:schemeClr val="dk1">
                      <a:alpha val="40000"/>
                    </a:schemeClr>
                  </a:outerShdw>
                </a:effectLst>
              </a:rPr>
              <a:t>0,04</a:t>
            </a:r>
            <a:r>
              <a:rPr lang="vi-VN" sz="2800" b="0" cap="none" spc="0" dirty="0">
                <a:ln w="0"/>
                <a:solidFill>
                  <a:schemeClr val="tx1"/>
                </a:solidFill>
                <a:effectLst>
                  <a:outerShdw blurRad="38100" dist="19050" dir="2700000" algn="tl" rotWithShape="0">
                    <a:schemeClr val="dk1">
                      <a:alpha val="40000"/>
                    </a:schemeClr>
                  </a:outerShdw>
                </a:effectLst>
              </a:rPr>
              <a:t> % </a:t>
            </a:r>
            <a:r>
              <a:rPr lang="vi-VN" b="0" cap="none" spc="0" dirty="0">
                <a:ln w="0"/>
                <a:solidFill>
                  <a:schemeClr val="tx1"/>
                </a:solidFill>
                <a:effectLst>
                  <a:outerShdw blurRad="38100" dist="19050" dir="2700000" algn="tl" rotWithShape="0">
                    <a:schemeClr val="dk1">
                      <a:alpha val="40000"/>
                    </a:schemeClr>
                  </a:outerShdw>
                </a:effectLst>
              </a:rPr>
              <a:t>doanh thu cả nước</a:t>
            </a:r>
            <a:endParaRPr lang="en-US" sz="2800" b="0" cap="none" spc="0" dirty="0">
              <a:ln w="0"/>
              <a:solidFill>
                <a:schemeClr val="tx1"/>
              </a:solidFill>
              <a:effectLst>
                <a:outerShdw blurRad="38100" dist="19050" dir="2700000" algn="tl" rotWithShape="0">
                  <a:schemeClr val="dk1">
                    <a:alpha val="40000"/>
                  </a:schemeClr>
                </a:outerShdw>
              </a:effectLst>
            </a:endParaRPr>
          </a:p>
        </p:txBody>
      </p:sp>
      <p:sp>
        <p:nvSpPr>
          <p:cNvPr id="36" name="TextBox 35">
            <a:extLst>
              <a:ext uri="{FF2B5EF4-FFF2-40B4-BE49-F238E27FC236}">
                <a16:creationId xmlns:a16="http://schemas.microsoft.com/office/drawing/2014/main" id="{3DC4650F-D95C-CF7C-BA56-9C1A199596E1}"/>
              </a:ext>
            </a:extLst>
          </p:cNvPr>
          <p:cNvSpPr txBox="1"/>
          <p:nvPr/>
        </p:nvSpPr>
        <p:spPr>
          <a:xfrm>
            <a:off x="6146616" y="3746670"/>
            <a:ext cx="6139206" cy="338554"/>
          </a:xfrm>
          <a:prstGeom prst="rect">
            <a:avLst/>
          </a:prstGeom>
          <a:noFill/>
        </p:spPr>
        <p:txBody>
          <a:bodyPr wrap="square">
            <a:spAutoFit/>
          </a:bodyPr>
          <a:lstStyle/>
          <a:p>
            <a:pPr algn="ctr" rtl="0">
              <a:defRPr sz="1862" b="0" i="0" u="none" strike="noStrike" kern="1200" spc="0" baseline="0">
                <a:solidFill>
                  <a:prstClr val="black">
                    <a:lumMod val="65000"/>
                    <a:lumOff val="35000"/>
                  </a:prstClr>
                </a:solidFill>
                <a:latin typeface="+mn-lt"/>
                <a:ea typeface="+mn-ea"/>
                <a:cs typeface="+mn-cs"/>
              </a:defRPr>
            </a:pPr>
            <a:r>
              <a:rPr lang="vi-VN" sz="1600" b="1" dirty="0"/>
              <a:t>Phát thanh, truyền hình</a:t>
            </a:r>
          </a:p>
        </p:txBody>
      </p:sp>
      <p:sp>
        <p:nvSpPr>
          <p:cNvPr id="37" name="Rectangle 36">
            <a:extLst>
              <a:ext uri="{FF2B5EF4-FFF2-40B4-BE49-F238E27FC236}">
                <a16:creationId xmlns:a16="http://schemas.microsoft.com/office/drawing/2014/main" id="{E0506CE7-3C29-44AE-907E-0DCBBFEB9570}"/>
              </a:ext>
            </a:extLst>
          </p:cNvPr>
          <p:cNvSpPr/>
          <p:nvPr/>
        </p:nvSpPr>
        <p:spPr>
          <a:xfrm>
            <a:off x="7723734" y="4198627"/>
            <a:ext cx="3565400" cy="523220"/>
          </a:xfrm>
          <a:prstGeom prst="rect">
            <a:avLst/>
          </a:prstGeom>
          <a:noFill/>
        </p:spPr>
        <p:txBody>
          <a:bodyPr wrap="none" lIns="91440" tIns="45720" rIns="91440" bIns="45720">
            <a:spAutoFit/>
          </a:bodyPr>
          <a:lstStyle/>
          <a:p>
            <a:pPr algn="ctr"/>
            <a:r>
              <a:rPr lang="vi-VN" sz="2800" b="0" cap="none" spc="0" dirty="0">
                <a:ln w="0"/>
                <a:solidFill>
                  <a:schemeClr val="tx1"/>
                </a:solidFill>
                <a:effectLst>
                  <a:outerShdw blurRad="38100" dist="19050" dir="2700000" algn="tl" rotWithShape="0">
                    <a:schemeClr val="dk1">
                      <a:alpha val="40000"/>
                    </a:schemeClr>
                  </a:outerShdw>
                </a:effectLst>
              </a:rPr>
              <a:t>0,16 % </a:t>
            </a:r>
            <a:r>
              <a:rPr lang="vi-VN" sz="2000" b="0" cap="none" spc="0" dirty="0">
                <a:ln w="0"/>
                <a:solidFill>
                  <a:schemeClr val="tx1"/>
                </a:solidFill>
                <a:effectLst>
                  <a:outerShdw blurRad="38100" dist="19050" dir="2700000" algn="tl" rotWithShape="0">
                    <a:schemeClr val="dk1">
                      <a:alpha val="40000"/>
                    </a:schemeClr>
                  </a:outerShdw>
                </a:effectLst>
              </a:rPr>
              <a:t>doanh thu cả nước</a:t>
            </a:r>
            <a:endParaRPr lang="en-US" sz="2800" b="0" cap="none" spc="0" dirty="0">
              <a:ln w="0"/>
              <a:solidFill>
                <a:schemeClr val="tx1"/>
              </a:solidFill>
              <a:effectLst>
                <a:outerShdw blurRad="38100" dist="19050" dir="2700000" algn="tl" rotWithShape="0">
                  <a:schemeClr val="dk1">
                    <a:alpha val="40000"/>
                  </a:schemeClr>
                </a:outerShdw>
              </a:effectLst>
            </a:endParaRPr>
          </a:p>
        </p:txBody>
      </p:sp>
      <p:sp>
        <p:nvSpPr>
          <p:cNvPr id="38" name="Rectangle 37">
            <a:extLst>
              <a:ext uri="{FF2B5EF4-FFF2-40B4-BE49-F238E27FC236}">
                <a16:creationId xmlns:a16="http://schemas.microsoft.com/office/drawing/2014/main" id="{E6461ED9-2094-0AA8-95B1-C18770B83AB9}"/>
              </a:ext>
            </a:extLst>
          </p:cNvPr>
          <p:cNvSpPr/>
          <p:nvPr/>
        </p:nvSpPr>
        <p:spPr>
          <a:xfrm>
            <a:off x="7777681" y="1960495"/>
            <a:ext cx="3249608" cy="523220"/>
          </a:xfrm>
          <a:prstGeom prst="rect">
            <a:avLst/>
          </a:prstGeom>
          <a:noFill/>
        </p:spPr>
        <p:txBody>
          <a:bodyPr wrap="none" lIns="91440" tIns="45720" rIns="91440" bIns="45720">
            <a:spAutoFit/>
          </a:bodyPr>
          <a:lstStyle/>
          <a:p>
            <a:pPr algn="ctr"/>
            <a:r>
              <a:rPr lang="vi-VN" sz="2800" b="0" cap="none" spc="0" dirty="0">
                <a:ln w="0"/>
                <a:solidFill>
                  <a:schemeClr val="tx1"/>
                </a:solidFill>
                <a:effectLst>
                  <a:outerShdw blurRad="38100" dist="19050" dir="2700000" algn="tl" rotWithShape="0">
                    <a:schemeClr val="dk1">
                      <a:alpha val="40000"/>
                    </a:schemeClr>
                  </a:outerShdw>
                </a:effectLst>
              </a:rPr>
              <a:t>0,02% </a:t>
            </a:r>
            <a:r>
              <a:rPr lang="vi-VN" b="0" cap="none" spc="0" dirty="0">
                <a:ln w="0"/>
                <a:solidFill>
                  <a:schemeClr val="tx1"/>
                </a:solidFill>
                <a:effectLst>
                  <a:outerShdw blurRad="38100" dist="19050" dir="2700000" algn="tl" rotWithShape="0">
                    <a:schemeClr val="dk1">
                      <a:alpha val="40000"/>
                    </a:schemeClr>
                  </a:outerShdw>
                </a:effectLst>
              </a:rPr>
              <a:t>doanh thu cả nước</a:t>
            </a:r>
            <a:endParaRPr lang="en-US" sz="2800" b="0" cap="none" spc="0" dirty="0">
              <a:ln w="0"/>
              <a:solidFill>
                <a:schemeClr val="tx1"/>
              </a:solidFill>
              <a:effectLst>
                <a:outerShdw blurRad="38100" dist="19050" dir="2700000" algn="tl" rotWithShape="0">
                  <a:schemeClr val="dk1">
                    <a:alpha val="40000"/>
                  </a:schemeClr>
                </a:outerShdw>
              </a:effectLst>
            </a:endParaRPr>
          </a:p>
        </p:txBody>
      </p:sp>
      <p:sp>
        <p:nvSpPr>
          <p:cNvPr id="39" name="TextBox 38">
            <a:extLst>
              <a:ext uri="{FF2B5EF4-FFF2-40B4-BE49-F238E27FC236}">
                <a16:creationId xmlns:a16="http://schemas.microsoft.com/office/drawing/2014/main" id="{BA8C19D3-184A-BF27-6053-2AC6C161FE8C}"/>
              </a:ext>
            </a:extLst>
          </p:cNvPr>
          <p:cNvSpPr txBox="1"/>
          <p:nvPr/>
        </p:nvSpPr>
        <p:spPr>
          <a:xfrm>
            <a:off x="6332882" y="4916997"/>
            <a:ext cx="6139206" cy="338554"/>
          </a:xfrm>
          <a:prstGeom prst="rect">
            <a:avLst/>
          </a:prstGeom>
          <a:noFill/>
        </p:spPr>
        <p:txBody>
          <a:bodyPr wrap="square">
            <a:spAutoFit/>
          </a:bodyPr>
          <a:lstStyle/>
          <a:p>
            <a:pPr algn="ctr" rtl="0">
              <a:defRPr sz="1862" b="0" i="0" u="none" strike="noStrike" kern="1200" spc="0" baseline="0">
                <a:solidFill>
                  <a:prstClr val="black">
                    <a:lumMod val="65000"/>
                    <a:lumOff val="35000"/>
                  </a:prstClr>
                </a:solidFill>
                <a:latin typeface="+mn-lt"/>
                <a:ea typeface="+mn-ea"/>
                <a:cs typeface="+mn-cs"/>
              </a:defRPr>
            </a:pPr>
            <a:r>
              <a:rPr lang="vi-VN" sz="1600" b="1" dirty="0"/>
              <a:t>Dịch vụ thông tin</a:t>
            </a:r>
          </a:p>
        </p:txBody>
      </p:sp>
      <p:sp>
        <p:nvSpPr>
          <p:cNvPr id="40" name="Rectangle 39">
            <a:extLst>
              <a:ext uri="{FF2B5EF4-FFF2-40B4-BE49-F238E27FC236}">
                <a16:creationId xmlns:a16="http://schemas.microsoft.com/office/drawing/2014/main" id="{52278257-E264-308E-CC1F-7CAA8289C9FA}"/>
              </a:ext>
            </a:extLst>
          </p:cNvPr>
          <p:cNvSpPr/>
          <p:nvPr/>
        </p:nvSpPr>
        <p:spPr>
          <a:xfrm>
            <a:off x="7879245" y="5404159"/>
            <a:ext cx="3348994" cy="523220"/>
          </a:xfrm>
          <a:prstGeom prst="rect">
            <a:avLst/>
          </a:prstGeom>
          <a:noFill/>
        </p:spPr>
        <p:txBody>
          <a:bodyPr wrap="none" lIns="91440" tIns="45720" rIns="91440" bIns="45720">
            <a:spAutoFit/>
          </a:bodyPr>
          <a:lstStyle/>
          <a:p>
            <a:pPr algn="ctr"/>
            <a:r>
              <a:rPr lang="vi-VN" sz="2800" b="0" cap="none" spc="0" dirty="0">
                <a:ln w="0"/>
                <a:solidFill>
                  <a:schemeClr val="tx1"/>
                </a:solidFill>
                <a:effectLst>
                  <a:outerShdw blurRad="38100" dist="19050" dir="2700000" algn="tl" rotWithShape="0">
                    <a:schemeClr val="dk1">
                      <a:alpha val="40000"/>
                    </a:schemeClr>
                  </a:outerShdw>
                </a:effectLst>
              </a:rPr>
              <a:t>0,01 % </a:t>
            </a:r>
            <a:r>
              <a:rPr lang="vi-VN" b="0" cap="none" spc="0" dirty="0">
                <a:ln w="0"/>
                <a:solidFill>
                  <a:schemeClr val="tx1"/>
                </a:solidFill>
                <a:effectLst>
                  <a:outerShdw blurRad="38100" dist="19050" dir="2700000" algn="tl" rotWithShape="0">
                    <a:schemeClr val="dk1">
                      <a:alpha val="40000"/>
                    </a:schemeClr>
                  </a:outerShdw>
                </a:effectLst>
              </a:rPr>
              <a:t>doanh thu cả nước</a:t>
            </a:r>
            <a:endParaRPr lang="en-US" sz="28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0486194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E09875E-A4F0-293A-19C6-63B8C36062BA}"/>
              </a:ext>
            </a:extLst>
          </p:cNvPr>
          <p:cNvSpPr txBox="1"/>
          <p:nvPr/>
        </p:nvSpPr>
        <p:spPr>
          <a:xfrm>
            <a:off x="129201" y="1260983"/>
            <a:ext cx="11473794" cy="369332"/>
          </a:xfrm>
          <a:prstGeom prst="rect">
            <a:avLst/>
          </a:prstGeom>
          <a:noFill/>
        </p:spPr>
        <p:txBody>
          <a:bodyPr wrap="square" rtlCol="0">
            <a:spAutoFit/>
          </a:bodyPr>
          <a:lstStyle/>
          <a:p>
            <a:r>
              <a:rPr lang="en-US" b="1" dirty="0"/>
              <a:t> </a:t>
            </a:r>
            <a:r>
              <a:rPr lang="en-US" b="1" dirty="0" err="1"/>
              <a:t>Ngành</a:t>
            </a:r>
            <a:r>
              <a:rPr lang="en-US" b="1" dirty="0"/>
              <a:t>, </a:t>
            </a:r>
            <a:r>
              <a:rPr lang="en-US" b="1" dirty="0" err="1"/>
              <a:t>lĩnh</a:t>
            </a:r>
            <a:r>
              <a:rPr lang="en-US" b="1" dirty="0"/>
              <a:t> </a:t>
            </a:r>
            <a:r>
              <a:rPr lang="en-US" b="1" dirty="0" err="1"/>
              <a:t>vực</a:t>
            </a:r>
            <a:r>
              <a:rPr lang="vi-VN" b="1" dirty="0"/>
              <a:t> </a:t>
            </a:r>
            <a:r>
              <a:rPr lang="vi-VN" b="1" dirty="0">
                <a:latin typeface="Calibri" panose="020F0502020204030204" pitchFamily="34" charset="0"/>
                <a:cs typeface="Calibri" panose="020F0502020204030204" pitchFamily="34" charset="0"/>
              </a:rPr>
              <a:t>có giá trị gia tăng ICT (Vaict)</a:t>
            </a:r>
            <a:r>
              <a:rPr lang="en-US" b="1" dirty="0"/>
              <a:t> </a:t>
            </a:r>
            <a:r>
              <a:rPr lang="en-US" b="1" dirty="0" err="1"/>
              <a:t>nhiều</a:t>
            </a:r>
            <a:r>
              <a:rPr lang="en-US" b="1" dirty="0"/>
              <a:t> </a:t>
            </a:r>
            <a:r>
              <a:rPr lang="en-US" b="1" dirty="0" err="1"/>
              <a:t>nhất</a:t>
            </a:r>
            <a:r>
              <a:rPr lang="en-US" b="1" dirty="0"/>
              <a:t> (</a:t>
            </a:r>
            <a:r>
              <a:rPr lang="en-US" b="1" dirty="0" err="1"/>
              <a:t>theo</a:t>
            </a:r>
            <a:r>
              <a:rPr lang="en-US" b="1" dirty="0"/>
              <a:t> </a:t>
            </a:r>
            <a:r>
              <a:rPr lang="en-US" b="1" dirty="0" err="1"/>
              <a:t>số</a:t>
            </a:r>
            <a:r>
              <a:rPr lang="en-US" b="1" dirty="0"/>
              <a:t> </a:t>
            </a:r>
            <a:r>
              <a:rPr lang="en-US" b="1" dirty="0" err="1"/>
              <a:t>liệu</a:t>
            </a:r>
            <a:r>
              <a:rPr lang="en-US" b="1" dirty="0"/>
              <a:t> </a:t>
            </a:r>
            <a:r>
              <a:rPr lang="en-US" b="1" dirty="0" err="1"/>
              <a:t>thống</a:t>
            </a:r>
            <a:r>
              <a:rPr lang="en-US" b="1" dirty="0"/>
              <a:t> </a:t>
            </a:r>
            <a:r>
              <a:rPr lang="en-US" b="1" dirty="0" err="1"/>
              <a:t>kê</a:t>
            </a:r>
            <a:r>
              <a:rPr lang="en-US" b="1" dirty="0"/>
              <a:t> 2022 </a:t>
            </a:r>
            <a:r>
              <a:rPr lang="en-US" b="1" dirty="0" err="1"/>
              <a:t>dựa</a:t>
            </a:r>
            <a:r>
              <a:rPr lang="en-US" b="1" dirty="0"/>
              <a:t> </a:t>
            </a:r>
            <a:r>
              <a:rPr lang="en-US" b="1" dirty="0" err="1"/>
              <a:t>trên</a:t>
            </a:r>
            <a:r>
              <a:rPr lang="en-US" b="1" dirty="0"/>
              <a:t> </a:t>
            </a:r>
            <a:r>
              <a:rPr lang="en-US" b="1" dirty="0" err="1"/>
              <a:t>cấu</a:t>
            </a:r>
            <a:r>
              <a:rPr lang="en-US" b="1" dirty="0"/>
              <a:t> </a:t>
            </a:r>
            <a:r>
              <a:rPr lang="en-US" b="1" dirty="0" err="1"/>
              <a:t>trúc</a:t>
            </a:r>
            <a:r>
              <a:rPr lang="en-US" b="1" dirty="0"/>
              <a:t> IO 2021) </a:t>
            </a:r>
            <a:endParaRPr lang="vi-VN" b="1" dirty="0"/>
          </a:p>
        </p:txBody>
      </p:sp>
      <p:pic>
        <p:nvPicPr>
          <p:cNvPr id="7" name="Picture 6">
            <a:extLst>
              <a:ext uri="{FF2B5EF4-FFF2-40B4-BE49-F238E27FC236}">
                <a16:creationId xmlns:a16="http://schemas.microsoft.com/office/drawing/2014/main" id="{06D8AFF4-1164-39E5-708B-29EA96DC5D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0759" y="2000126"/>
            <a:ext cx="1911857" cy="1423161"/>
          </a:xfrm>
          <a:prstGeom prst="rect">
            <a:avLst/>
          </a:prstGeom>
        </p:spPr>
      </p:pic>
      <p:pic>
        <p:nvPicPr>
          <p:cNvPr id="19" name="Picture 18">
            <a:extLst>
              <a:ext uri="{FF2B5EF4-FFF2-40B4-BE49-F238E27FC236}">
                <a16:creationId xmlns:a16="http://schemas.microsoft.com/office/drawing/2014/main" id="{61330970-8313-A59B-F66A-504B5E0772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82997" y="2055501"/>
            <a:ext cx="1644117" cy="1644117"/>
          </a:xfrm>
          <a:prstGeom prst="rect">
            <a:avLst/>
          </a:prstGeom>
        </p:spPr>
      </p:pic>
      <p:sp>
        <p:nvSpPr>
          <p:cNvPr id="27" name="TextBox 26">
            <a:extLst>
              <a:ext uri="{FF2B5EF4-FFF2-40B4-BE49-F238E27FC236}">
                <a16:creationId xmlns:a16="http://schemas.microsoft.com/office/drawing/2014/main" id="{11829B0A-66E4-0753-F353-9FCC41928F19}"/>
              </a:ext>
            </a:extLst>
          </p:cNvPr>
          <p:cNvSpPr txBox="1"/>
          <p:nvPr/>
        </p:nvSpPr>
        <p:spPr>
          <a:xfrm>
            <a:off x="423787" y="3834549"/>
            <a:ext cx="3012141" cy="738664"/>
          </a:xfrm>
          <a:prstGeom prst="rect">
            <a:avLst/>
          </a:prstGeom>
          <a:noFill/>
        </p:spPr>
        <p:txBody>
          <a:bodyPr wrap="square" rtlCol="0">
            <a:spAutoFit/>
          </a:bodyPr>
          <a:lstStyle/>
          <a:p>
            <a:pPr algn="ctr"/>
            <a:r>
              <a:rPr lang="vi-VN" sz="1400" dirty="0"/>
              <a:t>Hoạt động chuyên môn KHCN </a:t>
            </a:r>
          </a:p>
          <a:p>
            <a:pPr algn="ctr"/>
            <a:r>
              <a:rPr lang="vi-VN" sz="1400" dirty="0"/>
              <a:t>(tư vấn, thiết kế, kiểm toán, quảng cáo, pháp lý...</a:t>
            </a:r>
          </a:p>
        </p:txBody>
      </p:sp>
      <p:sp>
        <p:nvSpPr>
          <p:cNvPr id="33" name="TextBox 32">
            <a:extLst>
              <a:ext uri="{FF2B5EF4-FFF2-40B4-BE49-F238E27FC236}">
                <a16:creationId xmlns:a16="http://schemas.microsoft.com/office/drawing/2014/main" id="{048980D0-6BB2-2C47-417C-0262416B4AF2}"/>
              </a:ext>
            </a:extLst>
          </p:cNvPr>
          <p:cNvSpPr txBox="1"/>
          <p:nvPr/>
        </p:nvSpPr>
        <p:spPr>
          <a:xfrm>
            <a:off x="2993628" y="3834549"/>
            <a:ext cx="3102372" cy="314664"/>
          </a:xfrm>
          <a:prstGeom prst="rect">
            <a:avLst/>
          </a:prstGeom>
          <a:noFill/>
        </p:spPr>
        <p:txBody>
          <a:bodyPr wrap="square" rtlCol="0">
            <a:spAutoFit/>
          </a:bodyPr>
          <a:lstStyle/>
          <a:p>
            <a:pPr algn="ctr"/>
            <a:r>
              <a:rPr lang="vi-VN" sz="1400" dirty="0"/>
              <a:t>Chi tiêu đầu tư công</a:t>
            </a:r>
            <a:endParaRPr lang="en-US" sz="1400" dirty="0"/>
          </a:p>
        </p:txBody>
      </p:sp>
      <p:sp>
        <p:nvSpPr>
          <p:cNvPr id="4" name="TextBox 3">
            <a:extLst>
              <a:ext uri="{FF2B5EF4-FFF2-40B4-BE49-F238E27FC236}">
                <a16:creationId xmlns:a16="http://schemas.microsoft.com/office/drawing/2014/main" id="{6787518A-1A37-EEF3-AAAB-F5C0C758899D}"/>
              </a:ext>
            </a:extLst>
          </p:cNvPr>
          <p:cNvSpPr txBox="1"/>
          <p:nvPr/>
        </p:nvSpPr>
        <p:spPr>
          <a:xfrm>
            <a:off x="423787" y="5282307"/>
            <a:ext cx="11473794" cy="369332"/>
          </a:xfrm>
          <a:prstGeom prst="rect">
            <a:avLst/>
          </a:prstGeom>
          <a:noFill/>
        </p:spPr>
        <p:txBody>
          <a:bodyPr wrap="square" rtlCol="0">
            <a:spAutoFit/>
          </a:bodyPr>
          <a:lstStyle/>
          <a:p>
            <a:r>
              <a:rPr lang="en-US" b="1" dirty="0" err="1">
                <a:latin typeface="Calibri (Body)"/>
              </a:rPr>
              <a:t>Ngành</a:t>
            </a:r>
            <a:r>
              <a:rPr lang="en-US" b="1" dirty="0">
                <a:latin typeface="Calibri (Body)"/>
              </a:rPr>
              <a:t>, </a:t>
            </a:r>
            <a:r>
              <a:rPr lang="en-US" b="1" dirty="0" err="1">
                <a:latin typeface="Calibri (Body)"/>
              </a:rPr>
              <a:t>lĩnh</a:t>
            </a:r>
            <a:r>
              <a:rPr lang="en-US" b="1" dirty="0">
                <a:latin typeface="Calibri (Body)"/>
              </a:rPr>
              <a:t> </a:t>
            </a:r>
            <a:r>
              <a:rPr lang="en-US" b="1" dirty="0" err="1">
                <a:latin typeface="Calibri (Body)"/>
              </a:rPr>
              <a:t>vực</a:t>
            </a:r>
            <a:r>
              <a:rPr lang="en-US" b="1" dirty="0">
                <a:latin typeface="Calibri (Body)"/>
              </a:rPr>
              <a:t> </a:t>
            </a:r>
            <a:r>
              <a:rPr lang="vi-VN" b="1" dirty="0">
                <a:latin typeface="Calibri (Body)"/>
              </a:rPr>
              <a:t>có giá trị gia tăng </a:t>
            </a:r>
            <a:r>
              <a:rPr lang="en-US" b="1" dirty="0">
                <a:latin typeface="Calibri (Body)"/>
              </a:rPr>
              <a:t>ICT </a:t>
            </a:r>
            <a:r>
              <a:rPr lang="en-US" b="1" dirty="0" err="1">
                <a:latin typeface="Calibri (Body)"/>
              </a:rPr>
              <a:t>thấp</a:t>
            </a:r>
            <a:endParaRPr lang="vi-VN" b="1" dirty="0">
              <a:latin typeface="Calibri (Body)"/>
            </a:endParaRPr>
          </a:p>
        </p:txBody>
      </p:sp>
      <p:sp>
        <p:nvSpPr>
          <p:cNvPr id="8" name="TextBox 7">
            <a:extLst>
              <a:ext uri="{FF2B5EF4-FFF2-40B4-BE49-F238E27FC236}">
                <a16:creationId xmlns:a16="http://schemas.microsoft.com/office/drawing/2014/main" id="{7AE9470A-C482-8EC5-6F50-F6388E8FD539}"/>
              </a:ext>
            </a:extLst>
          </p:cNvPr>
          <p:cNvSpPr txBox="1"/>
          <p:nvPr/>
        </p:nvSpPr>
        <p:spPr>
          <a:xfrm>
            <a:off x="3532952" y="6095858"/>
            <a:ext cx="4142850" cy="307777"/>
          </a:xfrm>
          <a:prstGeom prst="rect">
            <a:avLst/>
          </a:prstGeom>
          <a:noFill/>
        </p:spPr>
        <p:txBody>
          <a:bodyPr wrap="square" rtlCol="0">
            <a:spAutoFit/>
          </a:bodyPr>
          <a:lstStyle/>
          <a:p>
            <a:pPr algn="ctr"/>
            <a:r>
              <a:rPr lang="vi-VN" sz="1400" dirty="0"/>
              <a:t>Lưu trú, ăn uống</a:t>
            </a:r>
          </a:p>
        </p:txBody>
      </p:sp>
      <p:sp>
        <p:nvSpPr>
          <p:cNvPr id="15" name="TextBox 14">
            <a:extLst>
              <a:ext uri="{FF2B5EF4-FFF2-40B4-BE49-F238E27FC236}">
                <a16:creationId xmlns:a16="http://schemas.microsoft.com/office/drawing/2014/main" id="{B83E2A09-67A8-EE63-7E3B-522AB3B07B52}"/>
              </a:ext>
            </a:extLst>
          </p:cNvPr>
          <p:cNvSpPr txBox="1"/>
          <p:nvPr/>
        </p:nvSpPr>
        <p:spPr>
          <a:xfrm>
            <a:off x="8599599" y="3815591"/>
            <a:ext cx="3012141" cy="307777"/>
          </a:xfrm>
          <a:prstGeom prst="rect">
            <a:avLst/>
          </a:prstGeom>
          <a:noFill/>
        </p:spPr>
        <p:txBody>
          <a:bodyPr wrap="square" rtlCol="0">
            <a:spAutoFit/>
          </a:bodyPr>
          <a:lstStyle/>
          <a:p>
            <a:pPr algn="ctr"/>
            <a:r>
              <a:rPr lang="vi-VN" sz="1400" dirty="0"/>
              <a:t>Các hoạt động dịch vụ khác </a:t>
            </a:r>
            <a:endParaRPr lang="en-US" sz="1400" dirty="0"/>
          </a:p>
        </p:txBody>
      </p:sp>
      <p:pic>
        <p:nvPicPr>
          <p:cNvPr id="1026" name="Picture 2" descr="Education Logo Stock Illustration - Download Image Now - Logo, Education,  University - iStock">
            <a:extLst>
              <a:ext uri="{FF2B5EF4-FFF2-40B4-BE49-F238E27FC236}">
                <a16:creationId xmlns:a16="http://schemas.microsoft.com/office/drawing/2014/main" id="{B433C5B6-2AA2-DE51-1934-84A2492ACA2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20756" y="1639046"/>
            <a:ext cx="2951249" cy="241574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2AFD30A-D005-E85A-B370-C4E6FD98FC54}"/>
              </a:ext>
            </a:extLst>
          </p:cNvPr>
          <p:cNvSpPr txBox="1"/>
          <p:nvPr/>
        </p:nvSpPr>
        <p:spPr>
          <a:xfrm>
            <a:off x="5653700" y="3815591"/>
            <a:ext cx="3012141" cy="307777"/>
          </a:xfrm>
          <a:prstGeom prst="rect">
            <a:avLst/>
          </a:prstGeom>
          <a:noFill/>
        </p:spPr>
        <p:txBody>
          <a:bodyPr wrap="square" rtlCol="0">
            <a:spAutoFit/>
          </a:bodyPr>
          <a:lstStyle/>
          <a:p>
            <a:pPr algn="ctr"/>
            <a:r>
              <a:rPr lang="vi-VN" sz="1400" dirty="0"/>
              <a:t>Giáo dục – Đào tạo</a:t>
            </a:r>
            <a:endParaRPr lang="en-US" sz="1400" dirty="0"/>
          </a:p>
        </p:txBody>
      </p:sp>
      <p:sp>
        <p:nvSpPr>
          <p:cNvPr id="11" name="TextBox 10">
            <a:extLst>
              <a:ext uri="{FF2B5EF4-FFF2-40B4-BE49-F238E27FC236}">
                <a16:creationId xmlns:a16="http://schemas.microsoft.com/office/drawing/2014/main" id="{F00DFF3F-AE77-FE65-A4D4-870623414B2C}"/>
              </a:ext>
            </a:extLst>
          </p:cNvPr>
          <p:cNvSpPr txBox="1"/>
          <p:nvPr/>
        </p:nvSpPr>
        <p:spPr>
          <a:xfrm>
            <a:off x="9096777" y="6146024"/>
            <a:ext cx="3053204" cy="307777"/>
          </a:xfrm>
          <a:prstGeom prst="rect">
            <a:avLst/>
          </a:prstGeom>
          <a:noFill/>
        </p:spPr>
        <p:txBody>
          <a:bodyPr wrap="square" rtlCol="0">
            <a:spAutoFit/>
          </a:bodyPr>
          <a:lstStyle/>
          <a:p>
            <a:pPr algn="ctr"/>
            <a:r>
              <a:rPr lang="vi-VN" sz="1400" dirty="0"/>
              <a:t>Công nghiệp chế biến, chế tạo</a:t>
            </a:r>
          </a:p>
        </p:txBody>
      </p:sp>
      <p:pic>
        <p:nvPicPr>
          <p:cNvPr id="1028" name="Picture 4" descr="Services - Free industry icons">
            <a:extLst>
              <a:ext uri="{FF2B5EF4-FFF2-40B4-BE49-F238E27FC236}">
                <a16:creationId xmlns:a16="http://schemas.microsoft.com/office/drawing/2014/main" id="{56A3406F-ADCC-08BB-7F42-5E17ED2A175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244415" y="1970475"/>
            <a:ext cx="1668283" cy="166828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Premium Vector | Serving food icon sign hand of waiter with serving tray  waiter serving isolated symbol on white background vector illustration">
            <a:extLst>
              <a:ext uri="{FF2B5EF4-FFF2-40B4-BE49-F238E27FC236}">
                <a16:creationId xmlns:a16="http://schemas.microsoft.com/office/drawing/2014/main" id="{045700DB-1327-5CA7-6F32-AB6A4669B3B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00893" y="4284144"/>
            <a:ext cx="1839725" cy="183972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onstruction - Free construction and tools icons">
            <a:extLst>
              <a:ext uri="{FF2B5EF4-FFF2-40B4-BE49-F238E27FC236}">
                <a16:creationId xmlns:a16="http://schemas.microsoft.com/office/drawing/2014/main" id="{02A0CCAD-9A2A-DE32-602A-365933672F1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105479" y="4408969"/>
            <a:ext cx="1638759" cy="1638759"/>
          </a:xfrm>
          <a:prstGeom prst="rect">
            <a:avLst/>
          </a:prstGeom>
          <a:noFill/>
          <a:extLst>
            <a:ext uri="{909E8E84-426E-40DD-AFC4-6F175D3DCCD1}">
              <a14:hiddenFill xmlns:a14="http://schemas.microsoft.com/office/drawing/2010/main">
                <a:solidFill>
                  <a:srgbClr val="FFFFFF"/>
                </a:solidFill>
              </a14:hiddenFill>
            </a:ext>
          </a:extLst>
        </p:spPr>
      </p:pic>
      <p:sp>
        <p:nvSpPr>
          <p:cNvPr id="12" name="Text Placeholder 2">
            <a:extLst>
              <a:ext uri="{FF2B5EF4-FFF2-40B4-BE49-F238E27FC236}">
                <a16:creationId xmlns:a16="http://schemas.microsoft.com/office/drawing/2014/main" id="{137EF40A-0B67-6601-57DC-29E5DEF17261}"/>
              </a:ext>
            </a:extLst>
          </p:cNvPr>
          <p:cNvSpPr txBox="1">
            <a:spLocks/>
          </p:cNvSpPr>
          <p:nvPr/>
        </p:nvSpPr>
        <p:spPr>
          <a:xfrm>
            <a:off x="255864" y="216113"/>
            <a:ext cx="11829613" cy="724247"/>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5400" b="0" kern="1200" baseline="0">
                <a:solidFill>
                  <a:schemeClr val="bg1"/>
                </a:solidFill>
                <a:latin typeface="+mj-lt"/>
                <a:ea typeface="+mn-ea"/>
                <a:cs typeface="Arial"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vi-VN" sz="3000" b="1" dirty="0">
                <a:effectLst>
                  <a:outerShdw blurRad="50800" dist="38100" dir="5400000" algn="t" rotWithShape="0">
                    <a:prstClr val="black">
                      <a:alpha val="40000"/>
                    </a:prstClr>
                  </a:outerShdw>
                </a:effectLst>
                <a:latin typeface="Arial (Body)"/>
                <a:cs typeface="+mn-cs"/>
              </a:rPr>
              <a:t>KINH TẾ SỐ </a:t>
            </a:r>
            <a:r>
              <a:rPr lang="en-US" sz="3000" b="1" dirty="0">
                <a:effectLst>
                  <a:outerShdw blurRad="50800" dist="38100" dir="5400000" algn="t" rotWithShape="0">
                    <a:prstClr val="black">
                      <a:alpha val="40000"/>
                    </a:prstClr>
                  </a:outerShdw>
                </a:effectLst>
                <a:latin typeface="Arial (Body)"/>
                <a:cs typeface="+mn-cs"/>
              </a:rPr>
              <a:t>LAN TỎA CỦA ICT ĐẾN NGÀNH, LĨNH VỰC</a:t>
            </a:r>
          </a:p>
        </p:txBody>
      </p:sp>
      <p:pic>
        <p:nvPicPr>
          <p:cNvPr id="1034" name="Picture 10" descr="Industry icon with linear style on isolated background. Manufacturing icon  22661370 Vector Art at Vecteezy">
            <a:extLst>
              <a:ext uri="{FF2B5EF4-FFF2-40B4-BE49-F238E27FC236}">
                <a16:creationId xmlns:a16="http://schemas.microsoft.com/office/drawing/2014/main" id="{24C53B04-4179-5BC7-8E2A-79ED6271E7F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473122" y="4221663"/>
            <a:ext cx="1993369" cy="1993369"/>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B38654DC-6E7F-AF2C-6263-E8B8DE082B67}"/>
              </a:ext>
            </a:extLst>
          </p:cNvPr>
          <p:cNvSpPr txBox="1"/>
          <p:nvPr/>
        </p:nvSpPr>
        <p:spPr>
          <a:xfrm>
            <a:off x="5853433" y="6146023"/>
            <a:ext cx="4142850" cy="307777"/>
          </a:xfrm>
          <a:prstGeom prst="rect">
            <a:avLst/>
          </a:prstGeom>
          <a:noFill/>
        </p:spPr>
        <p:txBody>
          <a:bodyPr wrap="square" rtlCol="0">
            <a:spAutoFit/>
          </a:bodyPr>
          <a:lstStyle/>
          <a:p>
            <a:pPr algn="ctr"/>
            <a:r>
              <a:rPr lang="vi-VN" sz="1400" dirty="0"/>
              <a:t>Xây dựng</a:t>
            </a:r>
          </a:p>
        </p:txBody>
      </p:sp>
    </p:spTree>
    <p:extLst>
      <p:ext uri="{BB962C8B-B14F-4D97-AF65-F5344CB8AC3E}">
        <p14:creationId xmlns:p14="http://schemas.microsoft.com/office/powerpoint/2010/main" val="1141455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810CBEA-F212-937B-D6D4-CB575791B5BC}"/>
              </a:ext>
            </a:extLst>
          </p:cNvPr>
          <p:cNvSpPr txBox="1">
            <a:spLocks/>
          </p:cNvSpPr>
          <p:nvPr/>
        </p:nvSpPr>
        <p:spPr>
          <a:xfrm>
            <a:off x="255864" y="216113"/>
            <a:ext cx="11829613" cy="724247"/>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5400" b="0" kern="1200" baseline="0">
                <a:solidFill>
                  <a:schemeClr val="bg1"/>
                </a:solidFill>
                <a:latin typeface="+mj-lt"/>
                <a:ea typeface="+mn-ea"/>
                <a:cs typeface="Arial"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vi-VN" sz="3000" b="1" dirty="0">
                <a:effectLst>
                  <a:outerShdw blurRad="50800" dist="38100" dir="5400000" algn="t" rotWithShape="0">
                    <a:prstClr val="black">
                      <a:alpha val="40000"/>
                    </a:prstClr>
                  </a:outerShdw>
                </a:effectLst>
                <a:latin typeface="Arial (Body)"/>
                <a:cs typeface="+mn-cs"/>
              </a:rPr>
              <a:t>KINH TẾ SỐ </a:t>
            </a:r>
            <a:r>
              <a:rPr lang="en-US" sz="3000" b="1" dirty="0">
                <a:effectLst>
                  <a:outerShdw blurRad="50800" dist="38100" dir="5400000" algn="t" rotWithShape="0">
                    <a:prstClr val="black">
                      <a:alpha val="40000"/>
                    </a:prstClr>
                  </a:outerShdw>
                </a:effectLst>
                <a:latin typeface="Arial (Body)"/>
                <a:cs typeface="+mn-cs"/>
              </a:rPr>
              <a:t>LAN TỎA CỦA ICT ĐẾN NGÀNH, LĨNH VỰC</a:t>
            </a:r>
          </a:p>
        </p:txBody>
      </p:sp>
      <p:pic>
        <p:nvPicPr>
          <p:cNvPr id="10" name="Picture 9">
            <a:extLst>
              <a:ext uri="{FF2B5EF4-FFF2-40B4-BE49-F238E27FC236}">
                <a16:creationId xmlns:a16="http://schemas.microsoft.com/office/drawing/2014/main" id="{13A7F870-994B-6F9D-628A-9CA5B4E12DF2}"/>
              </a:ext>
            </a:extLst>
          </p:cNvPr>
          <p:cNvPicPr>
            <a:picLocks noChangeAspect="1"/>
          </p:cNvPicPr>
          <p:nvPr/>
        </p:nvPicPr>
        <p:blipFill>
          <a:blip r:embed="rId3"/>
          <a:stretch>
            <a:fillRect/>
          </a:stretch>
        </p:blipFill>
        <p:spPr>
          <a:xfrm>
            <a:off x="2529848" y="858538"/>
            <a:ext cx="6769915" cy="5953125"/>
          </a:xfrm>
          <a:prstGeom prst="rect">
            <a:avLst/>
          </a:prstGeom>
        </p:spPr>
      </p:pic>
      <p:sp>
        <p:nvSpPr>
          <p:cNvPr id="11" name="Rectangle 10">
            <a:extLst>
              <a:ext uri="{FF2B5EF4-FFF2-40B4-BE49-F238E27FC236}">
                <a16:creationId xmlns:a16="http://schemas.microsoft.com/office/drawing/2014/main" id="{7760BFB7-3701-14AB-76D1-B6F973C2F9B6}"/>
              </a:ext>
            </a:extLst>
          </p:cNvPr>
          <p:cNvSpPr/>
          <p:nvPr/>
        </p:nvSpPr>
        <p:spPr>
          <a:xfrm>
            <a:off x="2487336" y="1940715"/>
            <a:ext cx="6962862" cy="233432"/>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49EC7D1-AC83-3B2F-66A9-89B2C2C55842}"/>
              </a:ext>
            </a:extLst>
          </p:cNvPr>
          <p:cNvSpPr/>
          <p:nvPr/>
        </p:nvSpPr>
        <p:spPr>
          <a:xfrm>
            <a:off x="2487336" y="3484290"/>
            <a:ext cx="6962862" cy="233432"/>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F05D2ED3-F072-22F0-CA12-1BA59DD93D3A}"/>
              </a:ext>
            </a:extLst>
          </p:cNvPr>
          <p:cNvSpPr/>
          <p:nvPr/>
        </p:nvSpPr>
        <p:spPr>
          <a:xfrm>
            <a:off x="2487336" y="2712502"/>
            <a:ext cx="6962862" cy="233432"/>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24942010"/>
      </p:ext>
    </p:extLst>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Custom 22">
      <a:dk1>
        <a:srgbClr val="000000"/>
      </a:dk1>
      <a:lt1>
        <a:sysClr val="window" lastClr="FFFFFF"/>
      </a:lt1>
      <a:dk2>
        <a:srgbClr val="5E5E5E"/>
      </a:dk2>
      <a:lt2>
        <a:srgbClr val="DDDDDD"/>
      </a:lt2>
      <a:accent1>
        <a:srgbClr val="418AB3"/>
      </a:accent1>
      <a:accent2>
        <a:srgbClr val="A6B727"/>
      </a:accent2>
      <a:accent3>
        <a:srgbClr val="F69200"/>
      </a:accent3>
      <a:accent4>
        <a:srgbClr val="1EA185"/>
      </a:accent4>
      <a:accent5>
        <a:srgbClr val="FEC306"/>
      </a:accent5>
      <a:accent6>
        <a:srgbClr val="DF5327"/>
      </a:accent6>
      <a:hlink>
        <a:srgbClr val="F59E00"/>
      </a:hlink>
      <a:folHlink>
        <a:srgbClr val="B2B2B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Integral">
  <a:themeElements>
    <a:clrScheme name="Integral">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ppt/theme/theme3.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4240</TotalTime>
  <Words>4543</Words>
  <Application>Microsoft Office PowerPoint</Application>
  <PresentationFormat>Widescreen</PresentationFormat>
  <Paragraphs>330</Paragraphs>
  <Slides>36</Slides>
  <Notes>21</Notes>
  <HiddenSlides>0</HiddenSlides>
  <MMClips>0</MMClips>
  <ScaleCrop>false</ScaleCrop>
  <HeadingPairs>
    <vt:vector size="8" baseType="variant">
      <vt:variant>
        <vt:lpstr>Fonts Used</vt:lpstr>
      </vt:variant>
      <vt:variant>
        <vt:i4>21</vt:i4>
      </vt:variant>
      <vt:variant>
        <vt:lpstr>Theme</vt:lpstr>
      </vt:variant>
      <vt:variant>
        <vt:i4>3</vt:i4>
      </vt:variant>
      <vt:variant>
        <vt:lpstr>Embedded OLE Servers</vt:lpstr>
      </vt:variant>
      <vt:variant>
        <vt:i4>1</vt:i4>
      </vt:variant>
      <vt:variant>
        <vt:lpstr>Slide Titles</vt:lpstr>
      </vt:variant>
      <vt:variant>
        <vt:i4>36</vt:i4>
      </vt:variant>
    </vt:vector>
  </HeadingPairs>
  <TitlesOfParts>
    <vt:vector size="61" baseType="lpstr">
      <vt:lpstr>等线</vt:lpstr>
      <vt:lpstr>Arial</vt:lpstr>
      <vt:lpstr>Arial (Body)</vt:lpstr>
      <vt:lpstr>Calibri</vt:lpstr>
      <vt:lpstr>Calibri </vt:lpstr>
      <vt:lpstr>Calibri (Body)</vt:lpstr>
      <vt:lpstr>Calibri (Headings)</vt:lpstr>
      <vt:lpstr>Calibri Light</vt:lpstr>
      <vt:lpstr>Cambria</vt:lpstr>
      <vt:lpstr>Georgia</vt:lpstr>
      <vt:lpstr>inherit</vt:lpstr>
      <vt:lpstr>Montserrat</vt:lpstr>
      <vt:lpstr>Roboto</vt:lpstr>
      <vt:lpstr>Roboto Condensed</vt:lpstr>
      <vt:lpstr>Tahoma</vt:lpstr>
      <vt:lpstr>Times New Roman</vt:lpstr>
      <vt:lpstr>Times New Roman</vt:lpstr>
      <vt:lpstr>Tw Cen MT</vt:lpstr>
      <vt:lpstr>Tw Cen MT Condensed</vt:lpstr>
      <vt:lpstr>Wingdings</vt:lpstr>
      <vt:lpstr>Wingdings 3</vt:lpstr>
      <vt:lpstr>Office Theme</vt:lpstr>
      <vt:lpstr>Integral</vt:lpstr>
      <vt:lpstr>3_Office Theme</vt:lpstr>
      <vt:lpstr>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 Doanh nghiệp chưa biết mình ở đâu trong lộ trình chuyển đổi số</vt:lpstr>
      <vt:lpstr>PowerPoint Presentation</vt:lpstr>
      <vt:lpstr>2. Doanh nghiệp chưa biết mình ở đâu trong lộ trình chuyển đổi số</vt:lpstr>
      <vt:lpstr>3. Doanh nghiệp đã biết mình ở đâu rồi thì làm gì?</vt:lpstr>
      <vt:lpstr>3. Doanh nghiệp đã biết mình ở đâu rồi thì làm gì?</vt:lpstr>
      <vt:lpstr>Tham gia chương trình SMEdx</vt:lpstr>
      <vt:lpstr>Đáp ứng nhu cầu cơ bản của SME (một số ví dụ)</vt:lpstr>
      <vt:lpstr>Đáp ứng nhu cầu cơ bản của SME (một số ví dụ)</vt:lpstr>
      <vt:lpstr>3. Doanh nghiệp đã biết mình ở đâu rồi thì làm gì?</vt:lpstr>
      <vt:lpstr>PowerPoint Presentation</vt:lpstr>
      <vt:lpstr>PowerPoint Presentation</vt:lpstr>
      <vt:lpstr>PowerPoint Presentation</vt:lpstr>
      <vt:lpstr>CHUYỂN ĐỔI SỐ NGÀNH DỆT MAY</vt:lpstr>
      <vt:lpstr>CHUYỂN ĐỔI SỐ DU LỊCH</vt:lpstr>
      <vt:lpstr>CHUYỂN ĐỔI SỐ LOGISTICS</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Deckzi Solutions</dc:creator>
  <cp:lastModifiedBy>Tran Minh Tuan</cp:lastModifiedBy>
  <cp:revision>88</cp:revision>
  <cp:lastPrinted>2023-02-27T03:40:32Z</cp:lastPrinted>
  <dcterms:created xsi:type="dcterms:W3CDTF">2022-12-21T07:38:13Z</dcterms:created>
  <dcterms:modified xsi:type="dcterms:W3CDTF">2023-10-27T03:57:45Z</dcterms:modified>
</cp:coreProperties>
</file>