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3" r:id="rId6"/>
    <p:sldId id="260" r:id="rId7"/>
    <p:sldId id="261" r:id="rId8"/>
    <p:sldId id="262" r:id="rId9"/>
    <p:sldId id="268" r:id="rId10"/>
    <p:sldId id="264"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Tham</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luận</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tại</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Hội</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nghị</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khai</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tác</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 2023</a:t>
            </a:r>
            <a:endParaRPr 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160589"/>
            <a:ext cx="8596668" cy="608011"/>
          </a:xfrm>
        </p:spPr>
        <p:txBody>
          <a:bodyPr>
            <a:normAutofit/>
          </a:bodyPr>
          <a:lstStyle/>
          <a:p>
            <a:pPr marL="0" indent="0" algn="just">
              <a:buNone/>
            </a:pPr>
            <a:r>
              <a:rPr lang="en-US" sz="3200" b="1" dirty="0" err="1" smtClean="0">
                <a:latin typeface="Times New Roman" panose="02020603050405020304" pitchFamily="18" charset="0"/>
                <a:cs typeface="Times New Roman" panose="02020603050405020304" pitchFamily="18" charset="0"/>
              </a:rPr>
              <a:t>Đơn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luận</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UBND </a:t>
            </a:r>
            <a:r>
              <a:rPr lang="en-US" sz="3200" dirty="0" err="1" smtClean="0">
                <a:latin typeface="Times New Roman" panose="02020603050405020304" pitchFamily="18" charset="0"/>
                <a:cs typeface="Times New Roman" panose="02020603050405020304" pitchFamily="18" charset="0"/>
              </a:rPr>
              <a:t>quận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Thủy</a:t>
            </a:r>
            <a:endParaRPr lang="en-US" sz="32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800100" y="2967335"/>
            <a:ext cx="8343900" cy="1569660"/>
          </a:xfrm>
          <a:prstGeom prst="rect">
            <a:avLst/>
          </a:prstGeom>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tham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295156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34" y="533400"/>
            <a:ext cx="10358966" cy="1341224"/>
          </a:xfrm>
        </p:spPr>
        <p:txBody>
          <a:bodyPr>
            <a:noAutofit/>
          </a:bodyPr>
          <a:lstStyle/>
          <a:p>
            <a:pPr marL="0" indent="0">
              <a:buNone/>
            </a:pPr>
            <a:r>
              <a:rPr lang="en-US" sz="2800" dirty="0" smtClean="0">
                <a:latin typeface="Times New Roman" panose="02020603050405020304" pitchFamily="18" charset="0"/>
                <a:cs typeface="Times New Roman" panose="02020603050405020304" pitchFamily="18" charset="0"/>
              </a:rPr>
              <a:t>+ Song </a:t>
            </a:r>
            <a:r>
              <a:rPr lang="en-US" sz="2800" dirty="0" err="1" smtClean="0">
                <a:latin typeface="Times New Roman" panose="02020603050405020304" pitchFamily="18" charset="0"/>
                <a:cs typeface="Times New Roman" panose="02020603050405020304" pitchFamily="18" charset="0"/>
              </a:rPr>
              <a:t>song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UBND </a:t>
            </a:r>
            <a:r>
              <a:rPr lang="en-US" sz="2800" dirty="0" err="1" smtClean="0">
                <a:latin typeface="Times New Roman" panose="02020603050405020304" pitchFamily="18" charset="0"/>
                <a:cs typeface="Times New Roman" panose="02020603050405020304" pitchFamily="18" charset="0"/>
              </a:rPr>
              <a:t>quận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UBND 8 </a:t>
            </a:r>
            <a:r>
              <a:rPr lang="en-US" sz="2800" dirty="0" err="1" smtClean="0">
                <a:latin typeface="Times New Roman" panose="02020603050405020304" pitchFamily="18" charset="0"/>
                <a:cs typeface="Times New Roman" panose="02020603050405020304" pitchFamily="18" charset="0"/>
              </a:rPr>
              <a:t>phường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UBND </a:t>
            </a:r>
            <a:r>
              <a:rPr lang="en-US" sz="2800" dirty="0" err="1" smtClean="0">
                <a:latin typeface="Times New Roman" panose="02020603050405020304" pitchFamily="18" charset="0"/>
                <a:cs typeface="Times New Roman" panose="02020603050405020304" pitchFamily="18" charset="0"/>
              </a:rPr>
              <a:t>quận</a:t>
            </a:r>
            <a:r>
              <a:rPr lang="en-US" sz="2800" dirty="0" smtClean="0">
                <a:latin typeface="Times New Roman" panose="02020603050405020304" pitchFamily="18" charset="0"/>
                <a:cs typeface="Times New Roman" panose="02020603050405020304" pitchFamily="18" charset="0"/>
              </a:rPr>
              <a:t>, UBND 8 </a:t>
            </a:r>
            <a:r>
              <a:rPr lang="en-US" sz="2800" dirty="0" err="1" smtClean="0">
                <a:latin typeface="Times New Roman" panose="02020603050405020304" pitchFamily="18" charset="0"/>
                <a:cs typeface="Times New Roman" panose="02020603050405020304" pitchFamily="18" charset="0"/>
              </a:rPr>
              <a:t>phường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029131" y="1884006"/>
            <a:ext cx="5847735" cy="6492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3633288"/>
            <a:ext cx="7950199" cy="3131777"/>
          </a:xfrm>
          <a:prstGeom prst="rect">
            <a:avLst/>
          </a:prstGeom>
        </p:spPr>
      </p:pic>
      <p:sp>
        <p:nvSpPr>
          <p:cNvPr id="9" name="Content Placeholder 2"/>
          <p:cNvSpPr txBox="1">
            <a:spLocks/>
          </p:cNvSpPr>
          <p:nvPr/>
        </p:nvSpPr>
        <p:spPr>
          <a:xfrm>
            <a:off x="548184" y="2542677"/>
            <a:ext cx="9982266" cy="10906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b="1" dirty="0" err="1" smtClean="0">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2020: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ở</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tuyến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tỷ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15%,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4/8 </a:t>
            </a:r>
            <a:r>
              <a:rPr lang="en-US" sz="2400" dirty="0" err="1" smtClean="0">
                <a:latin typeface="Times New Roman" panose="02020603050405020304" pitchFamily="18" charset="0"/>
                <a:cs typeface="Times New Roman" panose="02020603050405020304" pitchFamily="18" charset="0"/>
              </a:rPr>
              <a:t>phường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tuyến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tỷ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5%</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8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title"/>
          </p:nvPr>
        </p:nvSpPr>
        <p:spPr>
          <a:xfrm>
            <a:off x="677334" y="203200"/>
            <a:ext cx="8596668" cy="5461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93700" y="952500"/>
            <a:ext cx="8880302" cy="7417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b="1" dirty="0" err="1" smtClean="0">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2021: </a:t>
            </a:r>
            <a:r>
              <a:rPr lang="en-US" sz="2400" dirty="0" err="1" smtClean="0">
                <a:latin typeface="Times New Roman" panose="02020603050405020304" pitchFamily="18" charset="0"/>
                <a:cs typeface="Times New Roman" panose="02020603050405020304" pitchFamily="18" charset="0"/>
              </a:rPr>
              <a:t>tỷ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tuyến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51%, 4/8 </a:t>
            </a:r>
            <a:r>
              <a:rPr lang="en-US" sz="2400" dirty="0" err="1" smtClean="0">
                <a:latin typeface="Times New Roman" panose="02020603050405020304" pitchFamily="18" charset="0"/>
                <a:cs typeface="Times New Roman" panose="02020603050405020304" pitchFamily="18" charset="0"/>
              </a:rPr>
              <a:t>phường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CCHC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286" y="1897426"/>
            <a:ext cx="5546441" cy="43636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35" y="1897426"/>
            <a:ext cx="5223051" cy="4265085"/>
          </a:xfrm>
          <a:prstGeom prst="rect">
            <a:avLst/>
          </a:prstGeom>
        </p:spPr>
      </p:pic>
    </p:spTree>
    <p:extLst>
      <p:ext uri="{BB962C8B-B14F-4D97-AF65-F5344CB8AC3E}">
        <p14:creationId xmlns:p14="http://schemas.microsoft.com/office/powerpoint/2010/main" val="13858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title"/>
          </p:nvPr>
        </p:nvSpPr>
        <p:spPr>
          <a:xfrm>
            <a:off x="677334" y="609600"/>
            <a:ext cx="8596668" cy="596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838135" y="1206500"/>
            <a:ext cx="9728265" cy="14783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b="1" dirty="0" err="1" smtClean="0">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2022: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60%, 8/8 </a:t>
            </a:r>
            <a:r>
              <a:rPr lang="en-US" sz="2400" dirty="0" err="1" smtClean="0">
                <a:latin typeface="Times New Roman" panose="02020603050405020304" pitchFamily="18" charset="0"/>
                <a:cs typeface="Times New Roman" panose="02020603050405020304" pitchFamily="18" charset="0"/>
              </a:rPr>
              <a:t>phường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8 </a:t>
            </a:r>
            <a:r>
              <a:rPr lang="en-US" sz="2400" dirty="0" err="1" smtClean="0">
                <a:latin typeface="Times New Roman" panose="02020603050405020304" pitchFamily="18" charset="0"/>
                <a:cs typeface="Times New Roman" panose="02020603050405020304" pitchFamily="18" charset="0"/>
              </a:rPr>
              <a:t>phường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2/2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t>
            </a:r>
            <a:r>
              <a:rPr lang="en-US" sz="2400" dirty="0" err="1" smtClean="0">
                <a:latin typeface="Times New Roman" panose="02020603050405020304" pitchFamily="18" charset="0"/>
                <a:cs typeface="Times New Roman" panose="02020603050405020304" pitchFamily="18" charset="0"/>
              </a:rPr>
              <a:t>uyết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2207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UBND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00" y="2684825"/>
            <a:ext cx="5156200" cy="38302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08" y="2684826"/>
            <a:ext cx="4888092" cy="3830275"/>
          </a:xfrm>
          <a:prstGeom prst="rect">
            <a:avLst/>
          </a:prstGeom>
        </p:spPr>
      </p:pic>
    </p:spTree>
    <p:extLst>
      <p:ext uri="{BB962C8B-B14F-4D97-AF65-F5344CB8AC3E}">
        <p14:creationId xmlns:p14="http://schemas.microsoft.com/office/powerpoint/2010/main" val="20577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anim calcmode="lin" valueType="num">
                                      <p:cBhvr>
                                        <p:cTn id="38" dur="2000" fill="hold"/>
                                        <p:tgtEl>
                                          <p:spTgt spid="6"/>
                                        </p:tgtEl>
                                        <p:attrNameLst>
                                          <p:attrName>ppt_w</p:attrName>
                                        </p:attrNameLst>
                                      </p:cBhvr>
                                      <p:tavLst>
                                        <p:tav tm="0" fmla="#ppt_w*sin(2.5*pi*$)">
                                          <p:val>
                                            <p:fltVal val="0"/>
                                          </p:val>
                                        </p:tav>
                                        <p:tav tm="100000">
                                          <p:val>
                                            <p:fltVal val="1"/>
                                          </p:val>
                                        </p:tav>
                                      </p:tavLst>
                                    </p:anim>
                                    <p:anim calcmode="lin" valueType="num">
                                      <p:cBhvr>
                                        <p:cTn id="3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300" y="1284940"/>
            <a:ext cx="9931400" cy="2397451"/>
          </a:xfrm>
          <a:prstGeom prst="rect">
            <a:avLst/>
          </a:prstGeom>
        </p:spPr>
        <p:txBody>
          <a:bodyPr wrap="square">
            <a:spAutoFit/>
          </a:bodyPr>
          <a:lstStyle/>
          <a:p>
            <a:pPr indent="450215" algn="just">
              <a:lnSpc>
                <a:spcPct val="107000"/>
              </a:lnSpc>
              <a:spcAft>
                <a:spcPts val="800"/>
              </a:spcAft>
            </a:pPr>
            <a:r>
              <a:rPr lang="en-US" sz="2800" spc="10" dirty="0" smtClean="0">
                <a:latin typeface="Times New Roman" panose="02020603050405020304" pitchFamily="18" charset="0"/>
                <a:ea typeface="Calibri" panose="020F0502020204030204" pitchFamily="34" charset="0"/>
              </a:rPr>
              <a:t>* </a:t>
            </a:r>
            <a:r>
              <a:rPr lang="en-US" sz="2800" spc="10" dirty="0" err="1" smtClean="0">
                <a:latin typeface="Times New Roman" panose="02020603050405020304" pitchFamily="18" charset="0"/>
                <a:ea typeface="Calibri" panose="020F0502020204030204" pitchFamily="34" charset="0"/>
              </a:rPr>
              <a:t>Đạt</a:t>
            </a:r>
            <a:r>
              <a:rPr lang="en-US" sz="2800" spc="10" dirty="0" smtClean="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được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kết</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quả</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như</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trên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là</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sự</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nổ</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lực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của</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các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cấp</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chính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quyền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đặc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biệt</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là</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đội</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ngũ</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công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chức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tiếp</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nhận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hồ</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sơ</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trả</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kết</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quả</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tại</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bộ</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phận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một</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cửa</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của</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các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phòng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chuyên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môn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và</a:t>
            </a:r>
            <a:r>
              <a:rPr lang="en-US" sz="2800" spc="10" dirty="0">
                <a:latin typeface="Times New Roman" panose="02020603050405020304" pitchFamily="18" charset="0"/>
                <a:ea typeface="Calibri" panose="020F0502020204030204" pitchFamily="34" charset="0"/>
              </a:rPr>
              <a:t> UBND </a:t>
            </a:r>
            <a:r>
              <a:rPr lang="en-US" sz="2800" spc="10" dirty="0" err="1">
                <a:latin typeface="Times New Roman" panose="02020603050405020304" pitchFamily="18" charset="0"/>
                <a:ea typeface="Calibri" panose="020F0502020204030204" pitchFamily="34" charset="0"/>
              </a:rPr>
              <a:t>các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phường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trong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khắc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phục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khó</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khăn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tận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tình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hướng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dẫn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để</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tổ</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chức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và</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cá</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nhân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trong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việc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sử</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dụng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dịch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vụ</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công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trực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tuyến</a:t>
            </a:r>
            <a:r>
              <a:rPr lang="en-US" sz="2800" spc="1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5" name="Title 1"/>
          <p:cNvSpPr>
            <a:spLocks noGrp="1"/>
          </p:cNvSpPr>
          <p:nvPr>
            <p:ph type="title"/>
          </p:nvPr>
        </p:nvSpPr>
        <p:spPr>
          <a:xfrm>
            <a:off x="525992" y="234927"/>
            <a:ext cx="9774766" cy="897844"/>
          </a:xfrm>
        </p:spPr>
        <p:txBody>
          <a:bodyPr/>
          <a:lstStyle/>
          <a:p>
            <a:pPr algn="ctr"/>
            <a:r>
              <a:rPr lang="en-US" b="1" dirty="0">
                <a:solidFill>
                  <a:schemeClr val="tx1">
                    <a:lumMod val="95000"/>
                    <a:lumOff val="5000"/>
                  </a:schemeClr>
                </a:solidFill>
                <a:latin typeface="Times New Roman" panose="02020603050405020304" pitchFamily="18" charset="0"/>
                <a:cs typeface="Times New Roman" panose="02020603050405020304" pitchFamily="18" charset="0"/>
              </a:rPr>
              <a:t>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khai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dịch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vụ</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tuyến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17600" y="3834560"/>
            <a:ext cx="9690100" cy="1936428"/>
          </a:xfrm>
          <a:prstGeom prst="rect">
            <a:avLst/>
          </a:prstGeom>
        </p:spPr>
        <p:txBody>
          <a:bodyPr wrap="square">
            <a:spAutoFit/>
          </a:bodyPr>
          <a:lstStyle/>
          <a:p>
            <a:pPr indent="450215" algn="just">
              <a:lnSpc>
                <a:spcPct val="107000"/>
              </a:lnSpc>
              <a:spcAft>
                <a:spcPts val="800"/>
              </a:spcAft>
            </a:pPr>
            <a:r>
              <a:rPr lang="en-US" sz="2800" spc="10" dirty="0" smtClean="0">
                <a:latin typeface="Times New Roman" panose="02020603050405020304" pitchFamily="18" charset="0"/>
                <a:ea typeface="Calibri" panose="020F0502020204030204" pitchFamily="34" charset="0"/>
              </a:rPr>
              <a:t>* </a:t>
            </a:r>
            <a:r>
              <a:rPr lang="en-US" sz="2800" spc="10" dirty="0" err="1" smtClean="0">
                <a:latin typeface="Times New Roman" panose="02020603050405020304" pitchFamily="18" charset="0"/>
                <a:ea typeface="Calibri" panose="020F0502020204030204" pitchFamily="34" charset="0"/>
              </a:rPr>
              <a:t>Hơn</a:t>
            </a:r>
            <a:r>
              <a:rPr lang="en-US" sz="2800" spc="10" dirty="0" smtClean="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nữa</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là</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sự</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quyết</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tâm</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chính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trị</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của</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lãnh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đạo</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các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đơn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vị</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trong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công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tác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chỉ</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đạo</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điều</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hành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nhằm</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hướng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đến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mục</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tiêu</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cải</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thiện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chỉ</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số</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cải</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cách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hành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chính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của</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đơn</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vị</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theo</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sự</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chỉ</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đạo</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chung</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của</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thành</a:t>
            </a:r>
            <a:r>
              <a:rPr lang="en-US" sz="2800" spc="10" dirty="0">
                <a:latin typeface="Times New Roman" panose="02020603050405020304" pitchFamily="18" charset="0"/>
                <a:ea typeface="Calibri" panose="020F0502020204030204" pitchFamily="34" charset="0"/>
              </a:rPr>
              <a:t> </a:t>
            </a:r>
            <a:r>
              <a:rPr lang="en-US" sz="2800" spc="10" dirty="0" err="1">
                <a:latin typeface="Times New Roman" panose="02020603050405020304" pitchFamily="18" charset="0"/>
                <a:ea typeface="Calibri" panose="020F0502020204030204" pitchFamily="34" charset="0"/>
              </a:rPr>
              <a:t>phố</a:t>
            </a:r>
            <a:r>
              <a:rPr lang="en-US" sz="2800" spc="1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89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4" y="1765300"/>
            <a:ext cx="9533466" cy="1993900"/>
          </a:xfrm>
        </p:spPr>
        <p:txBody>
          <a:bodyPr>
            <a:normAutofit/>
          </a:bodyPr>
          <a:lstStyle/>
          <a:p>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Kính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chúc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quý</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a:t>
            </a:r>
            <a:r>
              <a:rPr lang="en-US" b="1" dirty="0" err="1" smtClean="0">
                <a:solidFill>
                  <a:schemeClr val="tx1"/>
                </a:solidFill>
                <a:latin typeface="Times New Roman" panose="02020603050405020304" pitchFamily="18" charset="0"/>
                <a:cs typeface="Times New Roman" panose="02020603050405020304" pitchFamily="18" charset="0"/>
              </a:rPr>
              <a:t>ãnh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đạo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quý</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Đại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biểu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mạnh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khỏe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hạnh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phúc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chúc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công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tác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chuyển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đổi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số</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của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thành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phố</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đạt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nhiều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thắng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lợi</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20534" y="3976689"/>
            <a:ext cx="4199466" cy="696911"/>
          </a:xfrm>
        </p:spPr>
        <p:txBody>
          <a:bodyPr>
            <a:normAutofit/>
          </a:bodyPr>
          <a:lstStyle/>
          <a:p>
            <a:pPr marL="0" indent="0">
              <a:buNone/>
            </a:pPr>
            <a:r>
              <a:rPr lang="en-US" sz="3200" dirty="0" err="1" smtClean="0">
                <a:latin typeface="Times New Roman" panose="02020603050405020304" pitchFamily="18" charset="0"/>
                <a:cs typeface="Times New Roman" panose="02020603050405020304" pitchFamily="18" charset="0"/>
              </a:rPr>
              <a:t>Trân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trọng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chào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73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81000"/>
            <a:ext cx="7766936" cy="1358900"/>
          </a:xfrm>
        </p:spPr>
        <p:txBody>
          <a:bodyP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quả</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mô</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07067" y="2070100"/>
            <a:ext cx="7766936" cy="1930399"/>
          </a:xfrm>
        </p:spPr>
        <p:txBody>
          <a:bodyPr>
            <a:normAutofit/>
          </a:bodyPr>
          <a:lstStyle/>
          <a:p>
            <a:pPr algn="just"/>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UBND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xã</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quận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UBND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quận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Trà</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1507067" y="4000499"/>
            <a:ext cx="7766936" cy="27177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Cơ</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sở</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Trà</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Nóc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trưng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năng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tế</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mại</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dịch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vụ</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chiếm</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60%;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tiểu</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thủ</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30%,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biệt</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bàn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khu</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lao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chiếm</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tỷ</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lệ</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cận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thuận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lợi</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lan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tỏa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xã</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416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mph" presetSubtype="0" fill="hold" grpId="0" nodeType="clickEffect">
                                  <p:stCondLst>
                                    <p:cond delay="0"/>
                                  </p:stCondLst>
                                  <p:childTnLst>
                                    <p:animClr clrSpc="hsl" dir="cw">
                                      <p:cBhvr override="childStyle">
                                        <p:cTn id="10" dur="500" fill="hold"/>
                                        <p:tgtEl>
                                          <p:spTgt spid="3">
                                            <p:txEl>
                                              <p:pRg st="0" end="0"/>
                                            </p:txEl>
                                          </p:spTgt>
                                        </p:tgtEl>
                                        <p:attrNameLst>
                                          <p:attrName>style.color</p:attrName>
                                        </p:attrNameLst>
                                      </p:cBhvr>
                                      <p:by>
                                        <p:hsl h="0" s="-12549" l="-25098"/>
                                      </p:by>
                                    </p:animClr>
                                    <p:animClr clrSpc="hsl" dir="cw">
                                      <p:cBhvr>
                                        <p:cTn id="11" dur="500" fill="hold"/>
                                        <p:tgtEl>
                                          <p:spTgt spid="3">
                                            <p:txEl>
                                              <p:pRg st="0" end="0"/>
                                            </p:txEl>
                                          </p:spTgt>
                                        </p:tgtEl>
                                        <p:attrNameLst>
                                          <p:attrName>fillcolor</p:attrName>
                                        </p:attrNameLst>
                                      </p:cBhvr>
                                      <p:by>
                                        <p:hsl h="0" s="-12549" l="-25098"/>
                                      </p:by>
                                    </p:animClr>
                                    <p:animClr clrSpc="hsl" dir="cw">
                                      <p:cBhvr>
                                        <p:cTn id="12" dur="500" fill="hold"/>
                                        <p:tgtEl>
                                          <p:spTgt spid="3">
                                            <p:txEl>
                                              <p:pRg st="0" end="0"/>
                                            </p:txEl>
                                          </p:spTgt>
                                        </p:tgtEl>
                                        <p:attrNameLst>
                                          <p:attrName>stroke.color</p:attrName>
                                        </p:attrNameLst>
                                      </p:cBhvr>
                                      <p:by>
                                        <p:hsl h="0" s="-12549" l="-25098"/>
                                      </p:by>
                                    </p:animClr>
                                    <p:set>
                                      <p:cBhvr>
                                        <p:cTn id="13" dur="500" fill="hold"/>
                                        <p:tgtEl>
                                          <p:spTgt spid="3">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74738" y="614363"/>
            <a:ext cx="7767637" cy="1138237"/>
          </a:xfrm>
        </p:spPr>
        <p:txBody>
          <a:bodyP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quả</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mô</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1" y="1752601"/>
            <a:ext cx="7708900" cy="5003800"/>
          </a:xfrm>
          <a:prstGeom prst="rect">
            <a:avLst/>
          </a:prstGeom>
        </p:spPr>
      </p:pic>
    </p:spTree>
    <p:extLst>
      <p:ext uri="{BB962C8B-B14F-4D97-AF65-F5344CB8AC3E}">
        <p14:creationId xmlns:p14="http://schemas.microsoft.com/office/powerpoint/2010/main" val="34121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30401"/>
            <a:ext cx="4593166" cy="584199"/>
          </a:xfrm>
        </p:spPr>
        <p:txBody>
          <a:bodyPr>
            <a:noAutofit/>
          </a:bodyPr>
          <a:lstStyle/>
          <a:p>
            <a:pPr marL="0" indent="0">
              <a:buNone/>
            </a:pP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quả</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mô</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852708" y="2605088"/>
            <a:ext cx="9650192" cy="3108543"/>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pitchFamily="34" charset="0"/>
              </a:rPr>
              <a:t>Đ</a:t>
            </a:r>
            <a:r>
              <a:rPr lang="en-US" sz="2800" dirty="0" err="1" smtClean="0">
                <a:latin typeface="Times New Roman" panose="02020603050405020304" pitchFamily="18" charset="0"/>
                <a:ea typeface="Calibri" panose="020F0502020204030204" pitchFamily="34" charset="0"/>
              </a:rPr>
              <a:t>ịa</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phương</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đã</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đáp</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ứng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tốt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nhiệm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quyền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hóa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hồ</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quyết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thủ</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tục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tỷ</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lệ</a:t>
            </a:r>
            <a:r>
              <a:rPr lang="en-US" sz="2800" dirty="0">
                <a:latin typeface="Times New Roman" panose="02020603050405020304" pitchFamily="18" charset="0"/>
                <a:ea typeface="Calibri" panose="020F0502020204030204" pitchFamily="34" charset="0"/>
              </a:rPr>
              <a:t> </a:t>
            </a:r>
            <a:r>
              <a:rPr lang="en-US" sz="2800" b="1" i="1" dirty="0">
                <a:latin typeface="Times New Roman" panose="02020603050405020304" pitchFamily="18" charset="0"/>
                <a:ea typeface="Calibri" panose="020F0502020204030204" pitchFamily="34" charset="0"/>
              </a:rPr>
              <a:t>81,93%,</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tỷ</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lệ</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hồ</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sơ</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trực</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tuyến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dịch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đạt</a:t>
            </a:r>
            <a:r>
              <a:rPr lang="en-US" sz="2800" dirty="0">
                <a:latin typeface="Times New Roman" panose="02020603050405020304" pitchFamily="18" charset="0"/>
                <a:ea typeface="Calibri" panose="020F0502020204030204" pitchFamily="34" charset="0"/>
              </a:rPr>
              <a:t> </a:t>
            </a:r>
            <a:r>
              <a:rPr lang="en-US" sz="2800" b="1" i="1" dirty="0">
                <a:latin typeface="Times New Roman" panose="02020603050405020304" pitchFamily="18" charset="0"/>
                <a:ea typeface="Calibri" panose="020F0502020204030204" pitchFamily="34" charset="0"/>
              </a:rPr>
              <a:t>2/2</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Quyết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2207/QĐ-UBND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UBND </a:t>
            </a:r>
            <a:r>
              <a:rPr lang="en-US" sz="2800" dirty="0" err="1">
                <a:latin typeface="Times New Roman" panose="02020603050405020304" pitchFamily="18" charset="0"/>
                <a:ea typeface="Calibri" panose="020F0502020204030204" pitchFamily="34" charset="0"/>
              </a:rPr>
              <a:t>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tỷ</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lệ</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gửi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dưới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đạt</a:t>
            </a:r>
            <a:r>
              <a:rPr lang="en-US" sz="2800" dirty="0">
                <a:latin typeface="Times New Roman" panose="02020603050405020304" pitchFamily="18" charset="0"/>
                <a:ea typeface="Calibri" panose="020F0502020204030204" pitchFamily="34" charset="0"/>
              </a:rPr>
              <a:t> 100%,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gửi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02 </a:t>
            </a:r>
            <a:r>
              <a:rPr lang="en-US" sz="2800" dirty="0" err="1">
                <a:latin typeface="Times New Roman" panose="02020603050405020304" pitchFamily="18" charset="0"/>
                <a:ea typeface="Calibri" panose="020F0502020204030204" pitchFamily="34" charset="0"/>
              </a:rPr>
              <a:t>lớp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98%; </a:t>
            </a:r>
            <a:endParaRPr lang="en-US" sz="2800" dirty="0"/>
          </a:p>
        </p:txBody>
      </p:sp>
    </p:spTree>
    <p:extLst>
      <p:ext uri="{BB962C8B-B14F-4D97-AF65-F5344CB8AC3E}">
        <p14:creationId xmlns:p14="http://schemas.microsoft.com/office/powerpoint/2010/main" val="15556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356" y="2109786"/>
            <a:ext cx="3963844" cy="3881437"/>
          </a:xfrm>
        </p:spPr>
      </p:pic>
      <p:sp>
        <p:nvSpPr>
          <p:cNvPr id="4" name="Title 1"/>
          <p:cNvSpPr>
            <a:spLocks noGrp="1"/>
          </p:cNvSpPr>
          <p:nvPr>
            <p:ph type="title"/>
          </p:nvPr>
        </p:nvSpPr>
        <p:spPr/>
        <p:txBody>
          <a:bodyP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quả</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mô</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102" y="2109785"/>
            <a:ext cx="3771900" cy="3881437"/>
          </a:xfrm>
          <a:prstGeom prst="rect">
            <a:avLst/>
          </a:prstGeom>
        </p:spPr>
      </p:pic>
      <p:sp>
        <p:nvSpPr>
          <p:cNvPr id="6" name="Rectangle 5"/>
          <p:cNvSpPr/>
          <p:nvPr/>
        </p:nvSpPr>
        <p:spPr>
          <a:xfrm>
            <a:off x="1448070" y="6170607"/>
            <a:ext cx="7825932" cy="646331"/>
          </a:xfrm>
          <a:prstGeom prst="rect">
            <a:avLst/>
          </a:prstGeom>
        </p:spPr>
        <p:txBody>
          <a:bodyPr wrap="square">
            <a:spAutoFit/>
          </a:bodyPr>
          <a:lstStyle/>
          <a:p>
            <a:pPr algn="just">
              <a:spcBef>
                <a:spcPts val="600"/>
              </a:spcBef>
              <a:spcAft>
                <a:spcPts val="600"/>
              </a:spcAft>
            </a:pPr>
            <a:r>
              <a:rPr lang="en-US" dirty="0" err="1" smtClean="0">
                <a:solidFill>
                  <a:srgbClr val="000000"/>
                </a:solidFill>
                <a:latin typeface="Times New Roman" panose="02020603050405020304" pitchFamily="18" charset="0"/>
                <a:ea typeface="Times New Roman" panose="02020603050405020304" pitchFamily="18" charset="0"/>
              </a:rPr>
              <a:t>Hình</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ảnh</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công</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chức</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phường</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Trà</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Nóc</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hướng</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dẫn</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tổ</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chức</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cá</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nhân</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giao</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dịch</a:t>
            </a:r>
            <a:r>
              <a:rPr lang="en-US" dirty="0" smtClean="0">
                <a:solidFill>
                  <a:srgbClr val="000000"/>
                </a:solidFill>
                <a:latin typeface="Times New Roman" panose="02020603050405020304" pitchFamily="18" charset="0"/>
                <a:ea typeface="Times New Roman" panose="02020603050405020304" pitchFamily="18" charset="0"/>
              </a:rPr>
              <a:t> qua </a:t>
            </a:r>
            <a:r>
              <a:rPr lang="en-US" dirty="0" err="1" smtClean="0">
                <a:solidFill>
                  <a:srgbClr val="000000"/>
                </a:solidFill>
                <a:latin typeface="Times New Roman" panose="02020603050405020304" pitchFamily="18" charset="0"/>
                <a:ea typeface="Times New Roman" panose="02020603050405020304" pitchFamily="18" charset="0"/>
              </a:rPr>
              <a:t>cổng</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dịch</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vụ</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công</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trực</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tuyến</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thành</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phố</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Cần</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Thơ</a:t>
            </a:r>
            <a:endParaRPr lang="en-US"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78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anim calcmode="lin" valueType="num">
                                      <p:cBhvr>
                                        <p:cTn id="27" dur="2000" fill="hold"/>
                                        <p:tgtEl>
                                          <p:spTgt spid="2"/>
                                        </p:tgtEl>
                                        <p:attrNameLst>
                                          <p:attrName>ppt_w</p:attrName>
                                        </p:attrNameLst>
                                      </p:cBhvr>
                                      <p:tavLst>
                                        <p:tav tm="0" fmla="#ppt_w*sin(2.5*pi*$)">
                                          <p:val>
                                            <p:fltVal val="0"/>
                                          </p:val>
                                        </p:tav>
                                        <p:tav tm="100000">
                                          <p:val>
                                            <p:fltVal val="1"/>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514600"/>
            <a:ext cx="9025466" cy="3526762"/>
          </a:xfrm>
        </p:spPr>
        <p:txBody>
          <a:bodyPr>
            <a:noAutofit/>
          </a:bodyPr>
          <a:lstStyle/>
          <a:p>
            <a:pPr marL="0" indent="0" algn="just">
              <a:buNone/>
            </a:pP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“90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2020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31/12/2022.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06/CP,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06/9/2022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31/12/2022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1.094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a:t>
            </a:r>
            <a:r>
              <a:rPr lang="en-US" sz="2400" dirty="0">
                <a:latin typeface="Times New Roman" panose="02020603050405020304" pitchFamily="18" charset="0"/>
                <a:cs typeface="Times New Roman" panose="02020603050405020304" pitchFamily="18" charset="0"/>
              </a:rPr>
              <a:t> 08,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a:t>
            </a:r>
            <a:r>
              <a:rPr lang="en-US" sz="2400" dirty="0">
                <a:latin typeface="Times New Roman" panose="02020603050405020304" pitchFamily="18" charset="0"/>
                <a:cs typeface="Times New Roman" panose="02020603050405020304" pitchFamily="18" charset="0"/>
              </a:rPr>
              <a:t> 34,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a:t>
            </a:r>
            <a:r>
              <a:rPr lang="en-US" sz="2400" dirty="0">
                <a:latin typeface="Times New Roman" panose="02020603050405020304" pitchFamily="18" charset="0"/>
                <a:cs typeface="Times New Roman" panose="02020603050405020304" pitchFamily="18" charset="0"/>
              </a:rPr>
              <a:t> 25.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2.198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cs typeface="Times New Roman" panose="02020603050405020304" pitchFamily="18" charset="0"/>
              </a:rPr>
              <a:t> Nam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68,61%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p>
        </p:txBody>
      </p:sp>
      <p:sp>
        <p:nvSpPr>
          <p:cNvPr id="4" name="Title 1"/>
          <p:cNvSpPr>
            <a:spLocks noGrp="1"/>
          </p:cNvSpPr>
          <p:nvPr>
            <p:ph type="title"/>
          </p:nvPr>
        </p:nvSpPr>
        <p:spPr/>
        <p:txBody>
          <a:bodyP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quả</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mô</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77334" y="1930401"/>
            <a:ext cx="4593166" cy="5841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2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3490911"/>
          </a:xfrm>
        </p:spPr>
        <p:txBody>
          <a:bodyPr>
            <a:normAutofit/>
          </a:bodyPr>
          <a:lstStyle/>
          <a:p>
            <a:pPr marL="0" indent="0" algn="just">
              <a:buNone/>
            </a:pP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tốt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mục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tiêu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2023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quận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tục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đẩy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hiệu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nhằm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khó</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khan,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khắc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quận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đáp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mục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tiêu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2025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2030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UBND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phố</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buNone/>
            </a:pP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quả</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mô</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phường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10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34" y="939800"/>
            <a:ext cx="9626600" cy="1777999"/>
          </a:xfrm>
        </p:spPr>
        <p:txBody>
          <a:bodyPr>
            <a:noAutofit/>
          </a:bodyPr>
          <a:lstStyle/>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2022,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2020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p>
        </p:txBody>
      </p:sp>
      <p:sp>
        <p:nvSpPr>
          <p:cNvPr id="4" name="Title 1"/>
          <p:cNvSpPr>
            <a:spLocks noGrp="1"/>
          </p:cNvSpPr>
          <p:nvPr>
            <p:ph type="title"/>
          </p:nvPr>
        </p:nvSpPr>
        <p:spPr>
          <a:xfrm>
            <a:off x="525992" y="234927"/>
            <a:ext cx="9774766" cy="897844"/>
          </a:xfrm>
        </p:spPr>
        <p:txBody>
          <a:bodyPr/>
          <a:lstStyle/>
          <a:p>
            <a:pPr algn="ctr"/>
            <a:r>
              <a:rPr lang="en-US" b="1" dirty="0">
                <a:solidFill>
                  <a:schemeClr val="tx1">
                    <a:lumMod val="95000"/>
                    <a:lumOff val="5000"/>
                  </a:schemeClr>
                </a:solidFill>
                <a:latin typeface="Times New Roman" panose="02020603050405020304" pitchFamily="18" charset="0"/>
                <a:cs typeface="Times New Roman" panose="02020603050405020304" pitchFamily="18" charset="0"/>
              </a:rPr>
              <a:t>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I.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khai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dịch</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vụ</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trực</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tuyến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5992" y="2412999"/>
            <a:ext cx="9461500" cy="1569660"/>
          </a:xfrm>
          <a:prstGeom prst="rect">
            <a:avLst/>
          </a:prstGeom>
        </p:spPr>
        <p:txBody>
          <a:bodyPr wrap="square">
            <a:spAutoFit/>
          </a:bodyPr>
          <a:lstStyle/>
          <a:p>
            <a:pPr algn="just"/>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Công</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truyền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truyền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sở</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pano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tờ</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gấp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hành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liệu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từng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thủ</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hành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chính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cần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hồ</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tuyến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nộp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hồ</a:t>
            </a:r>
            <a:r>
              <a:rPr lang="en-US" sz="2400" dirty="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sơ</a:t>
            </a:r>
            <a:r>
              <a:rPr lang="en-US" sz="2400" dirty="0" smtClean="0">
                <a:latin typeface="Times New Roman" panose="02020603050405020304" pitchFamily="18" charset="0"/>
                <a:ea typeface="Calibri" panose="020F0502020204030204" pitchFamily="34" charset="0"/>
              </a:rPr>
              <a:t>.</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905" y="3876024"/>
            <a:ext cx="3057033" cy="24738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63373">
            <a:off x="5604111" y="3775407"/>
            <a:ext cx="2613088" cy="267510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281250">
            <a:off x="1098787" y="3466956"/>
            <a:ext cx="2661970" cy="3221567"/>
          </a:xfrm>
          <a:prstGeom prst="rect">
            <a:avLst/>
          </a:prstGeom>
        </p:spPr>
      </p:pic>
    </p:spTree>
    <p:extLst>
      <p:ext uri="{BB962C8B-B14F-4D97-AF65-F5344CB8AC3E}">
        <p14:creationId xmlns:p14="http://schemas.microsoft.com/office/powerpoint/2010/main" val="9431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193866" cy="1993900"/>
          </a:xfrm>
        </p:spPr>
        <p:txBody>
          <a:bodyPr>
            <a:noAutofit/>
          </a:bodyPr>
          <a:lstStyle/>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cạnh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Phòng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hóa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Thông</a:t>
            </a:r>
            <a:r>
              <a:rPr lang="en-US" sz="2800" dirty="0" smtClean="0">
                <a:solidFill>
                  <a:schemeClr val="tx1"/>
                </a:solidFill>
                <a:latin typeface="Times New Roman" panose="02020603050405020304" pitchFamily="18" charset="0"/>
                <a:cs typeface="Times New Roman" panose="02020603050405020304" pitchFamily="18" charset="0"/>
              </a:rPr>
              <a:t> tin </a:t>
            </a:r>
            <a:r>
              <a:rPr lang="en-US" sz="2800" dirty="0" err="1" smtClean="0">
                <a:solidFill>
                  <a:schemeClr val="tx1"/>
                </a:solidFill>
                <a:latin typeface="Times New Roman" panose="02020603050405020304" pitchFamily="18" charset="0"/>
                <a:cs typeface="Times New Roman" panose="02020603050405020304" pitchFamily="18" charset="0"/>
              </a:rPr>
              <a:t>quận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phối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hợp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cùng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hội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đoàn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triển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khai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tuyên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truyền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hướng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dẫn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thông</a:t>
            </a:r>
            <a:r>
              <a:rPr lang="en-US" sz="2800" dirty="0" smtClean="0">
                <a:solidFill>
                  <a:schemeClr val="tx1"/>
                </a:solidFill>
                <a:latin typeface="Times New Roman" panose="02020603050405020304" pitchFamily="18" charset="0"/>
                <a:cs typeface="Times New Roman" panose="02020603050405020304" pitchFamily="18" charset="0"/>
              </a:rPr>
              <a:t> qua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lớp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tập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huấn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bộ</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hội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tổ</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chức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đoàn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chính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trị</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xã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hội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nữ</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nôpng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cựu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chiến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đoàn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thanh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niên</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14400" y="2603501"/>
            <a:ext cx="8801099" cy="3886200"/>
          </a:xfrm>
          <a:prstGeom prst="rect">
            <a:avLst/>
          </a:prstGeom>
        </p:spPr>
      </p:pic>
    </p:spTree>
    <p:extLst>
      <p:ext uri="{BB962C8B-B14F-4D97-AF65-F5344CB8AC3E}">
        <p14:creationId xmlns:p14="http://schemas.microsoft.com/office/powerpoint/2010/main" val="58874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637</TotalTime>
  <Words>1104</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Wingdings 3</vt:lpstr>
      <vt:lpstr>Facet</vt:lpstr>
      <vt:lpstr>Tham luận tại Hội nghị triển khai công tác chuyển đổi số năm 2023</vt:lpstr>
      <vt:lpstr>I. Đánh giá kết quả thực hiện mô hình thí điểm phường chuyển đổi số</vt:lpstr>
      <vt:lpstr>I. Đánh giá kết quả thực hiện mô hình thí điểm phường chuyển đổi số (tiếp theo)</vt:lpstr>
      <vt:lpstr>I. Đánh giá kết quả thực hiện mô hình thí điểm phường chuyển đổi số (tiếp theo)</vt:lpstr>
      <vt:lpstr>I. Đánh giá kết quả thực hiện mô hình thí điểm phường chuyển đổi số (tiếp theo)</vt:lpstr>
      <vt:lpstr>I. Đánh giá kết quả thực hiện mô hình thí điểm phường chuyển đổi số (tiếp theo)</vt:lpstr>
      <vt:lpstr>I. Đánh giá kết quả thực hiện mô hình thí điểm phường chuyển đổi số (tiếp theo)</vt:lpstr>
      <vt:lpstr>II. Triển khai thực hiện dịch vụ công trực tuyến:</vt:lpstr>
      <vt:lpstr>+ Bên cạnh đó, Phòng Văn hóa và Thông tin quận đã phối hợp cùng các hội đoàn thể triển khai tuyên truyền hướng dẫn thông qua các lớp tập huấn cán bộ hội của các tổ chức đoàn thể chính trị xã hội phụ nữ, nôpng dân, cựu chiến binh, đoàn thanh niên </vt:lpstr>
      <vt:lpstr>PowerPoint Presentation</vt:lpstr>
      <vt:lpstr>+ Kết quả đạt được qua các năm (tiếp theo)</vt:lpstr>
      <vt:lpstr>+ Kết quả đạt được qua các năm (tiếp theo)</vt:lpstr>
      <vt:lpstr>II. Triển khai thực hiện dịch vụ công trực tuyến:</vt:lpstr>
      <vt:lpstr> Kính chúc quý Lãnh đạo, quý Đại biểu mạnh khỏe, hạnh phúc, chúc công tác chuyển đổi số của thành phố đạt nhiều thắng lợi.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Đánh giá kết quả thực hiện mô hình thí điểm phường chuyển đổi số</dc:title>
  <dc:creator>Admin</dc:creator>
  <cp:lastModifiedBy>Admin</cp:lastModifiedBy>
  <cp:revision>23</cp:revision>
  <dcterms:created xsi:type="dcterms:W3CDTF">2023-02-10T03:15:53Z</dcterms:created>
  <dcterms:modified xsi:type="dcterms:W3CDTF">2023-02-14T03:31:58Z</dcterms:modified>
</cp:coreProperties>
</file>