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66" r:id="rId1"/>
    <p:sldMasterId id="2147483719" r:id="rId2"/>
  </p:sldMasterIdLst>
  <p:notesMasterIdLst>
    <p:notesMasterId r:id="rId19"/>
  </p:notesMasterIdLst>
  <p:sldIdLst>
    <p:sldId id="256" r:id="rId3"/>
    <p:sldId id="257" r:id="rId4"/>
    <p:sldId id="325" r:id="rId5"/>
    <p:sldId id="279" r:id="rId6"/>
    <p:sldId id="326" r:id="rId7"/>
    <p:sldId id="327" r:id="rId8"/>
    <p:sldId id="328" r:id="rId9"/>
    <p:sldId id="329" r:id="rId10"/>
    <p:sldId id="330" r:id="rId11"/>
    <p:sldId id="331" r:id="rId12"/>
    <p:sldId id="332" r:id="rId13"/>
    <p:sldId id="334" r:id="rId14"/>
    <p:sldId id="333" r:id="rId15"/>
    <p:sldId id="335" r:id="rId16"/>
    <p:sldId id="336" r:id="rId17"/>
    <p:sldId id="316" r:id="rId18"/>
  </p:sldIdLst>
  <p:sldSz cx="12192000" cy="6858000"/>
  <p:notesSz cx="12192000"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976" userDrawn="1">
          <p15:clr>
            <a:srgbClr val="A4A3A4"/>
          </p15:clr>
        </p15:guide>
        <p15:guide id="2" pos="2160">
          <p15:clr>
            <a:srgbClr val="A4A3A4"/>
          </p15:clr>
        </p15:guide>
        <p15:guide id="3" orient="horz" pos="216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362" autoAdjust="0"/>
    <p:restoredTop sz="94364" autoAdjust="0"/>
  </p:normalViewPr>
  <p:slideViewPr>
    <p:cSldViewPr>
      <p:cViewPr varScale="1">
        <p:scale>
          <a:sx n="42" d="100"/>
          <a:sy n="42" d="100"/>
        </p:scale>
        <p:origin x="60" y="654"/>
      </p:cViewPr>
      <p:guideLst>
        <p:guide orient="horz" pos="2976"/>
        <p:guide pos="2160"/>
        <p:guide orient="horz" pos="216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5283200" cy="3444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6905625" y="0"/>
            <a:ext cx="5283200" cy="344488"/>
          </a:xfrm>
          <a:prstGeom prst="rect">
            <a:avLst/>
          </a:prstGeom>
        </p:spPr>
        <p:txBody>
          <a:bodyPr vert="horz" lIns="91440" tIns="45720" rIns="91440" bIns="45720" rtlCol="0"/>
          <a:lstStyle>
            <a:lvl1pPr algn="r">
              <a:defRPr sz="1200"/>
            </a:lvl1pPr>
          </a:lstStyle>
          <a:p>
            <a:fld id="{EC039319-D933-433A-8813-A84498BF1D93}" type="datetimeFigureOut">
              <a:rPr lang="en-US" smtClean="0"/>
              <a:pPr/>
              <a:t>2/17/2023</a:t>
            </a:fld>
            <a:endParaRPr lang="en-US"/>
          </a:p>
        </p:txBody>
      </p:sp>
      <p:sp>
        <p:nvSpPr>
          <p:cNvPr id="4" name="Slide Image Placeholder 3"/>
          <p:cNvSpPr>
            <a:spLocks noGrp="1" noRot="1" noChangeAspect="1"/>
          </p:cNvSpPr>
          <p:nvPr>
            <p:ph type="sldImg" idx="2"/>
          </p:nvPr>
        </p:nvSpPr>
        <p:spPr>
          <a:xfrm>
            <a:off x="4038600" y="857250"/>
            <a:ext cx="4114800" cy="231457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1219200" y="3300413"/>
            <a:ext cx="9753600" cy="2700337"/>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6513513"/>
            <a:ext cx="5283200" cy="3444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6905625" y="6513513"/>
            <a:ext cx="5283200" cy="344487"/>
          </a:xfrm>
          <a:prstGeom prst="rect">
            <a:avLst/>
          </a:prstGeom>
        </p:spPr>
        <p:txBody>
          <a:bodyPr vert="horz" lIns="91440" tIns="45720" rIns="91440" bIns="45720" rtlCol="0" anchor="b"/>
          <a:lstStyle>
            <a:lvl1pPr algn="r">
              <a:defRPr sz="1200"/>
            </a:lvl1pPr>
          </a:lstStyle>
          <a:p>
            <a:fld id="{4108BF5E-2336-4B3B-98D3-EA0A555D41AA}" type="slidenum">
              <a:rPr lang="en-US" smtClean="0"/>
              <a:pPr/>
              <a:t>‹#›</a:t>
            </a:fld>
            <a:endParaRPr lang="en-US"/>
          </a:p>
        </p:txBody>
      </p:sp>
    </p:spTree>
    <p:extLst>
      <p:ext uri="{BB962C8B-B14F-4D97-AF65-F5344CB8AC3E}">
        <p14:creationId xmlns:p14="http://schemas.microsoft.com/office/powerpoint/2010/main" val="22853909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108BF5E-2336-4B3B-98D3-EA0A555D41AA}" type="slidenum">
              <a:rPr lang="en-US" smtClean="0"/>
              <a:pPr/>
              <a:t>5</a:t>
            </a:fld>
            <a:endParaRPr lang="en-US"/>
          </a:p>
        </p:txBody>
      </p:sp>
    </p:spTree>
    <p:extLst>
      <p:ext uri="{BB962C8B-B14F-4D97-AF65-F5344CB8AC3E}">
        <p14:creationId xmlns:p14="http://schemas.microsoft.com/office/powerpoint/2010/main" val="224559832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108BF5E-2336-4B3B-98D3-EA0A555D41AA}" type="slidenum">
              <a:rPr lang="en-US" smtClean="0"/>
              <a:pPr/>
              <a:t>14</a:t>
            </a:fld>
            <a:endParaRPr lang="en-US"/>
          </a:p>
        </p:txBody>
      </p:sp>
    </p:spTree>
    <p:extLst>
      <p:ext uri="{BB962C8B-B14F-4D97-AF65-F5344CB8AC3E}">
        <p14:creationId xmlns:p14="http://schemas.microsoft.com/office/powerpoint/2010/main" val="250816678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108BF5E-2336-4B3B-98D3-EA0A555D41AA}" type="slidenum">
              <a:rPr lang="en-US" smtClean="0"/>
              <a:pPr/>
              <a:t>15</a:t>
            </a:fld>
            <a:endParaRPr lang="en-US"/>
          </a:p>
        </p:txBody>
      </p:sp>
    </p:spTree>
    <p:extLst>
      <p:ext uri="{BB962C8B-B14F-4D97-AF65-F5344CB8AC3E}">
        <p14:creationId xmlns:p14="http://schemas.microsoft.com/office/powerpoint/2010/main" val="25832864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108BF5E-2336-4B3B-98D3-EA0A555D41AA}" type="slidenum">
              <a:rPr lang="en-US" smtClean="0"/>
              <a:pPr/>
              <a:t>6</a:t>
            </a:fld>
            <a:endParaRPr lang="en-US"/>
          </a:p>
        </p:txBody>
      </p:sp>
    </p:spTree>
    <p:extLst>
      <p:ext uri="{BB962C8B-B14F-4D97-AF65-F5344CB8AC3E}">
        <p14:creationId xmlns:p14="http://schemas.microsoft.com/office/powerpoint/2010/main" val="176875814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108BF5E-2336-4B3B-98D3-EA0A555D41AA}" type="slidenum">
              <a:rPr lang="en-US" smtClean="0"/>
              <a:pPr/>
              <a:t>7</a:t>
            </a:fld>
            <a:endParaRPr lang="en-US"/>
          </a:p>
        </p:txBody>
      </p:sp>
    </p:spTree>
    <p:extLst>
      <p:ext uri="{BB962C8B-B14F-4D97-AF65-F5344CB8AC3E}">
        <p14:creationId xmlns:p14="http://schemas.microsoft.com/office/powerpoint/2010/main" val="217514990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108BF5E-2336-4B3B-98D3-EA0A555D41AA}" type="slidenum">
              <a:rPr lang="en-US" smtClean="0"/>
              <a:pPr/>
              <a:t>8</a:t>
            </a:fld>
            <a:endParaRPr lang="en-US"/>
          </a:p>
        </p:txBody>
      </p:sp>
    </p:spTree>
    <p:extLst>
      <p:ext uri="{BB962C8B-B14F-4D97-AF65-F5344CB8AC3E}">
        <p14:creationId xmlns:p14="http://schemas.microsoft.com/office/powerpoint/2010/main" val="129431129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108BF5E-2336-4B3B-98D3-EA0A555D41AA}" type="slidenum">
              <a:rPr lang="en-US" smtClean="0"/>
              <a:pPr/>
              <a:t>9</a:t>
            </a:fld>
            <a:endParaRPr lang="en-US"/>
          </a:p>
        </p:txBody>
      </p:sp>
    </p:spTree>
    <p:extLst>
      <p:ext uri="{BB962C8B-B14F-4D97-AF65-F5344CB8AC3E}">
        <p14:creationId xmlns:p14="http://schemas.microsoft.com/office/powerpoint/2010/main" val="252576600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108BF5E-2336-4B3B-98D3-EA0A555D41AA}" type="slidenum">
              <a:rPr lang="en-US" smtClean="0"/>
              <a:pPr/>
              <a:t>10</a:t>
            </a:fld>
            <a:endParaRPr lang="en-US"/>
          </a:p>
        </p:txBody>
      </p:sp>
    </p:spTree>
    <p:extLst>
      <p:ext uri="{BB962C8B-B14F-4D97-AF65-F5344CB8AC3E}">
        <p14:creationId xmlns:p14="http://schemas.microsoft.com/office/powerpoint/2010/main" val="221073764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108BF5E-2336-4B3B-98D3-EA0A555D41AA}" type="slidenum">
              <a:rPr lang="en-US" smtClean="0"/>
              <a:pPr/>
              <a:t>11</a:t>
            </a:fld>
            <a:endParaRPr lang="en-US"/>
          </a:p>
        </p:txBody>
      </p:sp>
    </p:spTree>
    <p:extLst>
      <p:ext uri="{BB962C8B-B14F-4D97-AF65-F5344CB8AC3E}">
        <p14:creationId xmlns:p14="http://schemas.microsoft.com/office/powerpoint/2010/main" val="334963128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108BF5E-2336-4B3B-98D3-EA0A555D41AA}" type="slidenum">
              <a:rPr lang="en-US" smtClean="0"/>
              <a:pPr/>
              <a:t>12</a:t>
            </a:fld>
            <a:endParaRPr lang="en-US"/>
          </a:p>
        </p:txBody>
      </p:sp>
    </p:spTree>
    <p:extLst>
      <p:ext uri="{BB962C8B-B14F-4D97-AF65-F5344CB8AC3E}">
        <p14:creationId xmlns:p14="http://schemas.microsoft.com/office/powerpoint/2010/main" val="81796684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108BF5E-2336-4B3B-98D3-EA0A555D41AA}" type="slidenum">
              <a:rPr lang="en-US" smtClean="0"/>
              <a:pPr/>
              <a:t>13</a:t>
            </a:fld>
            <a:endParaRPr lang="en-US"/>
          </a:p>
        </p:txBody>
      </p:sp>
    </p:spTree>
    <p:extLst>
      <p:ext uri="{BB962C8B-B14F-4D97-AF65-F5344CB8AC3E}">
        <p14:creationId xmlns:p14="http://schemas.microsoft.com/office/powerpoint/2010/main" val="36820457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B2F6DC4-03E1-4207-A4E7-73D1FBF32504}" type="datetime1">
              <a:rPr lang="en-US" smtClean="0"/>
              <a:t>2/17/2023</a:t>
            </a:fld>
            <a:endParaRPr lang="en-US"/>
          </a:p>
        </p:txBody>
      </p:sp>
      <p:sp>
        <p:nvSpPr>
          <p:cNvPr id="5" name="Footer Placeholder 4"/>
          <p:cNvSpPr>
            <a:spLocks noGrp="1"/>
          </p:cNvSpPr>
          <p:nvPr>
            <p:ph type="ftr" sz="quarter" idx="11"/>
          </p:nvPr>
        </p:nvSpPr>
        <p:spPr/>
        <p:txBody>
          <a:bodyPr/>
          <a:lstStyle/>
          <a:p>
            <a:pPr marL="12700">
              <a:lnSpc>
                <a:spcPts val="2065"/>
              </a:lnSpc>
            </a:pPr>
            <a:r>
              <a:rPr lang="vi-VN" spc="-5" smtClean="0"/>
              <a:t>TRUNG TÂM CÔNG NGHỆ THÔNG TIN TÀI NGUYÊN VÀ MÔI TRƯỜNG</a:t>
            </a:r>
            <a:endParaRPr lang="vi-VN" spc="-5"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6607540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E77B4584-77EE-4E81-A9BD-23D03AEDC7C3}" type="datetime1">
              <a:rPr lang="en-US" smtClean="0"/>
              <a:t>2/17/2023</a:t>
            </a:fld>
            <a:endParaRPr lang="en-US"/>
          </a:p>
        </p:txBody>
      </p:sp>
      <p:sp>
        <p:nvSpPr>
          <p:cNvPr id="5" name="Footer Placeholder 4"/>
          <p:cNvSpPr>
            <a:spLocks noGrp="1"/>
          </p:cNvSpPr>
          <p:nvPr>
            <p:ph type="ftr" sz="quarter" idx="11"/>
          </p:nvPr>
        </p:nvSpPr>
        <p:spPr/>
        <p:txBody>
          <a:bodyPr/>
          <a:lstStyle/>
          <a:p>
            <a:pPr marL="12700">
              <a:lnSpc>
                <a:spcPts val="2065"/>
              </a:lnSpc>
            </a:pPr>
            <a:r>
              <a:rPr lang="vi-VN" spc="-5" smtClean="0"/>
              <a:t>TRUNG TÂM CÔNG NGHỆ THÔNG TIN TÀI NGUYÊN VÀ MÔI TRƯỜNG</a:t>
            </a:r>
            <a:endParaRPr lang="vi-VN" spc="-5"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41506350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61C97B8E-BCED-4CA9-B4A4-DBBDFEFECE77}" type="datetime1">
              <a:rPr lang="en-US" smtClean="0"/>
              <a:t>2/17/2023</a:t>
            </a:fld>
            <a:endParaRPr lang="en-US"/>
          </a:p>
        </p:txBody>
      </p:sp>
      <p:sp>
        <p:nvSpPr>
          <p:cNvPr id="5" name="Footer Placeholder 4"/>
          <p:cNvSpPr>
            <a:spLocks noGrp="1"/>
          </p:cNvSpPr>
          <p:nvPr>
            <p:ph type="ftr" sz="quarter" idx="11"/>
          </p:nvPr>
        </p:nvSpPr>
        <p:spPr/>
        <p:txBody>
          <a:bodyPr/>
          <a:lstStyle/>
          <a:p>
            <a:pPr marL="12700">
              <a:lnSpc>
                <a:spcPts val="2065"/>
              </a:lnSpc>
            </a:pPr>
            <a:r>
              <a:rPr lang="vi-VN" spc="-5" smtClean="0"/>
              <a:t>TRUNG TÂM CÔNG NGHỆ THÔNG TIN TÀI NGUYÊN VÀ MÔI TRƯỜNG</a:t>
            </a:r>
            <a:endParaRPr lang="vi-VN" spc="-5"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296261724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82F964B5-37F2-428E-88A0-979826ACEFB4}" type="datetime1">
              <a:rPr lang="en-US" smtClean="0"/>
              <a:t>2/17/2023</a:t>
            </a:fld>
            <a:endParaRPr lang="en-US"/>
          </a:p>
        </p:txBody>
      </p:sp>
      <p:sp>
        <p:nvSpPr>
          <p:cNvPr id="5" name="Footer Placeholder 4"/>
          <p:cNvSpPr>
            <a:spLocks noGrp="1"/>
          </p:cNvSpPr>
          <p:nvPr>
            <p:ph type="ftr" sz="quarter" idx="11"/>
          </p:nvPr>
        </p:nvSpPr>
        <p:spPr/>
        <p:txBody>
          <a:bodyPr/>
          <a:lstStyle/>
          <a:p>
            <a:pPr marL="12700">
              <a:lnSpc>
                <a:spcPts val="2065"/>
              </a:lnSpc>
            </a:pPr>
            <a:r>
              <a:rPr lang="vi-VN" spc="-5" smtClean="0"/>
              <a:t>TRUNG TÂM CÔNG NGHỆ THÔNG TIN TÀI NGUYÊN VÀ MÔI TRƯỜNG</a:t>
            </a:r>
            <a:endParaRPr lang="vi-VN" spc="-5"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71536120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74037504-64C9-4F58-BAA0-5A7E9B46DDA1}" type="datetime1">
              <a:rPr lang="en-US" smtClean="0"/>
              <a:t>2/17/2023</a:t>
            </a:fld>
            <a:endParaRPr lang="en-US"/>
          </a:p>
        </p:txBody>
      </p:sp>
      <p:sp>
        <p:nvSpPr>
          <p:cNvPr id="5" name="Footer Placeholder 4"/>
          <p:cNvSpPr>
            <a:spLocks noGrp="1"/>
          </p:cNvSpPr>
          <p:nvPr>
            <p:ph type="ftr" sz="quarter" idx="11"/>
          </p:nvPr>
        </p:nvSpPr>
        <p:spPr/>
        <p:txBody>
          <a:bodyPr/>
          <a:lstStyle/>
          <a:p>
            <a:pPr marL="12700">
              <a:lnSpc>
                <a:spcPts val="2065"/>
              </a:lnSpc>
            </a:pPr>
            <a:r>
              <a:rPr lang="vi-VN" spc="-5" smtClean="0"/>
              <a:t>TRUNG TÂM CÔNG NGHỆ THÔNG TIN TÀI NGUYÊN VÀ MÔI TRƯỜNG</a:t>
            </a:r>
            <a:endParaRPr lang="vi-VN" spc="-5"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59785826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12A8EB5-5514-4FA1-82AD-80AE3C840881}" type="datetime1">
              <a:rPr lang="en-US" smtClean="0"/>
              <a:t>2/17/2023</a:t>
            </a:fld>
            <a:endParaRPr lang="en-US"/>
          </a:p>
        </p:txBody>
      </p:sp>
      <p:sp>
        <p:nvSpPr>
          <p:cNvPr id="5" name="Footer Placeholder 4"/>
          <p:cNvSpPr>
            <a:spLocks noGrp="1"/>
          </p:cNvSpPr>
          <p:nvPr>
            <p:ph type="ftr" sz="quarter" idx="11"/>
          </p:nvPr>
        </p:nvSpPr>
        <p:spPr/>
        <p:txBody>
          <a:bodyPr/>
          <a:lstStyle/>
          <a:p>
            <a:pPr marL="12700">
              <a:lnSpc>
                <a:spcPts val="2065"/>
              </a:lnSpc>
            </a:pPr>
            <a:r>
              <a:rPr lang="vi-VN" spc="-5" smtClean="0"/>
              <a:t>TRUNG TÂM CÔNG NGHỆ THÔNG TIN TÀI NGUYÊN VÀ MÔI TRƯỜNG</a:t>
            </a:r>
            <a:endParaRPr lang="vi-VN" spc="-5"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33515818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5BAC3AC-99C3-409F-8DA3-7A37FCF54925}" type="datetime1">
              <a:rPr lang="en-US" smtClean="0"/>
              <a:t>2/17/2023</a:t>
            </a:fld>
            <a:endParaRPr lang="en-US"/>
          </a:p>
        </p:txBody>
      </p:sp>
      <p:sp>
        <p:nvSpPr>
          <p:cNvPr id="5" name="Footer Placeholder 4"/>
          <p:cNvSpPr>
            <a:spLocks noGrp="1"/>
          </p:cNvSpPr>
          <p:nvPr>
            <p:ph type="ftr" sz="quarter" idx="11"/>
          </p:nvPr>
        </p:nvSpPr>
        <p:spPr/>
        <p:txBody>
          <a:bodyPr/>
          <a:lstStyle/>
          <a:p>
            <a:pPr marL="12700">
              <a:lnSpc>
                <a:spcPts val="2065"/>
              </a:lnSpc>
            </a:pPr>
            <a:r>
              <a:rPr lang="vi-VN" spc="-5" smtClean="0"/>
              <a:t>TRUNG TÂM CÔNG NGHỆ THÔNG TIN TÀI NGUYÊN VÀ MÔI TRƯỜNG</a:t>
            </a:r>
            <a:endParaRPr lang="vi-VN" spc="-5"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48238191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9B935AE-0A40-4DBA-B822-CCB080DCDDB9}" type="datetime1">
              <a:rPr lang="en-US" smtClean="0"/>
              <a:t>2/17/2023</a:t>
            </a:fld>
            <a:endParaRPr lang="en-US"/>
          </a:p>
        </p:txBody>
      </p:sp>
      <p:sp>
        <p:nvSpPr>
          <p:cNvPr id="5" name="Footer Placeholder 4"/>
          <p:cNvSpPr>
            <a:spLocks noGrp="1"/>
          </p:cNvSpPr>
          <p:nvPr>
            <p:ph type="ftr" sz="quarter" idx="11"/>
          </p:nvPr>
        </p:nvSpPr>
        <p:spPr/>
        <p:txBody>
          <a:bodyPr/>
          <a:lstStyle/>
          <a:p>
            <a:pPr marL="12700">
              <a:lnSpc>
                <a:spcPts val="2065"/>
              </a:lnSpc>
            </a:pPr>
            <a:r>
              <a:rPr lang="vi-VN" spc="-5" smtClean="0"/>
              <a:t>TRUNG TÂM CÔNG NGHỆ THÔNG TIN TÀI NGUYÊN VÀ MÔI TRƯỜNG</a:t>
            </a:r>
            <a:endParaRPr lang="vi-VN" spc="-5"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3845018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7FD3EA4-9BF0-4D30-B123-1AEFA3174952}" type="datetime1">
              <a:rPr lang="en-US" smtClean="0"/>
              <a:t>2/17/2023</a:t>
            </a:fld>
            <a:endParaRPr lang="en-US"/>
          </a:p>
        </p:txBody>
      </p:sp>
      <p:sp>
        <p:nvSpPr>
          <p:cNvPr id="5" name="Footer Placeholder 4"/>
          <p:cNvSpPr>
            <a:spLocks noGrp="1"/>
          </p:cNvSpPr>
          <p:nvPr>
            <p:ph type="ftr" sz="quarter" idx="11"/>
          </p:nvPr>
        </p:nvSpPr>
        <p:spPr/>
        <p:txBody>
          <a:bodyPr/>
          <a:lstStyle/>
          <a:p>
            <a:pPr marL="12700">
              <a:lnSpc>
                <a:spcPts val="2065"/>
              </a:lnSpc>
            </a:pPr>
            <a:r>
              <a:rPr lang="vi-VN" spc="-5" smtClean="0"/>
              <a:t>TRUNG TÂM CÔNG NGHỆ THÔNG TIN TÀI NGUYÊN VÀ MÔI TRƯỜNG</a:t>
            </a:r>
            <a:endParaRPr lang="vi-VN" spc="-5"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6529529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81F631A-00D6-40C8-8660-92515A6AFDA2}" type="datetime1">
              <a:rPr lang="en-US" smtClean="0"/>
              <a:t>2/17/2023</a:t>
            </a:fld>
            <a:endParaRPr lang="en-US"/>
          </a:p>
        </p:txBody>
      </p:sp>
      <p:sp>
        <p:nvSpPr>
          <p:cNvPr id="5" name="Footer Placeholder 4"/>
          <p:cNvSpPr>
            <a:spLocks noGrp="1"/>
          </p:cNvSpPr>
          <p:nvPr>
            <p:ph type="ftr" sz="quarter" idx="11"/>
          </p:nvPr>
        </p:nvSpPr>
        <p:spPr/>
        <p:txBody>
          <a:bodyPr/>
          <a:lstStyle/>
          <a:p>
            <a:pPr marL="12700">
              <a:lnSpc>
                <a:spcPts val="2065"/>
              </a:lnSpc>
            </a:pPr>
            <a:r>
              <a:rPr lang="vi-VN" spc="-5" smtClean="0"/>
              <a:t>TRUNG TÂM CÔNG NGHỆ THÔNG TIN TÀI NGUYÊN VÀ MÔI TRƯỜNG</a:t>
            </a:r>
            <a:endParaRPr lang="vi-VN" spc="-5"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18201771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3A17167B-E7D5-4ADF-920D-95517755DDDD}" type="datetime1">
              <a:rPr lang="en-US" smtClean="0"/>
              <a:t>2/17/2023</a:t>
            </a:fld>
            <a:endParaRPr lang="en-US"/>
          </a:p>
        </p:txBody>
      </p:sp>
      <p:sp>
        <p:nvSpPr>
          <p:cNvPr id="5" name="Footer Placeholder 4"/>
          <p:cNvSpPr>
            <a:spLocks noGrp="1"/>
          </p:cNvSpPr>
          <p:nvPr>
            <p:ph type="ftr" sz="quarter" idx="11"/>
          </p:nvPr>
        </p:nvSpPr>
        <p:spPr/>
        <p:txBody>
          <a:bodyPr/>
          <a:lstStyle/>
          <a:p>
            <a:pPr marL="12700">
              <a:lnSpc>
                <a:spcPts val="2065"/>
              </a:lnSpc>
            </a:pPr>
            <a:r>
              <a:rPr lang="vi-VN" spc="-5" smtClean="0"/>
              <a:t>TRUNG TÂM CÔNG NGHỆ THÔNG TIN TÀI NGUYÊN VÀ MÔI TRƯỜNG</a:t>
            </a:r>
            <a:endParaRPr lang="vi-VN" spc="-5"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510650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A3FBFEB-8C4F-424F-B668-C923061EE799}" type="datetime1">
              <a:rPr lang="en-US" smtClean="0"/>
              <a:t>2/17/2023</a:t>
            </a:fld>
            <a:endParaRPr lang="en-US"/>
          </a:p>
        </p:txBody>
      </p:sp>
      <p:sp>
        <p:nvSpPr>
          <p:cNvPr id="5" name="Footer Placeholder 4"/>
          <p:cNvSpPr>
            <a:spLocks noGrp="1"/>
          </p:cNvSpPr>
          <p:nvPr>
            <p:ph type="ftr" sz="quarter" idx="11"/>
          </p:nvPr>
        </p:nvSpPr>
        <p:spPr/>
        <p:txBody>
          <a:bodyPr/>
          <a:lstStyle/>
          <a:p>
            <a:pPr marL="12700">
              <a:lnSpc>
                <a:spcPts val="2065"/>
              </a:lnSpc>
            </a:pPr>
            <a:r>
              <a:rPr lang="vi-VN" spc="-5" smtClean="0"/>
              <a:t>TRUNG TÂM CÔNG NGHỆ THÔNG TIN TÀI NGUYÊN VÀ MÔI TRƯỜNG</a:t>
            </a:r>
            <a:endParaRPr lang="vi-VN" spc="-5"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25110263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97278" y="1845734"/>
            <a:ext cx="4937760" cy="402336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5E58763-AFFD-4047-A3AB-0E98A11ED3EF}" type="datetime1">
              <a:rPr lang="en-US" smtClean="0"/>
              <a:t>2/17/2023</a:t>
            </a:fld>
            <a:endParaRPr lang="en-US"/>
          </a:p>
        </p:txBody>
      </p:sp>
      <p:sp>
        <p:nvSpPr>
          <p:cNvPr id="6" name="Footer Placeholder 5"/>
          <p:cNvSpPr>
            <a:spLocks noGrp="1"/>
          </p:cNvSpPr>
          <p:nvPr>
            <p:ph type="ftr" sz="quarter" idx="11"/>
          </p:nvPr>
        </p:nvSpPr>
        <p:spPr/>
        <p:txBody>
          <a:bodyPr/>
          <a:lstStyle/>
          <a:p>
            <a:pPr marL="12700">
              <a:lnSpc>
                <a:spcPts val="2065"/>
              </a:lnSpc>
            </a:pPr>
            <a:r>
              <a:rPr lang="vi-VN" spc="-5" smtClean="0"/>
              <a:t>TRUNG TÂM CÔNG NGHỆ THÔNG TIN TÀI NGUYÊN VÀ MÔI TRƯỜNG</a:t>
            </a:r>
            <a:endParaRPr lang="vi-VN" spc="-5"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88982520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43BAB4D-3CA7-4C0D-BE4A-45ADB2B83F1B}" type="datetime1">
              <a:rPr lang="en-US" smtClean="0"/>
              <a:t>2/17/2023</a:t>
            </a:fld>
            <a:endParaRPr lang="en-US"/>
          </a:p>
        </p:txBody>
      </p:sp>
      <p:sp>
        <p:nvSpPr>
          <p:cNvPr id="8" name="Footer Placeholder 7"/>
          <p:cNvSpPr>
            <a:spLocks noGrp="1"/>
          </p:cNvSpPr>
          <p:nvPr>
            <p:ph type="ftr" sz="quarter" idx="11"/>
          </p:nvPr>
        </p:nvSpPr>
        <p:spPr/>
        <p:txBody>
          <a:bodyPr/>
          <a:lstStyle/>
          <a:p>
            <a:pPr marL="12700">
              <a:lnSpc>
                <a:spcPts val="2065"/>
              </a:lnSpc>
            </a:pPr>
            <a:r>
              <a:rPr lang="vi-VN" spc="-5" smtClean="0"/>
              <a:t>TRUNG TÂM CÔNG NGHỆ THÔNG TIN TÀI NGUYÊN VÀ MÔI TRƯỜNG</a:t>
            </a:r>
            <a:endParaRPr lang="vi-VN" spc="-5" dirty="0"/>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98400709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265171D-7EE4-4EA9-9233-0221BA6A1E17}" type="datetime1">
              <a:rPr lang="en-US" smtClean="0"/>
              <a:t>2/17/2023</a:t>
            </a:fld>
            <a:endParaRPr lang="en-US"/>
          </a:p>
        </p:txBody>
      </p:sp>
      <p:sp>
        <p:nvSpPr>
          <p:cNvPr id="4" name="Footer Placeholder 3"/>
          <p:cNvSpPr>
            <a:spLocks noGrp="1"/>
          </p:cNvSpPr>
          <p:nvPr>
            <p:ph type="ftr" sz="quarter" idx="11"/>
          </p:nvPr>
        </p:nvSpPr>
        <p:spPr/>
        <p:txBody>
          <a:bodyPr/>
          <a:lstStyle/>
          <a:p>
            <a:pPr marL="12700">
              <a:lnSpc>
                <a:spcPts val="2065"/>
              </a:lnSpc>
            </a:pPr>
            <a:r>
              <a:rPr lang="vi-VN" spc="-5" smtClean="0"/>
              <a:t>TRUNG TÂM CÔNG NGHỆ THÔNG TIN TÀI NGUYÊN VÀ MÔI TRƯỜNG</a:t>
            </a:r>
            <a:endParaRPr lang="vi-VN" spc="-5"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19191351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7FFAE223-F84F-491A-9B6C-370F274F5F93}" type="datetime1">
              <a:rPr lang="en-US" smtClean="0"/>
              <a:t>2/17/2023</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pPr marL="12700">
              <a:lnSpc>
                <a:spcPts val="2065"/>
              </a:lnSpc>
            </a:pPr>
            <a:r>
              <a:rPr lang="vi-VN" spc="-5" smtClean="0"/>
              <a:t>TRUNG TÂM CÔNG NGHỆ THÔNG TIN TÀI NGUYÊN VÀ MÔI TRƯỜNG</a:t>
            </a:r>
            <a:endParaRPr lang="vi-VN" spc="-5" dirty="0"/>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51799295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8BE2B012-D8C7-4FBD-9515-1C10DD36A773}" type="datetime1">
              <a:rPr lang="en-US" smtClean="0"/>
              <a:t>2/17/2023</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pPr marL="12700">
              <a:lnSpc>
                <a:spcPts val="2065"/>
              </a:lnSpc>
            </a:pPr>
            <a:r>
              <a:rPr lang="vi-VN" spc="-5" smtClean="0"/>
              <a:t>TRUNG TÂM CÔNG NGHỆ THÔNG TIN TÀI NGUYÊN VÀ MÔI TRƯỜNG</a:t>
            </a:r>
            <a:endParaRPr lang="vi-VN" spc="-5"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B6F15528-21DE-4FAA-801E-634DDDAF4B2B}" type="slidenum">
              <a:rPr lang="en-US" smtClean="0"/>
              <a:pPr/>
              <a:t>‹#›</a:t>
            </a:fld>
            <a:endParaRPr lang="en-US"/>
          </a:p>
        </p:txBody>
      </p:sp>
    </p:spTree>
    <p:extLst>
      <p:ext uri="{BB962C8B-B14F-4D97-AF65-F5344CB8AC3E}">
        <p14:creationId xmlns:p14="http://schemas.microsoft.com/office/powerpoint/2010/main" val="351906902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lIns="91440" tIns="0" rIns="9144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F2B4C8C6-CB28-4369-9A0B-924769762F3D}" type="datetime1">
              <a:rPr lang="en-US" smtClean="0"/>
              <a:t>2/17/2023</a:t>
            </a:fld>
            <a:endParaRPr lang="en-US"/>
          </a:p>
        </p:txBody>
      </p:sp>
      <p:sp>
        <p:nvSpPr>
          <p:cNvPr id="6" name="Footer Placeholder 5"/>
          <p:cNvSpPr>
            <a:spLocks noGrp="1"/>
          </p:cNvSpPr>
          <p:nvPr>
            <p:ph type="ftr" sz="quarter" idx="11"/>
          </p:nvPr>
        </p:nvSpPr>
        <p:spPr/>
        <p:txBody>
          <a:bodyPr/>
          <a:lstStyle/>
          <a:p>
            <a:pPr marL="12700">
              <a:lnSpc>
                <a:spcPts val="2065"/>
              </a:lnSpc>
            </a:pPr>
            <a:r>
              <a:rPr lang="vi-VN" spc="-5" smtClean="0"/>
              <a:t>TRUNG TÂM CÔNG NGHỆ THÔNG TIN TÀI NGUYÊN VÀ MÔI TRƯỜNG</a:t>
            </a:r>
            <a:endParaRPr lang="vi-VN" spc="-5"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198561241"/>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AE8CBE4-F769-4650-884D-A281293E9C5D}" type="datetime1">
              <a:rPr lang="en-US" smtClean="0"/>
              <a:t>2/17/2023</a:t>
            </a:fld>
            <a:endParaRPr lang="en-US"/>
          </a:p>
        </p:txBody>
      </p:sp>
      <p:sp>
        <p:nvSpPr>
          <p:cNvPr id="5" name="Footer Placeholder 4"/>
          <p:cNvSpPr>
            <a:spLocks noGrp="1"/>
          </p:cNvSpPr>
          <p:nvPr>
            <p:ph type="ftr" sz="quarter" idx="11"/>
          </p:nvPr>
        </p:nvSpPr>
        <p:spPr/>
        <p:txBody>
          <a:bodyPr/>
          <a:lstStyle/>
          <a:p>
            <a:pPr marL="12700">
              <a:lnSpc>
                <a:spcPts val="2065"/>
              </a:lnSpc>
            </a:pPr>
            <a:r>
              <a:rPr lang="vi-VN" spc="-5" smtClean="0"/>
              <a:t>TRUNG TÂM CÔNG NGHỆ THÔNG TIN TÀI NGUYÊN VÀ MÔI TRƯỜNG</a:t>
            </a:r>
            <a:endParaRPr lang="vi-VN" spc="-5"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16033068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789EFD9-9865-4EBA-A9A9-E9DC7B81B42E}" type="datetime1">
              <a:rPr lang="en-US" smtClean="0"/>
              <a:t>2/17/2023</a:t>
            </a:fld>
            <a:endParaRPr lang="en-US"/>
          </a:p>
        </p:txBody>
      </p:sp>
      <p:sp>
        <p:nvSpPr>
          <p:cNvPr id="5" name="Footer Placeholder 4"/>
          <p:cNvSpPr>
            <a:spLocks noGrp="1"/>
          </p:cNvSpPr>
          <p:nvPr>
            <p:ph type="ftr" sz="quarter" idx="11"/>
          </p:nvPr>
        </p:nvSpPr>
        <p:spPr/>
        <p:txBody>
          <a:bodyPr/>
          <a:lstStyle/>
          <a:p>
            <a:pPr marL="12700">
              <a:lnSpc>
                <a:spcPts val="2065"/>
              </a:lnSpc>
            </a:pPr>
            <a:r>
              <a:rPr lang="vi-VN" spc="-5" smtClean="0"/>
              <a:t>TRUNG TÂM CÔNG NGHỆ THÔNG TIN TÀI NGUYÊN VÀ MÔI TRƯỜNG</a:t>
            </a:r>
            <a:endParaRPr lang="vi-VN" spc="-5"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3929122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0FFED15E-2604-4056-80A3-FEFD235112ED}" type="datetime1">
              <a:rPr lang="en-US" smtClean="0"/>
              <a:t>2/17/2023</a:t>
            </a:fld>
            <a:endParaRPr lang="en-US"/>
          </a:p>
        </p:txBody>
      </p:sp>
      <p:sp>
        <p:nvSpPr>
          <p:cNvPr id="5" name="Footer Placeholder 4"/>
          <p:cNvSpPr>
            <a:spLocks noGrp="1"/>
          </p:cNvSpPr>
          <p:nvPr>
            <p:ph type="ftr" sz="quarter" idx="11"/>
          </p:nvPr>
        </p:nvSpPr>
        <p:spPr/>
        <p:txBody>
          <a:bodyPr/>
          <a:lstStyle/>
          <a:p>
            <a:pPr marL="12700">
              <a:lnSpc>
                <a:spcPts val="2065"/>
              </a:lnSpc>
            </a:pPr>
            <a:r>
              <a:rPr lang="vi-VN" spc="-5" smtClean="0"/>
              <a:t>TRUNG TÂM CÔNG NGHỆ THÔNG TIN TÀI NGUYÊN VÀ MÔI TRƯỜNG</a:t>
            </a:r>
            <a:endParaRPr lang="vi-VN" spc="-5"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3989320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63182AC7-714A-4CF5-9ADE-796CEF7B60A9}" type="datetime1">
              <a:rPr lang="en-US" smtClean="0"/>
              <a:t>2/17/2023</a:t>
            </a:fld>
            <a:endParaRPr lang="en-US"/>
          </a:p>
        </p:txBody>
      </p:sp>
      <p:sp>
        <p:nvSpPr>
          <p:cNvPr id="6" name="Footer Placeholder 5"/>
          <p:cNvSpPr>
            <a:spLocks noGrp="1"/>
          </p:cNvSpPr>
          <p:nvPr>
            <p:ph type="ftr" sz="quarter" idx="11"/>
          </p:nvPr>
        </p:nvSpPr>
        <p:spPr/>
        <p:txBody>
          <a:bodyPr/>
          <a:lstStyle/>
          <a:p>
            <a:pPr marL="12700">
              <a:lnSpc>
                <a:spcPts val="2065"/>
              </a:lnSpc>
            </a:pPr>
            <a:r>
              <a:rPr lang="vi-VN" spc="-5" smtClean="0"/>
              <a:t>TRUNG TÂM CÔNG NGHỆ THÔNG TIN TÀI NGUYÊN VÀ MÔI TRƯỜNG</a:t>
            </a:r>
            <a:endParaRPr lang="vi-VN" spc="-5"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0904233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2F7CC44D-9239-4AFA-8B94-693239091EF2}" type="datetime1">
              <a:rPr lang="en-US" smtClean="0"/>
              <a:t>2/17/2023</a:t>
            </a:fld>
            <a:endParaRPr lang="en-US"/>
          </a:p>
        </p:txBody>
      </p:sp>
      <p:sp>
        <p:nvSpPr>
          <p:cNvPr id="8" name="Footer Placeholder 7"/>
          <p:cNvSpPr>
            <a:spLocks noGrp="1"/>
          </p:cNvSpPr>
          <p:nvPr>
            <p:ph type="ftr" sz="quarter" idx="11"/>
          </p:nvPr>
        </p:nvSpPr>
        <p:spPr/>
        <p:txBody>
          <a:bodyPr/>
          <a:lstStyle/>
          <a:p>
            <a:pPr marL="12700">
              <a:lnSpc>
                <a:spcPts val="2065"/>
              </a:lnSpc>
            </a:pPr>
            <a:r>
              <a:rPr lang="vi-VN" spc="-5" smtClean="0"/>
              <a:t>TRUNG TÂM CÔNG NGHỆ THÔNG TIN TÀI NGUYÊN VÀ MÔI TRƯỜNG</a:t>
            </a:r>
            <a:endParaRPr lang="vi-VN" spc="-5" dirty="0"/>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783189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D9FEAC20-2888-4753-9CA3-2AFF22160128}" type="datetime1">
              <a:rPr lang="en-US" smtClean="0"/>
              <a:t>2/17/2023</a:t>
            </a:fld>
            <a:endParaRPr lang="en-US"/>
          </a:p>
        </p:txBody>
      </p:sp>
      <p:sp>
        <p:nvSpPr>
          <p:cNvPr id="4" name="Footer Placeholder 3"/>
          <p:cNvSpPr>
            <a:spLocks noGrp="1"/>
          </p:cNvSpPr>
          <p:nvPr>
            <p:ph type="ftr" sz="quarter" idx="11"/>
          </p:nvPr>
        </p:nvSpPr>
        <p:spPr/>
        <p:txBody>
          <a:bodyPr/>
          <a:lstStyle/>
          <a:p>
            <a:pPr marL="12700">
              <a:lnSpc>
                <a:spcPts val="2065"/>
              </a:lnSpc>
            </a:pPr>
            <a:r>
              <a:rPr lang="vi-VN" spc="-5" smtClean="0"/>
              <a:t>TRUNG TÂM CÔNG NGHỆ THÔNG TIN TÀI NGUYÊN VÀ MÔI TRƯỜNG</a:t>
            </a:r>
            <a:endParaRPr lang="vi-VN" spc="-5"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4282254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E9D2B26-73B0-4285-8BB1-1A4A82243FFC}" type="datetime1">
              <a:rPr lang="en-US" smtClean="0"/>
              <a:t>2/17/2023</a:t>
            </a:fld>
            <a:endParaRPr lang="en-US"/>
          </a:p>
        </p:txBody>
      </p:sp>
      <p:sp>
        <p:nvSpPr>
          <p:cNvPr id="3" name="Footer Placeholder 2"/>
          <p:cNvSpPr>
            <a:spLocks noGrp="1"/>
          </p:cNvSpPr>
          <p:nvPr>
            <p:ph type="ftr" sz="quarter" idx="11"/>
          </p:nvPr>
        </p:nvSpPr>
        <p:spPr/>
        <p:txBody>
          <a:bodyPr/>
          <a:lstStyle/>
          <a:p>
            <a:pPr marL="12700">
              <a:lnSpc>
                <a:spcPts val="2065"/>
              </a:lnSpc>
            </a:pPr>
            <a:r>
              <a:rPr lang="vi-VN" spc="-5" smtClean="0"/>
              <a:t>TRUNG TÂM CÔNG NGHỆ THÔNG TIN TÀI NGUYÊN VÀ MÔI TRƯỜNG</a:t>
            </a:r>
            <a:endParaRPr lang="vi-VN" spc="-5"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966484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273072CA-3B8F-4411-A986-F62569F599FA}" type="datetime1">
              <a:rPr lang="en-US" smtClean="0"/>
              <a:t>2/17/2023</a:t>
            </a:fld>
            <a:endParaRPr lang="en-US"/>
          </a:p>
        </p:txBody>
      </p:sp>
      <p:sp>
        <p:nvSpPr>
          <p:cNvPr id="6" name="Footer Placeholder 5"/>
          <p:cNvSpPr>
            <a:spLocks noGrp="1"/>
          </p:cNvSpPr>
          <p:nvPr>
            <p:ph type="ftr" sz="quarter" idx="11"/>
          </p:nvPr>
        </p:nvSpPr>
        <p:spPr/>
        <p:txBody>
          <a:bodyPr/>
          <a:lstStyle/>
          <a:p>
            <a:pPr marL="12700">
              <a:lnSpc>
                <a:spcPts val="2065"/>
              </a:lnSpc>
            </a:pPr>
            <a:r>
              <a:rPr lang="vi-VN" spc="-5" smtClean="0"/>
              <a:t>TRUNG TÂM CÔNG NGHỆ THÔNG TIN TÀI NGUYÊN VÀ MÔI TRƯỜNG</a:t>
            </a:r>
            <a:endParaRPr lang="vi-VN" spc="-5"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8535762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3EFD3B7C-F422-4792-BC2E-64BEBD456144}" type="datetime1">
              <a:rPr lang="en-US" smtClean="0"/>
              <a:t>2/17/2023</a:t>
            </a:fld>
            <a:endParaRPr lang="en-US"/>
          </a:p>
        </p:txBody>
      </p:sp>
      <p:sp>
        <p:nvSpPr>
          <p:cNvPr id="6" name="Footer Placeholder 5"/>
          <p:cNvSpPr>
            <a:spLocks noGrp="1"/>
          </p:cNvSpPr>
          <p:nvPr>
            <p:ph type="ftr" sz="quarter" idx="11"/>
          </p:nvPr>
        </p:nvSpPr>
        <p:spPr/>
        <p:txBody>
          <a:bodyPr/>
          <a:lstStyle/>
          <a:p>
            <a:pPr marL="12700">
              <a:lnSpc>
                <a:spcPts val="2065"/>
              </a:lnSpc>
            </a:pPr>
            <a:r>
              <a:rPr lang="vi-VN" spc="-5" smtClean="0"/>
              <a:t>TRUNG TÂM CÔNG NGHỆ THÔNG TIN TÀI NGUYÊN VÀ MÔI TRƯỜNG</a:t>
            </a:r>
            <a:endParaRPr lang="vi-VN" spc="-5"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1318336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4.xml"/><Relationship Id="rId3" Type="http://schemas.openxmlformats.org/officeDocument/2006/relationships/slideLayout" Target="../slideLayouts/slideLayout19.xml"/><Relationship Id="rId7" Type="http://schemas.openxmlformats.org/officeDocument/2006/relationships/slideLayout" Target="../slideLayouts/slideLayout23.xml"/><Relationship Id="rId12" Type="http://schemas.openxmlformats.org/officeDocument/2006/relationships/theme" Target="../theme/theme2.xml"/><Relationship Id="rId2" Type="http://schemas.openxmlformats.org/officeDocument/2006/relationships/slideLayout" Target="../slideLayouts/slideLayout18.xml"/><Relationship Id="rId1" Type="http://schemas.openxmlformats.org/officeDocument/2006/relationships/slideLayout" Target="../slideLayouts/slideLayout17.xml"/><Relationship Id="rId6" Type="http://schemas.openxmlformats.org/officeDocument/2006/relationships/slideLayout" Target="../slideLayouts/slideLayout22.xml"/><Relationship Id="rId11" Type="http://schemas.openxmlformats.org/officeDocument/2006/relationships/slideLayout" Target="../slideLayouts/slideLayout27.xml"/><Relationship Id="rId5" Type="http://schemas.openxmlformats.org/officeDocument/2006/relationships/slideLayout" Target="../slideLayouts/slideLayout21.xml"/><Relationship Id="rId10" Type="http://schemas.openxmlformats.org/officeDocument/2006/relationships/slideLayout" Target="../slideLayouts/slideLayout26.xml"/><Relationship Id="rId4" Type="http://schemas.openxmlformats.org/officeDocument/2006/relationships/slideLayout" Target="../slideLayouts/slideLayout20.xml"/><Relationship Id="rId9"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8B4D3CF8-E8D8-49FF-B555-6AECC49A56C3}" type="datetime1">
              <a:rPr lang="en-US" smtClean="0"/>
              <a:t>2/17/2023</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marL="12700">
              <a:lnSpc>
                <a:spcPts val="2065"/>
              </a:lnSpc>
            </a:pPr>
            <a:r>
              <a:rPr lang="vi-VN" spc="-5" smtClean="0"/>
              <a:t>TRUNG TÂM CÔNG NGHỆ THÔNG TIN TÀI NGUYÊN VÀ MÔI TRƯỜNG</a:t>
            </a:r>
            <a:endParaRPr lang="vi-VN" spc="-5"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B6F15528-21DE-4FAA-801E-634DDDAF4B2B}" type="slidenum">
              <a:rPr lang="en-US" smtClean="0"/>
              <a:pPr/>
              <a:t>‹#›</a:t>
            </a:fld>
            <a:endParaRPr lang="en-US"/>
          </a:p>
        </p:txBody>
      </p:sp>
    </p:spTree>
    <p:extLst>
      <p:ext uri="{BB962C8B-B14F-4D97-AF65-F5344CB8AC3E}">
        <p14:creationId xmlns:p14="http://schemas.microsoft.com/office/powerpoint/2010/main" val="1519206160"/>
      </p:ext>
    </p:extLst>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71" r:id="rId5"/>
    <p:sldLayoutId id="2147483672" r:id="rId6"/>
    <p:sldLayoutId id="2147483673" r:id="rId7"/>
    <p:sldLayoutId id="2147483674" r:id="rId8"/>
    <p:sldLayoutId id="2147483675" r:id="rId9"/>
    <p:sldLayoutId id="2147483676" r:id="rId10"/>
    <p:sldLayoutId id="2147483677" r:id="rId11"/>
    <p:sldLayoutId id="2147483678" r:id="rId12"/>
    <p:sldLayoutId id="2147483679" r:id="rId13"/>
    <p:sldLayoutId id="2147483680" r:id="rId14"/>
    <p:sldLayoutId id="2147483681" r:id="rId15"/>
    <p:sldLayoutId id="2147483682" r:id="rId16"/>
  </p:sldLayoutIdLst>
  <p:hf hdr="0" dt="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74CDDA6C-C130-41D7-A1B2-20BDA7B99456}" type="datetime1">
              <a:rPr lang="en-US" smtClean="0"/>
              <a:t>2/17/2023</a:t>
            </a:fld>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pPr marL="12700">
              <a:lnSpc>
                <a:spcPts val="2065"/>
              </a:lnSpc>
            </a:pPr>
            <a:r>
              <a:rPr lang="vi-VN" spc="-5" smtClean="0"/>
              <a:t>TRUNG TÂM CÔNG NGHỆ THÔNG TIN TÀI NGUYÊN VÀ MÔI TRƯỜNG</a:t>
            </a:r>
            <a:endParaRPr lang="vi-VN" spc="-5"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B6F15528-21DE-4FAA-801E-634DDDAF4B2B}" type="slidenum">
              <a:rPr lang="en-US" smtClean="0"/>
              <a:pPr/>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53478848"/>
      </p:ext>
    </p:extLst>
  </p:cSld>
  <p:clrMap bg1="lt1" tx1="dk1" bg2="lt2" tx2="dk2" accent1="accent1" accent2="accent2" accent3="accent3" accent4="accent4" accent5="accent5" accent6="accent6" hlink="hlink" folHlink="folHlink"/>
  <p:sldLayoutIdLst>
    <p:sldLayoutId id="2147483720" r:id="rId1"/>
    <p:sldLayoutId id="2147483721" r:id="rId2"/>
    <p:sldLayoutId id="2147483722" r:id="rId3"/>
    <p:sldLayoutId id="2147483723" r:id="rId4"/>
    <p:sldLayoutId id="2147483724" r:id="rId5"/>
    <p:sldLayoutId id="2147483725" r:id="rId6"/>
    <p:sldLayoutId id="2147483726" r:id="rId7"/>
    <p:sldLayoutId id="2147483727" r:id="rId8"/>
    <p:sldLayoutId id="2147483728" r:id="rId9"/>
    <p:sldLayoutId id="2147483729" r:id="rId10"/>
    <p:sldLayoutId id="2147483730" r:id="rId11"/>
  </p:sldLayoutIdLst>
  <p:hf hd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2.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2.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22.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22.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22.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2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2.xml"/><Relationship Id="rId4" Type="http://schemas.openxmlformats.org/officeDocument/2006/relationships/hyperlink" Target="https://gis.cantho.gov.vn/"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2.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81000" y="2523270"/>
            <a:ext cx="9627968" cy="2352567"/>
          </a:xfrm>
          <a:prstGeom prst="rect">
            <a:avLst/>
          </a:prstGeom>
        </p:spPr>
        <p:txBody>
          <a:bodyPr vert="horz" wrap="square" lIns="0" tIns="13335" rIns="0" bIns="0" rtlCol="0">
            <a:spAutoFit/>
          </a:bodyPr>
          <a:lstStyle/>
          <a:p>
            <a:pPr marL="12700" algn="ctr">
              <a:lnSpc>
                <a:spcPct val="100000"/>
              </a:lnSpc>
              <a:spcBef>
                <a:spcPts val="105"/>
              </a:spcBef>
            </a:pPr>
            <a:r>
              <a:rPr lang="en-US" sz="3800" b="1" dirty="0" smtClean="0">
                <a:latin typeface="Times New Roman" panose="02020603050405020304" pitchFamily="18" charset="0"/>
                <a:cs typeface="Times New Roman" panose="02020603050405020304" pitchFamily="18" charset="0"/>
              </a:rPr>
              <a:t>BÁO CÁO TÓM TẮT</a:t>
            </a:r>
            <a:br>
              <a:rPr lang="en-US" sz="3800" b="1" dirty="0" smtClean="0">
                <a:latin typeface="Times New Roman" panose="02020603050405020304" pitchFamily="18" charset="0"/>
                <a:cs typeface="Times New Roman" panose="02020603050405020304" pitchFamily="18" charset="0"/>
              </a:rPr>
            </a:br>
            <a:r>
              <a:rPr lang="en-US" sz="3800" b="1" dirty="0" smtClean="0">
                <a:latin typeface="Times New Roman" panose="02020603050405020304" pitchFamily="18" charset="0"/>
                <a:cs typeface="Times New Roman" panose="02020603050405020304" pitchFamily="18" charset="0"/>
              </a:rPr>
              <a:t>KẾT QUẢ CHUYỂN ĐỔI SỐ</a:t>
            </a:r>
            <a:br>
              <a:rPr lang="en-US" sz="3800" b="1" dirty="0" smtClean="0">
                <a:latin typeface="Times New Roman" panose="02020603050405020304" pitchFamily="18" charset="0"/>
                <a:cs typeface="Times New Roman" panose="02020603050405020304" pitchFamily="18" charset="0"/>
              </a:rPr>
            </a:br>
            <a:r>
              <a:rPr lang="en-US" sz="3800" b="1" dirty="0" smtClean="0">
                <a:latin typeface="Times New Roman" panose="02020603050405020304" pitchFamily="18" charset="0"/>
                <a:cs typeface="Times New Roman" panose="02020603050405020304" pitchFamily="18" charset="0"/>
              </a:rPr>
              <a:t>NGÀNH TÀI NGUYÊN VÀ MÔI TRƯỜNG</a:t>
            </a:r>
            <a:br>
              <a:rPr lang="en-US" sz="3800" b="1" dirty="0" smtClean="0">
                <a:latin typeface="Times New Roman" panose="02020603050405020304" pitchFamily="18" charset="0"/>
                <a:cs typeface="Times New Roman" panose="02020603050405020304" pitchFamily="18" charset="0"/>
              </a:rPr>
            </a:br>
            <a:r>
              <a:rPr lang="en-US" sz="3800" b="1" dirty="0" smtClean="0">
                <a:latin typeface="Times New Roman" panose="02020603050405020304" pitchFamily="18" charset="0"/>
                <a:cs typeface="Times New Roman" panose="02020603050405020304" pitchFamily="18" charset="0"/>
              </a:rPr>
              <a:t>NĂM 2022</a:t>
            </a:r>
            <a:endParaRPr sz="3800" b="1" dirty="0"/>
          </a:p>
        </p:txBody>
      </p:sp>
      <p:sp>
        <p:nvSpPr>
          <p:cNvPr id="4" name="object 4"/>
          <p:cNvSpPr txBox="1"/>
          <p:nvPr/>
        </p:nvSpPr>
        <p:spPr>
          <a:xfrm>
            <a:off x="914399" y="553539"/>
            <a:ext cx="8381999" cy="751488"/>
          </a:xfrm>
          <a:prstGeom prst="rect">
            <a:avLst/>
          </a:prstGeom>
        </p:spPr>
        <p:txBody>
          <a:bodyPr vert="horz" wrap="square" lIns="0" tIns="12700" rIns="0" bIns="0" rtlCol="0">
            <a:spAutoFit/>
          </a:bodyPr>
          <a:lstStyle/>
          <a:p>
            <a:pPr algn="ctr">
              <a:lnSpc>
                <a:spcPct val="100000"/>
              </a:lnSpc>
              <a:spcBef>
                <a:spcPts val="5"/>
              </a:spcBef>
            </a:pPr>
            <a:r>
              <a:rPr lang="en-US" sz="2400" spc="-5" dirty="0" smtClean="0">
                <a:solidFill>
                  <a:srgbClr val="0000FF"/>
                </a:solidFill>
                <a:latin typeface="Times New Roman"/>
                <a:cs typeface="Times New Roman"/>
              </a:rPr>
              <a:t>UBND THÀNH PHỐ CẦN THƠ</a:t>
            </a:r>
          </a:p>
          <a:p>
            <a:pPr algn="ctr">
              <a:lnSpc>
                <a:spcPct val="100000"/>
              </a:lnSpc>
              <a:spcBef>
                <a:spcPts val="5"/>
              </a:spcBef>
            </a:pPr>
            <a:r>
              <a:rPr lang="en-US" sz="2400" b="1" spc="-5" dirty="0" smtClean="0">
                <a:solidFill>
                  <a:srgbClr val="0000FF"/>
                </a:solidFill>
                <a:latin typeface="Times New Roman"/>
                <a:cs typeface="Times New Roman"/>
              </a:rPr>
              <a:t>SỞ TÀI NGUYÊN VÀ MÔI TR</a:t>
            </a:r>
            <a:r>
              <a:rPr lang="vi-VN" sz="2400" b="1" spc="-5" dirty="0" smtClean="0">
                <a:solidFill>
                  <a:srgbClr val="0000FF"/>
                </a:solidFill>
                <a:latin typeface="Times New Roman"/>
                <a:cs typeface="Times New Roman"/>
              </a:rPr>
              <a:t>ƯỜNG</a:t>
            </a:r>
            <a:endParaRPr sz="2400" dirty="0">
              <a:solidFill>
                <a:srgbClr val="0000FF"/>
              </a:solidFill>
              <a:latin typeface="Times New Roman"/>
              <a:cs typeface="Times New Roman"/>
            </a:endParaRPr>
          </a:p>
        </p:txBody>
      </p:sp>
      <p:sp>
        <p:nvSpPr>
          <p:cNvPr id="5" name="object 5"/>
          <p:cNvSpPr txBox="1"/>
          <p:nvPr/>
        </p:nvSpPr>
        <p:spPr>
          <a:xfrm>
            <a:off x="3421060" y="6051103"/>
            <a:ext cx="3109216" cy="320601"/>
          </a:xfrm>
          <a:prstGeom prst="rect">
            <a:avLst/>
          </a:prstGeom>
        </p:spPr>
        <p:txBody>
          <a:bodyPr vert="horz" wrap="square" lIns="0" tIns="12700" rIns="0" bIns="0" rtlCol="0">
            <a:spAutoFit/>
          </a:bodyPr>
          <a:lstStyle/>
          <a:p>
            <a:pPr marL="12700">
              <a:lnSpc>
                <a:spcPct val="100000"/>
              </a:lnSpc>
              <a:spcBef>
                <a:spcPts val="100"/>
              </a:spcBef>
            </a:pPr>
            <a:r>
              <a:rPr sz="2000" b="1" i="1" dirty="0">
                <a:solidFill>
                  <a:srgbClr val="92D050"/>
                </a:solidFill>
                <a:latin typeface="Times New Roman" panose="02020603050405020304" pitchFamily="18" charset="0"/>
                <a:cs typeface="Times New Roman" panose="02020603050405020304" pitchFamily="18" charset="0"/>
              </a:rPr>
              <a:t>Cần Thơ, </a:t>
            </a:r>
            <a:r>
              <a:rPr lang="en-US" sz="2000" b="1" i="1" dirty="0" err="1" smtClean="0">
                <a:solidFill>
                  <a:srgbClr val="92D050"/>
                </a:solidFill>
                <a:latin typeface="Times New Roman" panose="02020603050405020304" pitchFamily="18" charset="0"/>
                <a:cs typeface="Times New Roman" panose="02020603050405020304" pitchFamily="18" charset="0"/>
              </a:rPr>
              <a:t>tháng</a:t>
            </a:r>
            <a:r>
              <a:rPr lang="en-US" sz="2000" b="1" i="1" dirty="0" smtClean="0">
                <a:solidFill>
                  <a:srgbClr val="92D050"/>
                </a:solidFill>
                <a:latin typeface="Times New Roman" panose="02020603050405020304" pitchFamily="18" charset="0"/>
                <a:cs typeface="Times New Roman" panose="02020603050405020304" pitchFamily="18" charset="0"/>
              </a:rPr>
              <a:t> 02 </a:t>
            </a:r>
            <a:r>
              <a:rPr lang="en-US" sz="2000" b="1" i="1" dirty="0" err="1" smtClean="0">
                <a:solidFill>
                  <a:srgbClr val="92D050"/>
                </a:solidFill>
                <a:latin typeface="Times New Roman" panose="02020603050405020304" pitchFamily="18" charset="0"/>
                <a:cs typeface="Times New Roman" panose="02020603050405020304" pitchFamily="18" charset="0"/>
              </a:rPr>
              <a:t>năm</a:t>
            </a:r>
            <a:r>
              <a:rPr lang="en-US" sz="2000" b="1" i="1" dirty="0" smtClean="0">
                <a:solidFill>
                  <a:srgbClr val="92D050"/>
                </a:solidFill>
                <a:latin typeface="Times New Roman" panose="02020603050405020304" pitchFamily="18" charset="0"/>
                <a:cs typeface="Times New Roman" panose="02020603050405020304" pitchFamily="18" charset="0"/>
              </a:rPr>
              <a:t> 2023</a:t>
            </a:r>
            <a:endParaRPr sz="2000" b="1" dirty="0">
              <a:solidFill>
                <a:srgbClr val="92D050"/>
              </a:solidFill>
              <a:latin typeface="Times New Roman" panose="02020603050405020304" pitchFamily="18" charset="0"/>
              <a:cs typeface="Times New Roman" panose="02020603050405020304" pitchFamily="18" charset="0"/>
            </a:endParaRPr>
          </a:p>
        </p:txBody>
      </p:sp>
      <p:sp>
        <p:nvSpPr>
          <p:cNvPr id="6" name="object 6"/>
          <p:cNvSpPr/>
          <p:nvPr/>
        </p:nvSpPr>
        <p:spPr>
          <a:xfrm>
            <a:off x="4479035" y="1129283"/>
            <a:ext cx="3240405" cy="0"/>
          </a:xfrm>
          <a:custGeom>
            <a:avLst/>
            <a:gdLst/>
            <a:ahLst/>
            <a:cxnLst/>
            <a:rect l="l" t="t" r="r" b="b"/>
            <a:pathLst>
              <a:path w="3240404">
                <a:moveTo>
                  <a:pt x="0" y="0"/>
                </a:moveTo>
                <a:lnTo>
                  <a:pt x="3240023" y="0"/>
                </a:lnTo>
              </a:path>
            </a:pathLst>
          </a:custGeom>
          <a:ln w="9525">
            <a:solidFill>
              <a:srgbClr val="FFFFFF"/>
            </a:solidFill>
          </a:ln>
        </p:spPr>
        <p:txBody>
          <a:bodyPr wrap="square" lIns="0" tIns="0" rIns="0" bIns="0" rtlCol="0"/>
          <a:lstStyle/>
          <a:p>
            <a:endParaRPr/>
          </a:p>
        </p:txBody>
      </p:sp>
      <p:sp>
        <p:nvSpPr>
          <p:cNvPr id="9" name="Slide Number Placeholder 8"/>
          <p:cNvSpPr>
            <a:spLocks noGrp="1"/>
          </p:cNvSpPr>
          <p:nvPr>
            <p:ph type="sldNum" sz="quarter" idx="12"/>
          </p:nvPr>
        </p:nvSpPr>
        <p:spPr/>
        <p:txBody>
          <a:bodyPr/>
          <a:lstStyle/>
          <a:p>
            <a:fld id="{B6F15528-21DE-4FAA-801E-634DDDAF4B2B}" type="slidenum">
              <a:rPr lang="en-US" smtClean="0"/>
              <a:pPr/>
              <a:t>1</a:t>
            </a:fld>
            <a:endParaRPr lang="en-US"/>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273015" y="248437"/>
            <a:ext cx="1023383" cy="1123163"/>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924791" y="999125"/>
            <a:ext cx="10058400" cy="1366400"/>
          </a:xfrm>
          <a:prstGeom prst="rect">
            <a:avLst/>
          </a:prstGeom>
        </p:spPr>
        <p:txBody>
          <a:bodyPr vert="horz" wrap="square" lIns="0" tIns="12065" rIns="0" bIns="0" rtlCol="0">
            <a:spAutoFit/>
          </a:bodyPr>
          <a:lstStyle/>
          <a:p>
            <a:pPr marL="12700" algn="ctr">
              <a:lnSpc>
                <a:spcPct val="100000"/>
              </a:lnSpc>
              <a:spcBef>
                <a:spcPts val="95"/>
              </a:spcBef>
            </a:pPr>
            <a:r>
              <a:rPr lang="en-US" sz="4400" b="1" spc="-5" dirty="0" smtClean="0">
                <a:solidFill>
                  <a:schemeClr val="accent1">
                    <a:lumMod val="75000"/>
                  </a:schemeClr>
                </a:solidFill>
                <a:latin typeface="Times New Roman" panose="02020603050405020304" pitchFamily="18" charset="0"/>
                <a:cs typeface="Times New Roman" panose="02020603050405020304" pitchFamily="18" charset="0"/>
              </a:rPr>
              <a:t>I. KẾT QUẢ THỰC HIỆN (</a:t>
            </a:r>
            <a:r>
              <a:rPr lang="en-US" sz="4400" b="1" spc="-5" dirty="0" err="1" smtClean="0">
                <a:solidFill>
                  <a:srgbClr val="FF0000"/>
                </a:solidFill>
                <a:latin typeface="Times New Roman" panose="02020603050405020304" pitchFamily="18" charset="0"/>
                <a:cs typeface="Times New Roman" panose="02020603050405020304" pitchFamily="18" charset="0"/>
              </a:rPr>
              <a:t>tt</a:t>
            </a:r>
            <a:r>
              <a:rPr lang="en-US" sz="4400" b="1" spc="-5" dirty="0" smtClean="0">
                <a:solidFill>
                  <a:schemeClr val="accent1">
                    <a:lumMod val="75000"/>
                  </a:schemeClr>
                </a:solidFill>
                <a:latin typeface="Times New Roman" panose="02020603050405020304" pitchFamily="18" charset="0"/>
                <a:cs typeface="Times New Roman" panose="02020603050405020304" pitchFamily="18" charset="0"/>
              </a:rPr>
              <a:t>)</a:t>
            </a:r>
            <a:r>
              <a:rPr lang="en-US" sz="4400" b="1" dirty="0">
                <a:solidFill>
                  <a:srgbClr val="0000FF"/>
                </a:solidFill>
                <a:latin typeface="Times New Roman" panose="02020603050405020304" pitchFamily="18" charset="0"/>
                <a:cs typeface="Times New Roman" panose="02020603050405020304" pitchFamily="18" charset="0"/>
              </a:rPr>
              <a:t/>
            </a:r>
            <a:br>
              <a:rPr lang="en-US" sz="4400" b="1" dirty="0">
                <a:solidFill>
                  <a:srgbClr val="0000FF"/>
                </a:solidFill>
                <a:latin typeface="Times New Roman" panose="02020603050405020304" pitchFamily="18" charset="0"/>
                <a:cs typeface="Times New Roman" panose="02020603050405020304" pitchFamily="18" charset="0"/>
              </a:rPr>
            </a:br>
            <a:endParaRPr sz="4400" b="1" spc="-10" dirty="0">
              <a:solidFill>
                <a:schemeClr val="accent1">
                  <a:lumMod val="75000"/>
                </a:schemeClr>
              </a:solidFill>
              <a:latin typeface="Times New Roman" panose="02020603050405020304" pitchFamily="18" charset="0"/>
              <a:cs typeface="Times New Roman" panose="02020603050405020304" pitchFamily="18" charset="0"/>
            </a:endParaRPr>
          </a:p>
        </p:txBody>
      </p:sp>
      <p:sp>
        <p:nvSpPr>
          <p:cNvPr id="9" name="Slide Number Placeholder 8"/>
          <p:cNvSpPr>
            <a:spLocks noGrp="1"/>
          </p:cNvSpPr>
          <p:nvPr>
            <p:ph type="sldNum" sz="quarter" idx="12"/>
          </p:nvPr>
        </p:nvSpPr>
        <p:spPr/>
        <p:txBody>
          <a:bodyPr/>
          <a:lstStyle/>
          <a:p>
            <a:fld id="{B6F15528-21DE-4FAA-801E-634DDDAF4B2B}" type="slidenum">
              <a:rPr lang="en-US" smtClean="0"/>
              <a:pPr/>
              <a:t>10</a:t>
            </a:fld>
            <a:endParaRPr lang="en-US"/>
          </a:p>
        </p:txBody>
      </p:sp>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049000" y="96037"/>
            <a:ext cx="1023383" cy="1123163"/>
          </a:xfrm>
          <a:prstGeom prst="rect">
            <a:avLst/>
          </a:prstGeom>
        </p:spPr>
      </p:pic>
      <p:sp>
        <p:nvSpPr>
          <p:cNvPr id="10" name="object 3"/>
          <p:cNvSpPr txBox="1"/>
          <p:nvPr/>
        </p:nvSpPr>
        <p:spPr>
          <a:xfrm>
            <a:off x="152400" y="1978927"/>
            <a:ext cx="11353800" cy="3583673"/>
          </a:xfrm>
          <a:prstGeom prst="rect">
            <a:avLst/>
          </a:prstGeom>
        </p:spPr>
        <p:txBody>
          <a:bodyPr vert="horz" wrap="square" lIns="0" tIns="125095" rIns="0" bIns="0" rtlCol="0">
            <a:spAutoFit/>
          </a:bodyPr>
          <a:lstStyle/>
          <a:p>
            <a:pPr marL="927100" indent="-457200" algn="just">
              <a:lnSpc>
                <a:spcPct val="100000"/>
              </a:lnSpc>
              <a:spcBef>
                <a:spcPts val="985"/>
              </a:spcBef>
              <a:buFont typeface="Wingdings" panose="05000000000000000000" pitchFamily="2" charset="2"/>
              <a:buChar char="Ø"/>
            </a:pPr>
            <a:r>
              <a:rPr lang="en-US" sz="2600" dirty="0" smtClean="0">
                <a:solidFill>
                  <a:srgbClr val="0000FF"/>
                </a:solidFill>
                <a:latin typeface="Times New Roman"/>
                <a:cs typeface="Times New Roman"/>
              </a:rPr>
              <a:t>C</a:t>
            </a:r>
            <a:r>
              <a:rPr lang="vi-VN" sz="2600" dirty="0" smtClean="0">
                <a:solidFill>
                  <a:srgbClr val="0000FF"/>
                </a:solidFill>
                <a:latin typeface="Times New Roman"/>
                <a:cs typeface="Times New Roman"/>
              </a:rPr>
              <a:t>ác </a:t>
            </a:r>
            <a:r>
              <a:rPr lang="vi-VN" sz="2600" dirty="0">
                <a:solidFill>
                  <a:srgbClr val="0000FF"/>
                </a:solidFill>
                <a:latin typeface="Times New Roman"/>
                <a:cs typeface="Times New Roman"/>
              </a:rPr>
              <a:t>giải pháp thông minh trong quan trắc, giám sát, quản lý, xử lý sự cố môi trường, cảnh báo sớm thiên tai; </a:t>
            </a:r>
            <a:r>
              <a:rPr lang="vi-VN" sz="2600" dirty="0" smtClean="0">
                <a:solidFill>
                  <a:srgbClr val="0000FF"/>
                </a:solidFill>
                <a:latin typeface="Times New Roman"/>
                <a:cs typeface="Times New Roman"/>
              </a:rPr>
              <a:t>Số </a:t>
            </a:r>
            <a:r>
              <a:rPr lang="vi-VN" sz="2600" dirty="0">
                <a:solidFill>
                  <a:srgbClr val="0000FF"/>
                </a:solidFill>
                <a:latin typeface="Times New Roman"/>
                <a:cs typeface="Times New Roman"/>
              </a:rPr>
              <a:t>hóa quy trình thu gom rác, lắp đặt thiết bị giám sát hành trình và xây dựng hệ thống quản lý giám sát thu gom rác thải theo thời gian thực và công khai cho người dân; </a:t>
            </a:r>
            <a:endParaRPr lang="en-US" sz="2600" dirty="0" smtClean="0">
              <a:solidFill>
                <a:srgbClr val="0000FF"/>
              </a:solidFill>
              <a:latin typeface="Times New Roman"/>
              <a:cs typeface="Times New Roman"/>
            </a:endParaRPr>
          </a:p>
          <a:p>
            <a:pPr marL="927100" indent="-457200" algn="just">
              <a:lnSpc>
                <a:spcPct val="100000"/>
              </a:lnSpc>
              <a:spcBef>
                <a:spcPts val="985"/>
              </a:spcBef>
              <a:buFont typeface="Wingdings" panose="05000000000000000000" pitchFamily="2" charset="2"/>
              <a:buChar char="Ø"/>
            </a:pPr>
            <a:r>
              <a:rPr lang="vi-VN" sz="2600" dirty="0" smtClean="0">
                <a:solidFill>
                  <a:srgbClr val="0000FF"/>
                </a:solidFill>
                <a:latin typeface="Times New Roman"/>
                <a:cs typeface="Times New Roman"/>
              </a:rPr>
              <a:t>Xây </a:t>
            </a:r>
            <a:r>
              <a:rPr lang="vi-VN" sz="2600" dirty="0">
                <a:solidFill>
                  <a:srgbClr val="0000FF"/>
                </a:solidFill>
                <a:latin typeface="Times New Roman"/>
                <a:cs typeface="Times New Roman"/>
              </a:rPr>
              <a:t>dựng Hệ thống tự động giám sát khai thác và vận chuyển tài nguyên cát; </a:t>
            </a:r>
            <a:endParaRPr lang="en-US" sz="2600" dirty="0" smtClean="0">
              <a:solidFill>
                <a:srgbClr val="0000FF"/>
              </a:solidFill>
              <a:latin typeface="Times New Roman"/>
              <a:cs typeface="Times New Roman"/>
            </a:endParaRPr>
          </a:p>
          <a:p>
            <a:pPr marL="927100" indent="-457200" algn="just">
              <a:lnSpc>
                <a:spcPct val="100000"/>
              </a:lnSpc>
              <a:spcBef>
                <a:spcPts val="985"/>
              </a:spcBef>
              <a:buFont typeface="Wingdings" panose="05000000000000000000" pitchFamily="2" charset="2"/>
              <a:buChar char="Ø"/>
            </a:pPr>
            <a:r>
              <a:rPr lang="vi-VN" sz="2600" dirty="0" smtClean="0">
                <a:solidFill>
                  <a:srgbClr val="0000FF"/>
                </a:solidFill>
                <a:latin typeface="Times New Roman"/>
                <a:cs typeface="Times New Roman"/>
              </a:rPr>
              <a:t>Xây </a:t>
            </a:r>
            <a:r>
              <a:rPr lang="vi-VN" sz="2600" dirty="0">
                <a:solidFill>
                  <a:srgbClr val="0000FF"/>
                </a:solidFill>
                <a:latin typeface="Times New Roman"/>
                <a:cs typeface="Times New Roman"/>
              </a:rPr>
              <a:t>dựng, tích hợp cơ sở dữ liệu đất đai, xây dựng bản đồ quy hoạch sử dụng đất từng bước hình thành Trung tâm điều hành thông minh ngành tài nguyên và môi trường.</a:t>
            </a:r>
            <a:endParaRPr lang="en-US" sz="2600" dirty="0" smtClean="0">
              <a:solidFill>
                <a:srgbClr val="0000FF"/>
              </a:solidFill>
              <a:latin typeface="Times New Roman"/>
              <a:cs typeface="Times New Roman"/>
            </a:endParaRPr>
          </a:p>
        </p:txBody>
      </p:sp>
      <p:sp>
        <p:nvSpPr>
          <p:cNvPr id="11" name="object 4"/>
          <p:cNvSpPr txBox="1">
            <a:spLocks noGrp="1"/>
          </p:cNvSpPr>
          <p:nvPr>
            <p:ph type="ftr" sz="quarter" idx="11"/>
          </p:nvPr>
        </p:nvSpPr>
        <p:spPr>
          <a:xfrm>
            <a:off x="0" y="6495304"/>
            <a:ext cx="12192000" cy="269304"/>
          </a:xfrm>
          <a:prstGeom prst="rect">
            <a:avLst/>
          </a:prstGeom>
        </p:spPr>
        <p:txBody>
          <a:bodyPr vert="horz" wrap="square" lIns="0" tIns="0" rIns="0" bIns="0" rtlCol="0">
            <a:spAutoFit/>
          </a:bodyPr>
          <a:lstStyle/>
          <a:p>
            <a:pPr marL="12700">
              <a:lnSpc>
                <a:spcPts val="2065"/>
              </a:lnSpc>
            </a:pPr>
            <a:r>
              <a:rPr lang="en-US" sz="1800" spc="-5" dirty="0" smtClean="0">
                <a:latin typeface="Times New Roman" panose="02020603050405020304" pitchFamily="18" charset="0"/>
                <a:cs typeface="Times New Roman" panose="02020603050405020304" pitchFamily="18" charset="0"/>
              </a:rPr>
              <a:t>SỞ </a:t>
            </a:r>
            <a:r>
              <a:rPr sz="1800" dirty="0" smtClean="0">
                <a:latin typeface="Times New Roman" panose="02020603050405020304" pitchFamily="18" charset="0"/>
                <a:cs typeface="Times New Roman" panose="02020603050405020304" pitchFamily="18" charset="0"/>
              </a:rPr>
              <a:t>TÀI </a:t>
            </a:r>
            <a:r>
              <a:rPr sz="1800" spc="-5" dirty="0">
                <a:latin typeface="Times New Roman" panose="02020603050405020304" pitchFamily="18" charset="0"/>
                <a:cs typeface="Times New Roman" panose="02020603050405020304" pitchFamily="18" charset="0"/>
              </a:rPr>
              <a:t>NGUYÊN VÀ </a:t>
            </a:r>
            <a:r>
              <a:rPr sz="1800" dirty="0">
                <a:latin typeface="Times New Roman" panose="02020603050405020304" pitchFamily="18" charset="0"/>
                <a:cs typeface="Times New Roman" panose="02020603050405020304" pitchFamily="18" charset="0"/>
              </a:rPr>
              <a:t>MÔI</a:t>
            </a:r>
            <a:r>
              <a:rPr sz="1800" spc="-170" dirty="0">
                <a:latin typeface="Times New Roman" panose="02020603050405020304" pitchFamily="18" charset="0"/>
                <a:cs typeface="Times New Roman" panose="02020603050405020304" pitchFamily="18" charset="0"/>
              </a:rPr>
              <a:t> </a:t>
            </a:r>
            <a:r>
              <a:rPr sz="1800" spc="-5" dirty="0" smtClean="0">
                <a:latin typeface="Times New Roman" panose="02020603050405020304" pitchFamily="18" charset="0"/>
                <a:cs typeface="Times New Roman" panose="02020603050405020304" pitchFamily="18" charset="0"/>
              </a:rPr>
              <a:t>TRƯỜNG</a:t>
            </a:r>
            <a:endParaRPr sz="1800" spc="-5"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0042545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924791" y="999125"/>
            <a:ext cx="10058400" cy="1366400"/>
          </a:xfrm>
          <a:prstGeom prst="rect">
            <a:avLst/>
          </a:prstGeom>
        </p:spPr>
        <p:txBody>
          <a:bodyPr vert="horz" wrap="square" lIns="0" tIns="12065" rIns="0" bIns="0" rtlCol="0">
            <a:spAutoFit/>
          </a:bodyPr>
          <a:lstStyle/>
          <a:p>
            <a:pPr marL="12700" algn="ctr">
              <a:lnSpc>
                <a:spcPct val="100000"/>
              </a:lnSpc>
              <a:spcBef>
                <a:spcPts val="95"/>
              </a:spcBef>
            </a:pPr>
            <a:r>
              <a:rPr lang="en-US" sz="4400" b="1" spc="-5" dirty="0" smtClean="0">
                <a:solidFill>
                  <a:schemeClr val="accent1">
                    <a:lumMod val="75000"/>
                  </a:schemeClr>
                </a:solidFill>
                <a:latin typeface="Times New Roman" panose="02020603050405020304" pitchFamily="18" charset="0"/>
                <a:cs typeface="Times New Roman" panose="02020603050405020304" pitchFamily="18" charset="0"/>
              </a:rPr>
              <a:t>II. MỘT SỐ KHÓ KHĂN, HẠN CHẾ</a:t>
            </a:r>
            <a:r>
              <a:rPr lang="en-US" sz="4400" b="1" dirty="0">
                <a:solidFill>
                  <a:srgbClr val="0000FF"/>
                </a:solidFill>
                <a:latin typeface="Times New Roman" panose="02020603050405020304" pitchFamily="18" charset="0"/>
                <a:cs typeface="Times New Roman" panose="02020603050405020304" pitchFamily="18" charset="0"/>
              </a:rPr>
              <a:t/>
            </a:r>
            <a:br>
              <a:rPr lang="en-US" sz="4400" b="1" dirty="0">
                <a:solidFill>
                  <a:srgbClr val="0000FF"/>
                </a:solidFill>
                <a:latin typeface="Times New Roman" panose="02020603050405020304" pitchFamily="18" charset="0"/>
                <a:cs typeface="Times New Roman" panose="02020603050405020304" pitchFamily="18" charset="0"/>
              </a:rPr>
            </a:br>
            <a:endParaRPr sz="4400" b="1" spc="-10" dirty="0">
              <a:solidFill>
                <a:schemeClr val="accent1">
                  <a:lumMod val="75000"/>
                </a:schemeClr>
              </a:solidFill>
              <a:latin typeface="Times New Roman" panose="02020603050405020304" pitchFamily="18" charset="0"/>
              <a:cs typeface="Times New Roman" panose="02020603050405020304" pitchFamily="18" charset="0"/>
            </a:endParaRPr>
          </a:p>
        </p:txBody>
      </p:sp>
      <p:sp>
        <p:nvSpPr>
          <p:cNvPr id="9" name="Slide Number Placeholder 8"/>
          <p:cNvSpPr>
            <a:spLocks noGrp="1"/>
          </p:cNvSpPr>
          <p:nvPr>
            <p:ph type="sldNum" sz="quarter" idx="12"/>
          </p:nvPr>
        </p:nvSpPr>
        <p:spPr/>
        <p:txBody>
          <a:bodyPr/>
          <a:lstStyle/>
          <a:p>
            <a:fld id="{B6F15528-21DE-4FAA-801E-634DDDAF4B2B}" type="slidenum">
              <a:rPr lang="en-US" smtClean="0"/>
              <a:pPr/>
              <a:t>11</a:t>
            </a:fld>
            <a:endParaRPr lang="en-US"/>
          </a:p>
        </p:txBody>
      </p:sp>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049000" y="96037"/>
            <a:ext cx="1023383" cy="1123163"/>
          </a:xfrm>
          <a:prstGeom prst="rect">
            <a:avLst/>
          </a:prstGeom>
        </p:spPr>
      </p:pic>
      <p:sp>
        <p:nvSpPr>
          <p:cNvPr id="10" name="object 3"/>
          <p:cNvSpPr txBox="1"/>
          <p:nvPr/>
        </p:nvSpPr>
        <p:spPr>
          <a:xfrm>
            <a:off x="152400" y="1978927"/>
            <a:ext cx="11353800" cy="3727302"/>
          </a:xfrm>
          <a:prstGeom prst="rect">
            <a:avLst/>
          </a:prstGeom>
        </p:spPr>
        <p:txBody>
          <a:bodyPr vert="horz" wrap="square" lIns="0" tIns="125095" rIns="0" bIns="0" rtlCol="0">
            <a:spAutoFit/>
          </a:bodyPr>
          <a:lstStyle/>
          <a:p>
            <a:pPr marL="984250" indent="-514350" algn="just">
              <a:lnSpc>
                <a:spcPct val="100000"/>
              </a:lnSpc>
              <a:spcBef>
                <a:spcPts val="985"/>
              </a:spcBef>
              <a:buFont typeface="+mj-lt"/>
              <a:buAutoNum type="arabicPeriod"/>
            </a:pPr>
            <a:r>
              <a:rPr lang="vi-VN" sz="2600" b="1" dirty="0">
                <a:solidFill>
                  <a:srgbClr val="0000FF"/>
                </a:solidFill>
                <a:latin typeface="Times New Roman"/>
                <a:cs typeface="Times New Roman"/>
              </a:rPr>
              <a:t>Hệ thống quản lý đất đai VBDLIS </a:t>
            </a:r>
            <a:r>
              <a:rPr lang="vi-VN" sz="2600" dirty="0">
                <a:solidFill>
                  <a:srgbClr val="0000FF"/>
                </a:solidFill>
                <a:latin typeface="Times New Roman"/>
                <a:cs typeface="Times New Roman"/>
              </a:rPr>
              <a:t>chưa được cấu hình đầy đủ, vận hành đối với hồ sơ tổ chức (hiện nay Tổng cục Quản lý đất đai và Tổng cục Thuế chưa cấu hình xong việc kết nối liên thông thuế điện tử đối với hồ sơ tổ chức, việc cấu hình số vào sổ cấp giấy chứng nhận đối với tổ chức chưa thực hiện được,...). Thời gian đầu áp dụng tại các Chi nhánh vẫn còn lúng túng do chưa quen thao tác thực hiện; Việc triển khai Hệ thống quản lý đất đai VBDLIS và Liên thông thuế điện tử chưa thực hiện đồng bộ do còn thiếu về trang thiết bị (hệ thống máy scan chuyên dụng,…) tại các Chi nhánh Văn phòng đăng ký đất đai quận, </a:t>
            </a:r>
            <a:r>
              <a:rPr lang="vi-VN" sz="2600" dirty="0" smtClean="0">
                <a:solidFill>
                  <a:srgbClr val="0000FF"/>
                </a:solidFill>
                <a:latin typeface="Times New Roman"/>
                <a:cs typeface="Times New Roman"/>
              </a:rPr>
              <a:t>huyện</a:t>
            </a:r>
            <a:r>
              <a:rPr lang="en-US" sz="2600" dirty="0" smtClean="0">
                <a:solidFill>
                  <a:srgbClr val="0000FF"/>
                </a:solidFill>
                <a:latin typeface="Times New Roman"/>
                <a:cs typeface="Times New Roman"/>
              </a:rPr>
              <a:t>.</a:t>
            </a:r>
          </a:p>
        </p:txBody>
      </p:sp>
      <p:sp>
        <p:nvSpPr>
          <p:cNvPr id="11" name="object 4"/>
          <p:cNvSpPr txBox="1">
            <a:spLocks noGrp="1"/>
          </p:cNvSpPr>
          <p:nvPr>
            <p:ph type="ftr" sz="quarter" idx="11"/>
          </p:nvPr>
        </p:nvSpPr>
        <p:spPr>
          <a:xfrm>
            <a:off x="0" y="6495304"/>
            <a:ext cx="12192000" cy="269304"/>
          </a:xfrm>
          <a:prstGeom prst="rect">
            <a:avLst/>
          </a:prstGeom>
        </p:spPr>
        <p:txBody>
          <a:bodyPr vert="horz" wrap="square" lIns="0" tIns="0" rIns="0" bIns="0" rtlCol="0">
            <a:spAutoFit/>
          </a:bodyPr>
          <a:lstStyle/>
          <a:p>
            <a:pPr marL="12700">
              <a:lnSpc>
                <a:spcPts val="2065"/>
              </a:lnSpc>
            </a:pPr>
            <a:r>
              <a:rPr lang="en-US" sz="1800" spc="-5" dirty="0" smtClean="0">
                <a:latin typeface="Times New Roman" panose="02020603050405020304" pitchFamily="18" charset="0"/>
                <a:cs typeface="Times New Roman" panose="02020603050405020304" pitchFamily="18" charset="0"/>
              </a:rPr>
              <a:t>SỞ </a:t>
            </a:r>
            <a:r>
              <a:rPr sz="1800" dirty="0" smtClean="0">
                <a:latin typeface="Times New Roman" panose="02020603050405020304" pitchFamily="18" charset="0"/>
                <a:cs typeface="Times New Roman" panose="02020603050405020304" pitchFamily="18" charset="0"/>
              </a:rPr>
              <a:t>TÀI </a:t>
            </a:r>
            <a:r>
              <a:rPr sz="1800" spc="-5" dirty="0">
                <a:latin typeface="Times New Roman" panose="02020603050405020304" pitchFamily="18" charset="0"/>
                <a:cs typeface="Times New Roman" panose="02020603050405020304" pitchFamily="18" charset="0"/>
              </a:rPr>
              <a:t>NGUYÊN VÀ </a:t>
            </a:r>
            <a:r>
              <a:rPr sz="1800" dirty="0">
                <a:latin typeface="Times New Roman" panose="02020603050405020304" pitchFamily="18" charset="0"/>
                <a:cs typeface="Times New Roman" panose="02020603050405020304" pitchFamily="18" charset="0"/>
              </a:rPr>
              <a:t>MÔI</a:t>
            </a:r>
            <a:r>
              <a:rPr sz="1800" spc="-170" dirty="0">
                <a:latin typeface="Times New Roman" panose="02020603050405020304" pitchFamily="18" charset="0"/>
                <a:cs typeface="Times New Roman" panose="02020603050405020304" pitchFamily="18" charset="0"/>
              </a:rPr>
              <a:t> </a:t>
            </a:r>
            <a:r>
              <a:rPr sz="1800" spc="-5" dirty="0" smtClean="0">
                <a:latin typeface="Times New Roman" panose="02020603050405020304" pitchFamily="18" charset="0"/>
                <a:cs typeface="Times New Roman" panose="02020603050405020304" pitchFamily="18" charset="0"/>
              </a:rPr>
              <a:t>TRƯỜNG</a:t>
            </a:r>
            <a:endParaRPr sz="1800" spc="-5"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2671813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924791" y="999125"/>
            <a:ext cx="10058400" cy="1366400"/>
          </a:xfrm>
          <a:prstGeom prst="rect">
            <a:avLst/>
          </a:prstGeom>
        </p:spPr>
        <p:txBody>
          <a:bodyPr vert="horz" wrap="square" lIns="0" tIns="12065" rIns="0" bIns="0" rtlCol="0">
            <a:spAutoFit/>
          </a:bodyPr>
          <a:lstStyle/>
          <a:p>
            <a:pPr marL="12700" algn="ctr">
              <a:lnSpc>
                <a:spcPct val="100000"/>
              </a:lnSpc>
              <a:spcBef>
                <a:spcPts val="95"/>
              </a:spcBef>
            </a:pPr>
            <a:r>
              <a:rPr lang="en-US" sz="4400" b="1" spc="-5" dirty="0" smtClean="0">
                <a:solidFill>
                  <a:schemeClr val="accent1">
                    <a:lumMod val="75000"/>
                  </a:schemeClr>
                </a:solidFill>
                <a:latin typeface="Times New Roman" panose="02020603050405020304" pitchFamily="18" charset="0"/>
                <a:cs typeface="Times New Roman" panose="02020603050405020304" pitchFamily="18" charset="0"/>
              </a:rPr>
              <a:t>II. MỘT SỐ KHÓ KHĂN, HẠN CHẾ</a:t>
            </a:r>
            <a:r>
              <a:rPr lang="en-US" sz="4400" b="1" dirty="0">
                <a:solidFill>
                  <a:srgbClr val="0000FF"/>
                </a:solidFill>
                <a:latin typeface="Times New Roman" panose="02020603050405020304" pitchFamily="18" charset="0"/>
                <a:cs typeface="Times New Roman" panose="02020603050405020304" pitchFamily="18" charset="0"/>
              </a:rPr>
              <a:t/>
            </a:r>
            <a:br>
              <a:rPr lang="en-US" sz="4400" b="1" dirty="0">
                <a:solidFill>
                  <a:srgbClr val="0000FF"/>
                </a:solidFill>
                <a:latin typeface="Times New Roman" panose="02020603050405020304" pitchFamily="18" charset="0"/>
                <a:cs typeface="Times New Roman" panose="02020603050405020304" pitchFamily="18" charset="0"/>
              </a:rPr>
            </a:br>
            <a:endParaRPr sz="4400" b="1" spc="-10" dirty="0">
              <a:solidFill>
                <a:schemeClr val="accent1">
                  <a:lumMod val="75000"/>
                </a:schemeClr>
              </a:solidFill>
              <a:latin typeface="Times New Roman" panose="02020603050405020304" pitchFamily="18" charset="0"/>
              <a:cs typeface="Times New Roman" panose="02020603050405020304" pitchFamily="18" charset="0"/>
            </a:endParaRPr>
          </a:p>
        </p:txBody>
      </p:sp>
      <p:sp>
        <p:nvSpPr>
          <p:cNvPr id="9" name="Slide Number Placeholder 8"/>
          <p:cNvSpPr>
            <a:spLocks noGrp="1"/>
          </p:cNvSpPr>
          <p:nvPr>
            <p:ph type="sldNum" sz="quarter" idx="12"/>
          </p:nvPr>
        </p:nvSpPr>
        <p:spPr/>
        <p:txBody>
          <a:bodyPr/>
          <a:lstStyle/>
          <a:p>
            <a:fld id="{B6F15528-21DE-4FAA-801E-634DDDAF4B2B}" type="slidenum">
              <a:rPr lang="en-US" smtClean="0"/>
              <a:pPr/>
              <a:t>12</a:t>
            </a:fld>
            <a:endParaRPr lang="en-US"/>
          </a:p>
        </p:txBody>
      </p:sp>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049000" y="96037"/>
            <a:ext cx="1023383" cy="1123163"/>
          </a:xfrm>
          <a:prstGeom prst="rect">
            <a:avLst/>
          </a:prstGeom>
        </p:spPr>
      </p:pic>
      <p:sp>
        <p:nvSpPr>
          <p:cNvPr id="10" name="object 3"/>
          <p:cNvSpPr txBox="1"/>
          <p:nvPr/>
        </p:nvSpPr>
        <p:spPr>
          <a:xfrm>
            <a:off x="533399" y="1978927"/>
            <a:ext cx="10679083" cy="3055324"/>
          </a:xfrm>
          <a:prstGeom prst="rect">
            <a:avLst/>
          </a:prstGeom>
        </p:spPr>
        <p:txBody>
          <a:bodyPr vert="horz" wrap="square" lIns="0" tIns="125095" rIns="0" bIns="0" rtlCol="0">
            <a:spAutoFit/>
          </a:bodyPr>
          <a:lstStyle/>
          <a:p>
            <a:pPr marL="984250" indent="-514350" algn="just">
              <a:lnSpc>
                <a:spcPct val="100000"/>
              </a:lnSpc>
              <a:spcBef>
                <a:spcPts val="985"/>
              </a:spcBef>
              <a:buFont typeface="+mj-lt"/>
              <a:buAutoNum type="arabicPeriod" startAt="2"/>
            </a:pPr>
            <a:r>
              <a:rPr lang="en-US" sz="2600" b="1" dirty="0" smtClean="0">
                <a:solidFill>
                  <a:srgbClr val="0000FF"/>
                </a:solidFill>
                <a:latin typeface="Times New Roman"/>
                <a:cs typeface="Times New Roman"/>
              </a:rPr>
              <a:t>H</a:t>
            </a:r>
            <a:r>
              <a:rPr lang="vi-VN" sz="2600" b="1" dirty="0" smtClean="0">
                <a:solidFill>
                  <a:srgbClr val="0000FF"/>
                </a:solidFill>
                <a:latin typeface="Times New Roman"/>
                <a:cs typeface="Times New Roman"/>
              </a:rPr>
              <a:t>ạ </a:t>
            </a:r>
            <a:r>
              <a:rPr lang="vi-VN" sz="2600" b="1" dirty="0">
                <a:solidFill>
                  <a:srgbClr val="0000FF"/>
                </a:solidFill>
                <a:latin typeface="Times New Roman"/>
                <a:cs typeface="Times New Roman"/>
              </a:rPr>
              <a:t>tầng công nghệ thông tin</a:t>
            </a:r>
            <a:r>
              <a:rPr lang="vi-VN" sz="2600" dirty="0">
                <a:solidFill>
                  <a:srgbClr val="0000FF"/>
                </a:solidFill>
                <a:latin typeface="Times New Roman"/>
                <a:cs typeface="Times New Roman"/>
              </a:rPr>
              <a:t>: các máy chủ (server) và máy vi tính của Sở không được đầu tư đồng bộ, chủ yếu được cấp theo dự án đã lâu, đến nay đã lỗi thời, dung lượng lưu trữ nhỏ, công nghệ lạc hậu và gần như không tận dụng được cho chuyển đổi số và xây dựng CSDL đất đai.</a:t>
            </a:r>
          </a:p>
          <a:p>
            <a:pPr marL="984250" indent="-514350" algn="just">
              <a:lnSpc>
                <a:spcPct val="100000"/>
              </a:lnSpc>
              <a:spcBef>
                <a:spcPts val="985"/>
              </a:spcBef>
              <a:buFont typeface="+mj-lt"/>
              <a:buAutoNum type="arabicPeriod" startAt="2"/>
            </a:pPr>
            <a:r>
              <a:rPr lang="en-US" sz="2600" b="1" dirty="0" err="1" smtClean="0">
                <a:solidFill>
                  <a:srgbClr val="0000FF"/>
                </a:solidFill>
                <a:latin typeface="Times New Roman"/>
                <a:cs typeface="Times New Roman"/>
              </a:rPr>
              <a:t>Hạ</a:t>
            </a:r>
            <a:r>
              <a:rPr lang="en-US" sz="2600" b="1" dirty="0" smtClean="0">
                <a:solidFill>
                  <a:srgbClr val="0000FF"/>
                </a:solidFill>
                <a:latin typeface="Times New Roman"/>
                <a:cs typeface="Times New Roman"/>
              </a:rPr>
              <a:t> </a:t>
            </a:r>
            <a:r>
              <a:rPr lang="vi-VN" sz="2600" b="1" dirty="0" smtClean="0">
                <a:solidFill>
                  <a:srgbClr val="0000FF"/>
                </a:solidFill>
                <a:latin typeface="Times New Roman"/>
                <a:cs typeface="Times New Roman"/>
              </a:rPr>
              <a:t>tầng </a:t>
            </a:r>
            <a:r>
              <a:rPr lang="vi-VN" sz="2600" b="1" dirty="0">
                <a:solidFill>
                  <a:srgbClr val="0000FF"/>
                </a:solidFill>
                <a:latin typeface="Times New Roman"/>
                <a:cs typeface="Times New Roman"/>
              </a:rPr>
              <a:t>dữ liệu</a:t>
            </a:r>
            <a:r>
              <a:rPr lang="vi-VN" sz="2600" dirty="0">
                <a:solidFill>
                  <a:srgbClr val="0000FF"/>
                </a:solidFill>
                <a:latin typeface="Times New Roman"/>
                <a:cs typeface="Times New Roman"/>
              </a:rPr>
              <a:t>: dữ liệu ngành tài nguyên và môi trường có dung lượng lưu trữ rất lớn, phức tạp và rất quan trọng, đặc biệt là CSDL đất đai hiện chưa hoàn chỉnh, thống nhất. </a:t>
            </a:r>
          </a:p>
        </p:txBody>
      </p:sp>
      <p:sp>
        <p:nvSpPr>
          <p:cNvPr id="11" name="object 4"/>
          <p:cNvSpPr txBox="1">
            <a:spLocks noGrp="1"/>
          </p:cNvSpPr>
          <p:nvPr>
            <p:ph type="ftr" sz="quarter" idx="11"/>
          </p:nvPr>
        </p:nvSpPr>
        <p:spPr>
          <a:xfrm>
            <a:off x="0" y="6495304"/>
            <a:ext cx="12192000" cy="269304"/>
          </a:xfrm>
          <a:prstGeom prst="rect">
            <a:avLst/>
          </a:prstGeom>
        </p:spPr>
        <p:txBody>
          <a:bodyPr vert="horz" wrap="square" lIns="0" tIns="0" rIns="0" bIns="0" rtlCol="0">
            <a:spAutoFit/>
          </a:bodyPr>
          <a:lstStyle/>
          <a:p>
            <a:pPr marL="12700">
              <a:lnSpc>
                <a:spcPts val="2065"/>
              </a:lnSpc>
            </a:pPr>
            <a:r>
              <a:rPr lang="en-US" sz="1800" spc="-5" dirty="0" smtClean="0">
                <a:latin typeface="Times New Roman" panose="02020603050405020304" pitchFamily="18" charset="0"/>
                <a:cs typeface="Times New Roman" panose="02020603050405020304" pitchFamily="18" charset="0"/>
              </a:rPr>
              <a:t>SỞ </a:t>
            </a:r>
            <a:r>
              <a:rPr sz="1800" dirty="0" smtClean="0">
                <a:latin typeface="Times New Roman" panose="02020603050405020304" pitchFamily="18" charset="0"/>
                <a:cs typeface="Times New Roman" panose="02020603050405020304" pitchFamily="18" charset="0"/>
              </a:rPr>
              <a:t>TÀI </a:t>
            </a:r>
            <a:r>
              <a:rPr sz="1800" spc="-5" dirty="0">
                <a:latin typeface="Times New Roman" panose="02020603050405020304" pitchFamily="18" charset="0"/>
                <a:cs typeface="Times New Roman" panose="02020603050405020304" pitchFamily="18" charset="0"/>
              </a:rPr>
              <a:t>NGUYÊN VÀ </a:t>
            </a:r>
            <a:r>
              <a:rPr sz="1800" dirty="0">
                <a:latin typeface="Times New Roman" panose="02020603050405020304" pitchFamily="18" charset="0"/>
                <a:cs typeface="Times New Roman" panose="02020603050405020304" pitchFamily="18" charset="0"/>
              </a:rPr>
              <a:t>MÔI</a:t>
            </a:r>
            <a:r>
              <a:rPr sz="1800" spc="-170" dirty="0">
                <a:latin typeface="Times New Roman" panose="02020603050405020304" pitchFamily="18" charset="0"/>
                <a:cs typeface="Times New Roman" panose="02020603050405020304" pitchFamily="18" charset="0"/>
              </a:rPr>
              <a:t> </a:t>
            </a:r>
            <a:r>
              <a:rPr sz="1800" spc="-5" dirty="0" smtClean="0">
                <a:latin typeface="Times New Roman" panose="02020603050405020304" pitchFamily="18" charset="0"/>
                <a:cs typeface="Times New Roman" panose="02020603050405020304" pitchFamily="18" charset="0"/>
              </a:rPr>
              <a:t>TRƯỜNG</a:t>
            </a:r>
            <a:endParaRPr sz="1800" spc="-5"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4299463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924791" y="999125"/>
            <a:ext cx="10058400" cy="1366400"/>
          </a:xfrm>
          <a:prstGeom prst="rect">
            <a:avLst/>
          </a:prstGeom>
        </p:spPr>
        <p:txBody>
          <a:bodyPr vert="horz" wrap="square" lIns="0" tIns="12065" rIns="0" bIns="0" rtlCol="0">
            <a:spAutoFit/>
          </a:bodyPr>
          <a:lstStyle/>
          <a:p>
            <a:pPr marL="12700" algn="ctr">
              <a:lnSpc>
                <a:spcPct val="100000"/>
              </a:lnSpc>
              <a:spcBef>
                <a:spcPts val="95"/>
              </a:spcBef>
            </a:pPr>
            <a:r>
              <a:rPr lang="en-US" sz="4400" b="1" spc="-5" dirty="0" smtClean="0">
                <a:solidFill>
                  <a:schemeClr val="accent1">
                    <a:lumMod val="75000"/>
                  </a:schemeClr>
                </a:solidFill>
                <a:latin typeface="Times New Roman" panose="02020603050405020304" pitchFamily="18" charset="0"/>
                <a:cs typeface="Times New Roman" panose="02020603050405020304" pitchFamily="18" charset="0"/>
              </a:rPr>
              <a:t>II. MỘT SỐ KHÓ KHĂN, HẠN CHẾ</a:t>
            </a:r>
            <a:r>
              <a:rPr lang="en-US" sz="4400" b="1" dirty="0">
                <a:solidFill>
                  <a:srgbClr val="0000FF"/>
                </a:solidFill>
                <a:latin typeface="Times New Roman" panose="02020603050405020304" pitchFamily="18" charset="0"/>
                <a:cs typeface="Times New Roman" panose="02020603050405020304" pitchFamily="18" charset="0"/>
              </a:rPr>
              <a:t/>
            </a:r>
            <a:br>
              <a:rPr lang="en-US" sz="4400" b="1" dirty="0">
                <a:solidFill>
                  <a:srgbClr val="0000FF"/>
                </a:solidFill>
                <a:latin typeface="Times New Roman" panose="02020603050405020304" pitchFamily="18" charset="0"/>
                <a:cs typeface="Times New Roman" panose="02020603050405020304" pitchFamily="18" charset="0"/>
              </a:rPr>
            </a:br>
            <a:endParaRPr sz="4400" b="1" spc="-10" dirty="0">
              <a:solidFill>
                <a:schemeClr val="accent1">
                  <a:lumMod val="75000"/>
                </a:schemeClr>
              </a:solidFill>
              <a:latin typeface="Times New Roman" panose="02020603050405020304" pitchFamily="18" charset="0"/>
              <a:cs typeface="Times New Roman" panose="02020603050405020304" pitchFamily="18" charset="0"/>
            </a:endParaRPr>
          </a:p>
        </p:txBody>
      </p:sp>
      <p:sp>
        <p:nvSpPr>
          <p:cNvPr id="9" name="Slide Number Placeholder 8"/>
          <p:cNvSpPr>
            <a:spLocks noGrp="1"/>
          </p:cNvSpPr>
          <p:nvPr>
            <p:ph type="sldNum" sz="quarter" idx="12"/>
          </p:nvPr>
        </p:nvSpPr>
        <p:spPr/>
        <p:txBody>
          <a:bodyPr/>
          <a:lstStyle/>
          <a:p>
            <a:fld id="{B6F15528-21DE-4FAA-801E-634DDDAF4B2B}" type="slidenum">
              <a:rPr lang="en-US" smtClean="0"/>
              <a:pPr/>
              <a:t>13</a:t>
            </a:fld>
            <a:endParaRPr lang="en-US"/>
          </a:p>
        </p:txBody>
      </p:sp>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049000" y="96037"/>
            <a:ext cx="1023383" cy="1123163"/>
          </a:xfrm>
          <a:prstGeom prst="rect">
            <a:avLst/>
          </a:prstGeom>
        </p:spPr>
      </p:pic>
      <p:sp>
        <p:nvSpPr>
          <p:cNvPr id="10" name="object 3"/>
          <p:cNvSpPr txBox="1"/>
          <p:nvPr/>
        </p:nvSpPr>
        <p:spPr>
          <a:xfrm>
            <a:off x="533399" y="2074236"/>
            <a:ext cx="10515601" cy="3583673"/>
          </a:xfrm>
          <a:prstGeom prst="rect">
            <a:avLst/>
          </a:prstGeom>
        </p:spPr>
        <p:txBody>
          <a:bodyPr vert="horz" wrap="square" lIns="0" tIns="125095" rIns="0" bIns="0" rtlCol="0">
            <a:spAutoFit/>
          </a:bodyPr>
          <a:lstStyle/>
          <a:p>
            <a:pPr marL="984250" indent="-514350" algn="just">
              <a:lnSpc>
                <a:spcPct val="100000"/>
              </a:lnSpc>
              <a:spcBef>
                <a:spcPts val="985"/>
              </a:spcBef>
              <a:buFont typeface="+mj-lt"/>
              <a:buAutoNum type="arabicPeriod" startAt="4"/>
            </a:pPr>
            <a:r>
              <a:rPr lang="vi-VN" sz="2600" b="1" dirty="0" smtClean="0">
                <a:solidFill>
                  <a:srgbClr val="0000FF"/>
                </a:solidFill>
                <a:latin typeface="Times New Roman"/>
                <a:cs typeface="Times New Roman"/>
              </a:rPr>
              <a:t>Về </a:t>
            </a:r>
            <a:r>
              <a:rPr lang="vi-VN" sz="2600" b="1" dirty="0">
                <a:solidFill>
                  <a:srgbClr val="0000FF"/>
                </a:solidFill>
                <a:latin typeface="Times New Roman"/>
                <a:cs typeface="Times New Roman"/>
              </a:rPr>
              <a:t>nguồn nhân lực phục vụ công tác chuyển đổi số</a:t>
            </a:r>
            <a:r>
              <a:rPr lang="vi-VN" sz="2600" dirty="0">
                <a:solidFill>
                  <a:srgbClr val="0000FF"/>
                </a:solidFill>
                <a:latin typeface="Times New Roman"/>
                <a:cs typeface="Times New Roman"/>
              </a:rPr>
              <a:t> hiện còn thiếu về số lượng và trình độ chưa đáp ứng được nhu cầu, nhiệm vụ thực hiện chuyển đổi số.</a:t>
            </a:r>
          </a:p>
          <a:p>
            <a:pPr marL="984250" indent="-514350" algn="just">
              <a:lnSpc>
                <a:spcPct val="100000"/>
              </a:lnSpc>
              <a:spcBef>
                <a:spcPts val="985"/>
              </a:spcBef>
              <a:buFont typeface="+mj-lt"/>
              <a:buAutoNum type="arabicPeriod" startAt="4"/>
            </a:pPr>
            <a:r>
              <a:rPr lang="vi-VN" sz="2600" b="1" dirty="0" smtClean="0">
                <a:solidFill>
                  <a:srgbClr val="0000FF"/>
                </a:solidFill>
                <a:latin typeface="Times New Roman"/>
                <a:cs typeface="Times New Roman"/>
              </a:rPr>
              <a:t>Về </a:t>
            </a:r>
            <a:r>
              <a:rPr lang="vi-VN" sz="2600" b="1" dirty="0">
                <a:solidFill>
                  <a:srgbClr val="0000FF"/>
                </a:solidFill>
                <a:latin typeface="Times New Roman"/>
                <a:cs typeface="Times New Roman"/>
              </a:rPr>
              <a:t>thanh toán và nộp hồ sơ trực tuyến</a:t>
            </a:r>
            <a:r>
              <a:rPr lang="vi-VN" sz="2600" dirty="0">
                <a:solidFill>
                  <a:srgbClr val="0000FF"/>
                </a:solidFill>
                <a:latin typeface="Times New Roman"/>
                <a:cs typeface="Times New Roman"/>
              </a:rPr>
              <a:t>: tỉ lệ rất thấp do hạn chế khách quan như trang thiết bị scan quét hồ sơ, biểu mẫu trực tuyến còn phức tạp và việc ký số trên biểu mẫu của người nộp hồ sơ chưa được triển khai. </a:t>
            </a:r>
          </a:p>
          <a:p>
            <a:pPr marL="984250" indent="-514350" algn="just">
              <a:lnSpc>
                <a:spcPct val="100000"/>
              </a:lnSpc>
              <a:spcBef>
                <a:spcPts val="985"/>
              </a:spcBef>
              <a:buFont typeface="+mj-lt"/>
              <a:buAutoNum type="arabicPeriod" startAt="4"/>
            </a:pPr>
            <a:endParaRPr lang="vi-VN" sz="2600" dirty="0">
              <a:solidFill>
                <a:srgbClr val="0000FF"/>
              </a:solidFill>
              <a:latin typeface="Times New Roman"/>
              <a:cs typeface="Times New Roman"/>
            </a:endParaRPr>
          </a:p>
        </p:txBody>
      </p:sp>
      <p:sp>
        <p:nvSpPr>
          <p:cNvPr id="11" name="object 4"/>
          <p:cNvSpPr txBox="1">
            <a:spLocks noGrp="1"/>
          </p:cNvSpPr>
          <p:nvPr>
            <p:ph type="ftr" sz="quarter" idx="11"/>
          </p:nvPr>
        </p:nvSpPr>
        <p:spPr>
          <a:xfrm>
            <a:off x="0" y="6495304"/>
            <a:ext cx="12192000" cy="269304"/>
          </a:xfrm>
          <a:prstGeom prst="rect">
            <a:avLst/>
          </a:prstGeom>
        </p:spPr>
        <p:txBody>
          <a:bodyPr vert="horz" wrap="square" lIns="0" tIns="0" rIns="0" bIns="0" rtlCol="0">
            <a:spAutoFit/>
          </a:bodyPr>
          <a:lstStyle/>
          <a:p>
            <a:pPr marL="12700">
              <a:lnSpc>
                <a:spcPts val="2065"/>
              </a:lnSpc>
            </a:pPr>
            <a:r>
              <a:rPr lang="en-US" sz="1800" spc="-5" dirty="0" smtClean="0">
                <a:latin typeface="Times New Roman" panose="02020603050405020304" pitchFamily="18" charset="0"/>
                <a:cs typeface="Times New Roman" panose="02020603050405020304" pitchFamily="18" charset="0"/>
              </a:rPr>
              <a:t>SỞ </a:t>
            </a:r>
            <a:r>
              <a:rPr sz="1800" dirty="0" smtClean="0">
                <a:latin typeface="Times New Roman" panose="02020603050405020304" pitchFamily="18" charset="0"/>
                <a:cs typeface="Times New Roman" panose="02020603050405020304" pitchFamily="18" charset="0"/>
              </a:rPr>
              <a:t>TÀI </a:t>
            </a:r>
            <a:r>
              <a:rPr sz="1800" spc="-5" dirty="0">
                <a:latin typeface="Times New Roman" panose="02020603050405020304" pitchFamily="18" charset="0"/>
                <a:cs typeface="Times New Roman" panose="02020603050405020304" pitchFamily="18" charset="0"/>
              </a:rPr>
              <a:t>NGUYÊN VÀ </a:t>
            </a:r>
            <a:r>
              <a:rPr sz="1800" dirty="0">
                <a:latin typeface="Times New Roman" panose="02020603050405020304" pitchFamily="18" charset="0"/>
                <a:cs typeface="Times New Roman" panose="02020603050405020304" pitchFamily="18" charset="0"/>
              </a:rPr>
              <a:t>MÔI</a:t>
            </a:r>
            <a:r>
              <a:rPr sz="1800" spc="-170" dirty="0">
                <a:latin typeface="Times New Roman" panose="02020603050405020304" pitchFamily="18" charset="0"/>
                <a:cs typeface="Times New Roman" panose="02020603050405020304" pitchFamily="18" charset="0"/>
              </a:rPr>
              <a:t> </a:t>
            </a:r>
            <a:r>
              <a:rPr sz="1800" spc="-5" dirty="0" smtClean="0">
                <a:latin typeface="Times New Roman" panose="02020603050405020304" pitchFamily="18" charset="0"/>
                <a:cs typeface="Times New Roman" panose="02020603050405020304" pitchFamily="18" charset="0"/>
              </a:rPr>
              <a:t>TRƯỜNG</a:t>
            </a:r>
            <a:endParaRPr sz="1800" spc="-5"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9341131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924791" y="999125"/>
            <a:ext cx="10287692" cy="1366400"/>
          </a:xfrm>
          <a:prstGeom prst="rect">
            <a:avLst/>
          </a:prstGeom>
        </p:spPr>
        <p:txBody>
          <a:bodyPr vert="horz" wrap="square" lIns="0" tIns="12065" rIns="0" bIns="0" rtlCol="0">
            <a:spAutoFit/>
          </a:bodyPr>
          <a:lstStyle/>
          <a:p>
            <a:pPr marL="12700" algn="ctr">
              <a:lnSpc>
                <a:spcPct val="100000"/>
              </a:lnSpc>
              <a:spcBef>
                <a:spcPts val="95"/>
              </a:spcBef>
            </a:pPr>
            <a:r>
              <a:rPr lang="en-US" sz="4400" b="1" spc="-5" dirty="0" smtClean="0">
                <a:solidFill>
                  <a:schemeClr val="accent1">
                    <a:lumMod val="75000"/>
                  </a:schemeClr>
                </a:solidFill>
                <a:latin typeface="Times New Roman" panose="02020603050405020304" pitchFamily="18" charset="0"/>
                <a:cs typeface="Times New Roman" panose="02020603050405020304" pitchFamily="18" charset="0"/>
              </a:rPr>
              <a:t>III. NHIỆM VỤ TRỌNG TÂM NĂM 2023</a:t>
            </a:r>
            <a:r>
              <a:rPr lang="en-US" sz="4400" b="1" dirty="0">
                <a:solidFill>
                  <a:srgbClr val="0000FF"/>
                </a:solidFill>
                <a:latin typeface="Times New Roman" panose="02020603050405020304" pitchFamily="18" charset="0"/>
                <a:cs typeface="Times New Roman" panose="02020603050405020304" pitchFamily="18" charset="0"/>
              </a:rPr>
              <a:t/>
            </a:r>
            <a:br>
              <a:rPr lang="en-US" sz="4400" b="1" dirty="0">
                <a:solidFill>
                  <a:srgbClr val="0000FF"/>
                </a:solidFill>
                <a:latin typeface="Times New Roman" panose="02020603050405020304" pitchFamily="18" charset="0"/>
                <a:cs typeface="Times New Roman" panose="02020603050405020304" pitchFamily="18" charset="0"/>
              </a:rPr>
            </a:br>
            <a:endParaRPr sz="4400" b="1" spc="-10" dirty="0">
              <a:solidFill>
                <a:schemeClr val="accent1">
                  <a:lumMod val="75000"/>
                </a:schemeClr>
              </a:solidFill>
              <a:latin typeface="Times New Roman" panose="02020603050405020304" pitchFamily="18" charset="0"/>
              <a:cs typeface="Times New Roman" panose="02020603050405020304" pitchFamily="18" charset="0"/>
            </a:endParaRPr>
          </a:p>
        </p:txBody>
      </p:sp>
      <p:sp>
        <p:nvSpPr>
          <p:cNvPr id="9" name="Slide Number Placeholder 8"/>
          <p:cNvSpPr>
            <a:spLocks noGrp="1"/>
          </p:cNvSpPr>
          <p:nvPr>
            <p:ph type="sldNum" sz="quarter" idx="12"/>
          </p:nvPr>
        </p:nvSpPr>
        <p:spPr/>
        <p:txBody>
          <a:bodyPr/>
          <a:lstStyle/>
          <a:p>
            <a:fld id="{B6F15528-21DE-4FAA-801E-634DDDAF4B2B}" type="slidenum">
              <a:rPr lang="en-US" smtClean="0"/>
              <a:pPr/>
              <a:t>14</a:t>
            </a:fld>
            <a:endParaRPr lang="en-US"/>
          </a:p>
        </p:txBody>
      </p:sp>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049000" y="96037"/>
            <a:ext cx="1023383" cy="1123163"/>
          </a:xfrm>
          <a:prstGeom prst="rect">
            <a:avLst/>
          </a:prstGeom>
        </p:spPr>
      </p:pic>
      <p:sp>
        <p:nvSpPr>
          <p:cNvPr id="10" name="object 3"/>
          <p:cNvSpPr txBox="1"/>
          <p:nvPr/>
        </p:nvSpPr>
        <p:spPr>
          <a:xfrm>
            <a:off x="533399" y="1828800"/>
            <a:ext cx="10515601" cy="4383892"/>
          </a:xfrm>
          <a:prstGeom prst="rect">
            <a:avLst/>
          </a:prstGeom>
        </p:spPr>
        <p:txBody>
          <a:bodyPr vert="horz" wrap="square" lIns="0" tIns="125095" rIns="0" bIns="0" rtlCol="0">
            <a:spAutoFit/>
          </a:bodyPr>
          <a:lstStyle/>
          <a:p>
            <a:pPr marL="984250" indent="-514350" algn="just">
              <a:lnSpc>
                <a:spcPct val="100000"/>
              </a:lnSpc>
              <a:spcBef>
                <a:spcPts val="985"/>
              </a:spcBef>
              <a:buFont typeface="+mj-lt"/>
              <a:buAutoNum type="arabicPeriod"/>
            </a:pPr>
            <a:r>
              <a:rPr lang="vi-VN" sz="2600" dirty="0" smtClean="0">
                <a:solidFill>
                  <a:srgbClr val="0000FF"/>
                </a:solidFill>
                <a:latin typeface="Times New Roman"/>
                <a:cs typeface="Times New Roman"/>
              </a:rPr>
              <a:t>Hoàn </a:t>
            </a:r>
            <a:r>
              <a:rPr lang="vi-VN" sz="2600" dirty="0">
                <a:solidFill>
                  <a:srgbClr val="0000FF"/>
                </a:solidFill>
                <a:latin typeface="Times New Roman"/>
                <a:cs typeface="Times New Roman"/>
              </a:rPr>
              <a:t>thiện cơ sở dữ liệu đất đai của: Ninh Kiều, Bình Thủy, Cái Răng, Phong Điền, Ô Môn, Vĩnh Thạnh.</a:t>
            </a:r>
          </a:p>
          <a:p>
            <a:pPr marL="984250" indent="-514350" algn="just">
              <a:lnSpc>
                <a:spcPct val="100000"/>
              </a:lnSpc>
              <a:spcBef>
                <a:spcPts val="985"/>
              </a:spcBef>
              <a:buFont typeface="+mj-lt"/>
              <a:buAutoNum type="arabicPeriod"/>
            </a:pPr>
            <a:r>
              <a:rPr lang="vi-VN" sz="2600" dirty="0" smtClean="0">
                <a:solidFill>
                  <a:srgbClr val="0000FF"/>
                </a:solidFill>
                <a:latin typeface="Times New Roman"/>
                <a:cs typeface="Times New Roman"/>
              </a:rPr>
              <a:t>Xây </a:t>
            </a:r>
            <a:r>
              <a:rPr lang="vi-VN" sz="2600" dirty="0">
                <a:solidFill>
                  <a:srgbClr val="0000FF"/>
                </a:solidFill>
                <a:latin typeface="Times New Roman"/>
                <a:cs typeface="Times New Roman"/>
              </a:rPr>
              <a:t>dựng và tổ chức thực hiện Dự án số hóa toàn bộ tài liệu lưu trữ về đất đai, môi trường, tài nguyên khoáng sản, nước, khí tượng thủy văn, biến đổi khí hậu, văn bản hành chính hiện đang lưu trữ tại các kho của Trung tâm công nghệ thông tin; chuyển đổi cập nhật vào cơ sở dữ liệu các lĩnh vực tương ứng.</a:t>
            </a:r>
          </a:p>
          <a:p>
            <a:pPr marL="984250" indent="-514350" algn="just">
              <a:lnSpc>
                <a:spcPct val="100000"/>
              </a:lnSpc>
              <a:spcBef>
                <a:spcPts val="985"/>
              </a:spcBef>
              <a:buFont typeface="+mj-lt"/>
              <a:buAutoNum type="arabicPeriod"/>
            </a:pPr>
            <a:r>
              <a:rPr lang="vi-VN" sz="2600" dirty="0" smtClean="0">
                <a:solidFill>
                  <a:srgbClr val="0000FF"/>
                </a:solidFill>
                <a:latin typeface="Times New Roman"/>
                <a:cs typeface="Times New Roman"/>
              </a:rPr>
              <a:t>Tập </a:t>
            </a:r>
            <a:r>
              <a:rPr lang="vi-VN" sz="2600" dirty="0">
                <a:solidFill>
                  <a:srgbClr val="0000FF"/>
                </a:solidFill>
                <a:latin typeface="Times New Roman"/>
                <a:cs typeface="Times New Roman"/>
              </a:rPr>
              <a:t>trung việc kết nối, cung cấp dữ liệu, dịch vụ vào nền tảng dùng chung của thành phố, đặc biệt là triển khai đường truyền dữ liệu chuyên đến Văn phòng Đăng ký đất đai và các Chi nhánh</a:t>
            </a:r>
            <a:r>
              <a:rPr lang="vi-VN" sz="2600" dirty="0" smtClean="0">
                <a:solidFill>
                  <a:srgbClr val="0000FF"/>
                </a:solidFill>
                <a:latin typeface="Times New Roman"/>
                <a:cs typeface="Times New Roman"/>
              </a:rPr>
              <a:t>.</a:t>
            </a:r>
            <a:endParaRPr lang="vi-VN" sz="2600" dirty="0">
              <a:solidFill>
                <a:srgbClr val="0000FF"/>
              </a:solidFill>
              <a:latin typeface="Times New Roman"/>
              <a:cs typeface="Times New Roman"/>
            </a:endParaRPr>
          </a:p>
        </p:txBody>
      </p:sp>
      <p:sp>
        <p:nvSpPr>
          <p:cNvPr id="11" name="object 4"/>
          <p:cNvSpPr txBox="1">
            <a:spLocks noGrp="1"/>
          </p:cNvSpPr>
          <p:nvPr>
            <p:ph type="ftr" sz="quarter" idx="11"/>
          </p:nvPr>
        </p:nvSpPr>
        <p:spPr>
          <a:xfrm>
            <a:off x="0" y="6495304"/>
            <a:ext cx="12192000" cy="269304"/>
          </a:xfrm>
          <a:prstGeom prst="rect">
            <a:avLst/>
          </a:prstGeom>
        </p:spPr>
        <p:txBody>
          <a:bodyPr vert="horz" wrap="square" lIns="0" tIns="0" rIns="0" bIns="0" rtlCol="0">
            <a:spAutoFit/>
          </a:bodyPr>
          <a:lstStyle/>
          <a:p>
            <a:pPr marL="12700">
              <a:lnSpc>
                <a:spcPts val="2065"/>
              </a:lnSpc>
            </a:pPr>
            <a:r>
              <a:rPr lang="en-US" sz="1800" spc="-5" dirty="0" smtClean="0">
                <a:latin typeface="Times New Roman" panose="02020603050405020304" pitchFamily="18" charset="0"/>
                <a:cs typeface="Times New Roman" panose="02020603050405020304" pitchFamily="18" charset="0"/>
              </a:rPr>
              <a:t>SỞ </a:t>
            </a:r>
            <a:r>
              <a:rPr sz="1800" dirty="0" smtClean="0">
                <a:latin typeface="Times New Roman" panose="02020603050405020304" pitchFamily="18" charset="0"/>
                <a:cs typeface="Times New Roman" panose="02020603050405020304" pitchFamily="18" charset="0"/>
              </a:rPr>
              <a:t>TÀI </a:t>
            </a:r>
            <a:r>
              <a:rPr sz="1800" spc="-5" dirty="0">
                <a:latin typeface="Times New Roman" panose="02020603050405020304" pitchFamily="18" charset="0"/>
                <a:cs typeface="Times New Roman" panose="02020603050405020304" pitchFamily="18" charset="0"/>
              </a:rPr>
              <a:t>NGUYÊN VÀ </a:t>
            </a:r>
            <a:r>
              <a:rPr sz="1800" dirty="0">
                <a:latin typeface="Times New Roman" panose="02020603050405020304" pitchFamily="18" charset="0"/>
                <a:cs typeface="Times New Roman" panose="02020603050405020304" pitchFamily="18" charset="0"/>
              </a:rPr>
              <a:t>MÔI</a:t>
            </a:r>
            <a:r>
              <a:rPr sz="1800" spc="-170" dirty="0">
                <a:latin typeface="Times New Roman" panose="02020603050405020304" pitchFamily="18" charset="0"/>
                <a:cs typeface="Times New Roman" panose="02020603050405020304" pitchFamily="18" charset="0"/>
              </a:rPr>
              <a:t> </a:t>
            </a:r>
            <a:r>
              <a:rPr sz="1800" spc="-5" dirty="0" smtClean="0">
                <a:latin typeface="Times New Roman" panose="02020603050405020304" pitchFamily="18" charset="0"/>
                <a:cs typeface="Times New Roman" panose="02020603050405020304" pitchFamily="18" charset="0"/>
              </a:rPr>
              <a:t>TRƯỜNG</a:t>
            </a:r>
            <a:endParaRPr sz="1800" spc="-5"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0687597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924791" y="999125"/>
            <a:ext cx="10287692" cy="1366400"/>
          </a:xfrm>
          <a:prstGeom prst="rect">
            <a:avLst/>
          </a:prstGeom>
        </p:spPr>
        <p:txBody>
          <a:bodyPr vert="horz" wrap="square" lIns="0" tIns="12065" rIns="0" bIns="0" rtlCol="0">
            <a:spAutoFit/>
          </a:bodyPr>
          <a:lstStyle/>
          <a:p>
            <a:pPr marL="12700" algn="ctr">
              <a:lnSpc>
                <a:spcPct val="100000"/>
              </a:lnSpc>
              <a:spcBef>
                <a:spcPts val="95"/>
              </a:spcBef>
            </a:pPr>
            <a:r>
              <a:rPr lang="en-US" sz="4400" b="1" spc="-5" dirty="0" smtClean="0">
                <a:solidFill>
                  <a:schemeClr val="accent1">
                    <a:lumMod val="75000"/>
                  </a:schemeClr>
                </a:solidFill>
                <a:latin typeface="Times New Roman" panose="02020603050405020304" pitchFamily="18" charset="0"/>
                <a:cs typeface="Times New Roman" panose="02020603050405020304" pitchFamily="18" charset="0"/>
              </a:rPr>
              <a:t>III. NHIỆM VỤ TRỌNG TÂM NĂM 2023</a:t>
            </a:r>
            <a:r>
              <a:rPr lang="en-US" sz="4400" b="1" dirty="0">
                <a:solidFill>
                  <a:srgbClr val="0000FF"/>
                </a:solidFill>
                <a:latin typeface="Times New Roman" panose="02020603050405020304" pitchFamily="18" charset="0"/>
                <a:cs typeface="Times New Roman" panose="02020603050405020304" pitchFamily="18" charset="0"/>
              </a:rPr>
              <a:t/>
            </a:r>
            <a:br>
              <a:rPr lang="en-US" sz="4400" b="1" dirty="0">
                <a:solidFill>
                  <a:srgbClr val="0000FF"/>
                </a:solidFill>
                <a:latin typeface="Times New Roman" panose="02020603050405020304" pitchFamily="18" charset="0"/>
                <a:cs typeface="Times New Roman" panose="02020603050405020304" pitchFamily="18" charset="0"/>
              </a:rPr>
            </a:br>
            <a:endParaRPr sz="4400" b="1" spc="-10" dirty="0">
              <a:solidFill>
                <a:schemeClr val="accent1">
                  <a:lumMod val="75000"/>
                </a:schemeClr>
              </a:solidFill>
              <a:latin typeface="Times New Roman" panose="02020603050405020304" pitchFamily="18" charset="0"/>
              <a:cs typeface="Times New Roman" panose="02020603050405020304" pitchFamily="18" charset="0"/>
            </a:endParaRPr>
          </a:p>
        </p:txBody>
      </p:sp>
      <p:sp>
        <p:nvSpPr>
          <p:cNvPr id="9" name="Slide Number Placeholder 8"/>
          <p:cNvSpPr>
            <a:spLocks noGrp="1"/>
          </p:cNvSpPr>
          <p:nvPr>
            <p:ph type="sldNum" sz="quarter" idx="12"/>
          </p:nvPr>
        </p:nvSpPr>
        <p:spPr/>
        <p:txBody>
          <a:bodyPr/>
          <a:lstStyle/>
          <a:p>
            <a:fld id="{B6F15528-21DE-4FAA-801E-634DDDAF4B2B}" type="slidenum">
              <a:rPr lang="en-US" smtClean="0"/>
              <a:pPr/>
              <a:t>15</a:t>
            </a:fld>
            <a:endParaRPr lang="en-US"/>
          </a:p>
        </p:txBody>
      </p:sp>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049000" y="96037"/>
            <a:ext cx="1023383" cy="1123163"/>
          </a:xfrm>
          <a:prstGeom prst="rect">
            <a:avLst/>
          </a:prstGeom>
        </p:spPr>
      </p:pic>
      <p:sp>
        <p:nvSpPr>
          <p:cNvPr id="10" name="object 3"/>
          <p:cNvSpPr txBox="1"/>
          <p:nvPr/>
        </p:nvSpPr>
        <p:spPr>
          <a:xfrm>
            <a:off x="533399" y="1828800"/>
            <a:ext cx="10515601" cy="2255105"/>
          </a:xfrm>
          <a:prstGeom prst="rect">
            <a:avLst/>
          </a:prstGeom>
        </p:spPr>
        <p:txBody>
          <a:bodyPr vert="horz" wrap="square" lIns="0" tIns="125095" rIns="0" bIns="0" rtlCol="0">
            <a:spAutoFit/>
          </a:bodyPr>
          <a:lstStyle/>
          <a:p>
            <a:pPr marL="984250" indent="-514350" algn="just">
              <a:lnSpc>
                <a:spcPct val="100000"/>
              </a:lnSpc>
              <a:spcBef>
                <a:spcPts val="985"/>
              </a:spcBef>
              <a:buFont typeface="+mj-lt"/>
              <a:buAutoNum type="arabicPeriod" startAt="4"/>
            </a:pPr>
            <a:r>
              <a:rPr lang="vi-VN" sz="2600" dirty="0" smtClean="0">
                <a:solidFill>
                  <a:srgbClr val="0000FF"/>
                </a:solidFill>
                <a:latin typeface="Times New Roman"/>
                <a:cs typeface="Times New Roman"/>
              </a:rPr>
              <a:t>Hoàn </a:t>
            </a:r>
            <a:r>
              <a:rPr lang="vi-VN" sz="2600" dirty="0">
                <a:solidFill>
                  <a:srgbClr val="0000FF"/>
                </a:solidFill>
                <a:latin typeface="Times New Roman"/>
                <a:cs typeface="Times New Roman"/>
              </a:rPr>
              <a:t>thiện cung cấp các nền tảng dữ liệu số tài nguyên và môi trường từ nền tảng quy hoạch không gian thành phố (SPP) phục vụ phát triển Chính phủ số, kinh tế số, xã hội số, đô thị thông minh.</a:t>
            </a:r>
          </a:p>
          <a:p>
            <a:pPr marL="984250" indent="-514350" algn="just">
              <a:lnSpc>
                <a:spcPct val="100000"/>
              </a:lnSpc>
              <a:spcBef>
                <a:spcPts val="985"/>
              </a:spcBef>
              <a:buFont typeface="+mj-lt"/>
              <a:buAutoNum type="arabicPeriod" startAt="4"/>
            </a:pPr>
            <a:r>
              <a:rPr lang="vi-VN" sz="2600" dirty="0" smtClean="0">
                <a:solidFill>
                  <a:srgbClr val="0000FF"/>
                </a:solidFill>
                <a:latin typeface="Times New Roman"/>
                <a:cs typeface="Times New Roman"/>
              </a:rPr>
              <a:t>Phối </a:t>
            </a:r>
            <a:r>
              <a:rPr lang="vi-VN" sz="2600" dirty="0">
                <a:solidFill>
                  <a:srgbClr val="0000FF"/>
                </a:solidFill>
                <a:latin typeface="Times New Roman"/>
                <a:cs typeface="Times New Roman"/>
              </a:rPr>
              <a:t>hợp với các Sở ban ngành liên quan vận hành hệ thống điều hành đô thị thông minh (IOC).</a:t>
            </a:r>
          </a:p>
        </p:txBody>
      </p:sp>
      <p:sp>
        <p:nvSpPr>
          <p:cNvPr id="11" name="object 4"/>
          <p:cNvSpPr txBox="1">
            <a:spLocks noGrp="1"/>
          </p:cNvSpPr>
          <p:nvPr>
            <p:ph type="ftr" sz="quarter" idx="11"/>
          </p:nvPr>
        </p:nvSpPr>
        <p:spPr>
          <a:xfrm>
            <a:off x="0" y="6495304"/>
            <a:ext cx="12192000" cy="269304"/>
          </a:xfrm>
          <a:prstGeom prst="rect">
            <a:avLst/>
          </a:prstGeom>
        </p:spPr>
        <p:txBody>
          <a:bodyPr vert="horz" wrap="square" lIns="0" tIns="0" rIns="0" bIns="0" rtlCol="0">
            <a:spAutoFit/>
          </a:bodyPr>
          <a:lstStyle/>
          <a:p>
            <a:pPr marL="12700">
              <a:lnSpc>
                <a:spcPts val="2065"/>
              </a:lnSpc>
            </a:pPr>
            <a:r>
              <a:rPr lang="en-US" sz="1800" spc="-5" dirty="0" smtClean="0">
                <a:latin typeface="Times New Roman" panose="02020603050405020304" pitchFamily="18" charset="0"/>
                <a:cs typeface="Times New Roman" panose="02020603050405020304" pitchFamily="18" charset="0"/>
              </a:rPr>
              <a:t>SỞ </a:t>
            </a:r>
            <a:r>
              <a:rPr sz="1800" dirty="0" smtClean="0">
                <a:latin typeface="Times New Roman" panose="02020603050405020304" pitchFamily="18" charset="0"/>
                <a:cs typeface="Times New Roman" panose="02020603050405020304" pitchFamily="18" charset="0"/>
              </a:rPr>
              <a:t>TÀI </a:t>
            </a:r>
            <a:r>
              <a:rPr sz="1800" spc="-5" dirty="0">
                <a:latin typeface="Times New Roman" panose="02020603050405020304" pitchFamily="18" charset="0"/>
                <a:cs typeface="Times New Roman" panose="02020603050405020304" pitchFamily="18" charset="0"/>
              </a:rPr>
              <a:t>NGUYÊN VÀ </a:t>
            </a:r>
            <a:r>
              <a:rPr sz="1800" dirty="0">
                <a:latin typeface="Times New Roman" panose="02020603050405020304" pitchFamily="18" charset="0"/>
                <a:cs typeface="Times New Roman" panose="02020603050405020304" pitchFamily="18" charset="0"/>
              </a:rPr>
              <a:t>MÔI</a:t>
            </a:r>
            <a:r>
              <a:rPr sz="1800" spc="-170" dirty="0">
                <a:latin typeface="Times New Roman" panose="02020603050405020304" pitchFamily="18" charset="0"/>
                <a:cs typeface="Times New Roman" panose="02020603050405020304" pitchFamily="18" charset="0"/>
              </a:rPr>
              <a:t> </a:t>
            </a:r>
            <a:r>
              <a:rPr sz="1800" spc="-5" dirty="0" smtClean="0">
                <a:latin typeface="Times New Roman" panose="02020603050405020304" pitchFamily="18" charset="0"/>
                <a:cs typeface="Times New Roman" panose="02020603050405020304" pitchFamily="18" charset="0"/>
              </a:rPr>
              <a:t>TRƯỜNG</a:t>
            </a:r>
            <a:endParaRPr sz="1800" spc="-5"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6167714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219200" y="2807286"/>
            <a:ext cx="9296400" cy="782907"/>
          </a:xfrm>
          <a:prstGeom prst="rect">
            <a:avLst/>
          </a:prstGeom>
        </p:spPr>
        <p:txBody>
          <a:bodyPr vert="horz" wrap="square" lIns="0" tIns="13335" rIns="0" bIns="0" rtlCol="0">
            <a:spAutoFit/>
          </a:bodyPr>
          <a:lstStyle/>
          <a:p>
            <a:pPr marL="12700" algn="ctr">
              <a:lnSpc>
                <a:spcPct val="100000"/>
              </a:lnSpc>
              <a:spcBef>
                <a:spcPts val="105"/>
              </a:spcBef>
            </a:pPr>
            <a:r>
              <a:rPr lang="en-US" sz="5000" dirty="0" smtClean="0">
                <a:latin typeface="Times New Roman" panose="02020603050405020304" pitchFamily="18" charset="0"/>
                <a:cs typeface="Times New Roman" panose="02020603050405020304" pitchFamily="18" charset="0"/>
              </a:rPr>
              <a:t>TRÂN TRỌNG CẢM ƠN!</a:t>
            </a:r>
            <a:endParaRPr sz="5000" dirty="0"/>
          </a:p>
        </p:txBody>
      </p:sp>
      <p:sp>
        <p:nvSpPr>
          <p:cNvPr id="6" name="object 6"/>
          <p:cNvSpPr/>
          <p:nvPr/>
        </p:nvSpPr>
        <p:spPr>
          <a:xfrm>
            <a:off x="4479035" y="1129283"/>
            <a:ext cx="3240405" cy="0"/>
          </a:xfrm>
          <a:custGeom>
            <a:avLst/>
            <a:gdLst/>
            <a:ahLst/>
            <a:cxnLst/>
            <a:rect l="l" t="t" r="r" b="b"/>
            <a:pathLst>
              <a:path w="3240404">
                <a:moveTo>
                  <a:pt x="0" y="0"/>
                </a:moveTo>
                <a:lnTo>
                  <a:pt x="3240023" y="0"/>
                </a:lnTo>
              </a:path>
            </a:pathLst>
          </a:custGeom>
          <a:ln w="9525">
            <a:solidFill>
              <a:srgbClr val="FFFFFF"/>
            </a:solidFill>
          </a:ln>
        </p:spPr>
        <p:txBody>
          <a:bodyPr wrap="square" lIns="0" tIns="0" rIns="0" bIns="0" rtlCol="0"/>
          <a:lstStyle/>
          <a:p>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pPr/>
              <a:t>16</a:t>
            </a:fld>
            <a:endParaRPr lang="en-US"/>
          </a:p>
        </p:txBody>
      </p:sp>
    </p:spTree>
    <p:extLst>
      <p:ext uri="{BB962C8B-B14F-4D97-AF65-F5344CB8AC3E}">
        <p14:creationId xmlns:p14="http://schemas.microsoft.com/office/powerpoint/2010/main" val="188540993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object 3"/>
          <p:cNvSpPr txBox="1"/>
          <p:nvPr/>
        </p:nvSpPr>
        <p:spPr>
          <a:xfrm>
            <a:off x="838200" y="1973876"/>
            <a:ext cx="10374283" cy="3055324"/>
          </a:xfrm>
          <a:prstGeom prst="rect">
            <a:avLst/>
          </a:prstGeom>
        </p:spPr>
        <p:txBody>
          <a:bodyPr vert="horz" wrap="square" lIns="0" tIns="125095" rIns="0" bIns="0" rtlCol="0">
            <a:spAutoFit/>
          </a:bodyPr>
          <a:lstStyle/>
          <a:p>
            <a:pPr marL="927100" indent="-457200" algn="just">
              <a:lnSpc>
                <a:spcPct val="100000"/>
              </a:lnSpc>
              <a:spcBef>
                <a:spcPts val="985"/>
              </a:spcBef>
              <a:buFont typeface="Wingdings" panose="05000000000000000000" pitchFamily="2" charset="2"/>
              <a:buChar char="Ø"/>
            </a:pPr>
            <a:r>
              <a:rPr lang="vi-VN" sz="2600" dirty="0" smtClean="0">
                <a:solidFill>
                  <a:srgbClr val="0000FF"/>
                </a:solidFill>
                <a:latin typeface="Times New Roman"/>
                <a:cs typeface="Times New Roman"/>
              </a:rPr>
              <a:t>Qua </a:t>
            </a:r>
            <a:r>
              <a:rPr lang="vi-VN" sz="2600" dirty="0">
                <a:solidFill>
                  <a:srgbClr val="0000FF"/>
                </a:solidFill>
                <a:latin typeface="Times New Roman"/>
                <a:cs typeface="Times New Roman"/>
              </a:rPr>
              <a:t>nghiên cứu Báo cáo của Ban Chỉ đạo chuyển đổi số thành phố năm 2022, tôi hoàn toàn thống nhất với nội dung báo cáo. </a:t>
            </a:r>
            <a:endParaRPr lang="en-US" sz="2600" dirty="0" smtClean="0">
              <a:solidFill>
                <a:srgbClr val="0000FF"/>
              </a:solidFill>
              <a:latin typeface="Times New Roman"/>
              <a:cs typeface="Times New Roman"/>
            </a:endParaRPr>
          </a:p>
          <a:p>
            <a:pPr marL="927100" indent="-457200" algn="just">
              <a:lnSpc>
                <a:spcPct val="100000"/>
              </a:lnSpc>
              <a:spcBef>
                <a:spcPts val="985"/>
              </a:spcBef>
              <a:buFont typeface="Wingdings" panose="05000000000000000000" pitchFamily="2" charset="2"/>
              <a:buChar char="Ø"/>
            </a:pPr>
            <a:r>
              <a:rPr lang="vi-VN" sz="2600" dirty="0" smtClean="0">
                <a:solidFill>
                  <a:srgbClr val="0000FF"/>
                </a:solidFill>
                <a:latin typeface="Times New Roman"/>
                <a:cs typeface="Times New Roman"/>
              </a:rPr>
              <a:t>Mặc </a:t>
            </a:r>
            <a:r>
              <a:rPr lang="vi-VN" sz="2600" dirty="0">
                <a:solidFill>
                  <a:srgbClr val="0000FF"/>
                </a:solidFill>
                <a:latin typeface="Times New Roman"/>
                <a:cs typeface="Times New Roman"/>
              </a:rPr>
              <a:t>dù năm 2022 vẫn tồn tại khó khăn trong quá trình thực hiện nhiệm vụ, tuy nhiên, với sự quan tâm chỉ đạo quyết liệt của Thành ủy, UBND thành </a:t>
            </a:r>
            <a:r>
              <a:rPr lang="vi-VN" sz="2600" dirty="0" smtClean="0">
                <a:solidFill>
                  <a:srgbClr val="0000FF"/>
                </a:solidFill>
                <a:latin typeface="Times New Roman"/>
                <a:cs typeface="Times New Roman"/>
              </a:rPr>
              <a:t>phố</a:t>
            </a:r>
            <a:r>
              <a:rPr lang="en-US" sz="2600" dirty="0" smtClean="0">
                <a:solidFill>
                  <a:srgbClr val="0000FF"/>
                </a:solidFill>
                <a:latin typeface="Times New Roman"/>
                <a:cs typeface="Times New Roman"/>
              </a:rPr>
              <a:t>, </a:t>
            </a:r>
            <a:r>
              <a:rPr lang="vi-VN" sz="2600" dirty="0" smtClean="0">
                <a:solidFill>
                  <a:srgbClr val="0000FF"/>
                </a:solidFill>
                <a:latin typeface="Times New Roman"/>
                <a:cs typeface="Times New Roman"/>
              </a:rPr>
              <a:t>sự </a:t>
            </a:r>
            <a:r>
              <a:rPr lang="vi-VN" sz="2600" dirty="0">
                <a:solidFill>
                  <a:srgbClr val="0000FF"/>
                </a:solidFill>
                <a:latin typeface="Times New Roman"/>
                <a:cs typeface="Times New Roman"/>
              </a:rPr>
              <a:t>nỗ lực của các cấp chính </a:t>
            </a:r>
            <a:r>
              <a:rPr lang="vi-VN" sz="2600" dirty="0" smtClean="0">
                <a:solidFill>
                  <a:srgbClr val="0000FF"/>
                </a:solidFill>
                <a:latin typeface="Times New Roman"/>
                <a:cs typeface="Times New Roman"/>
              </a:rPr>
              <a:t>quyền</a:t>
            </a:r>
            <a:r>
              <a:rPr lang="en-US" sz="2600" dirty="0">
                <a:solidFill>
                  <a:srgbClr val="0000FF"/>
                </a:solidFill>
                <a:latin typeface="Times New Roman"/>
                <a:cs typeface="Times New Roman"/>
              </a:rPr>
              <a:t> </a:t>
            </a:r>
            <a:r>
              <a:rPr lang="en-US" sz="2600" dirty="0" err="1" smtClean="0">
                <a:solidFill>
                  <a:srgbClr val="0000FF"/>
                </a:solidFill>
                <a:latin typeface="Times New Roman"/>
                <a:cs typeface="Times New Roman"/>
              </a:rPr>
              <a:t>và</a:t>
            </a:r>
            <a:r>
              <a:rPr lang="en-US" sz="2600" dirty="0" smtClean="0">
                <a:solidFill>
                  <a:srgbClr val="0000FF"/>
                </a:solidFill>
                <a:latin typeface="Times New Roman"/>
                <a:cs typeface="Times New Roman"/>
              </a:rPr>
              <a:t> </a:t>
            </a:r>
            <a:r>
              <a:rPr lang="vi-VN" sz="2600" dirty="0" smtClean="0">
                <a:solidFill>
                  <a:srgbClr val="0000FF"/>
                </a:solidFill>
                <a:latin typeface="Times New Roman"/>
                <a:cs typeface="Times New Roman"/>
              </a:rPr>
              <a:t>huy </a:t>
            </a:r>
            <a:r>
              <a:rPr lang="vi-VN" sz="2600" dirty="0">
                <a:solidFill>
                  <a:srgbClr val="0000FF"/>
                </a:solidFill>
                <a:latin typeface="Times New Roman"/>
                <a:cs typeface="Times New Roman"/>
              </a:rPr>
              <a:t>động </a:t>
            </a:r>
            <a:r>
              <a:rPr lang="en-US" sz="2600" dirty="0" err="1" smtClean="0">
                <a:solidFill>
                  <a:srgbClr val="0000FF"/>
                </a:solidFill>
                <a:latin typeface="Times New Roman"/>
                <a:cs typeface="Times New Roman"/>
              </a:rPr>
              <a:t>sự</a:t>
            </a:r>
            <a:r>
              <a:rPr lang="en-US" sz="2600" dirty="0" smtClean="0">
                <a:solidFill>
                  <a:srgbClr val="0000FF"/>
                </a:solidFill>
                <a:latin typeface="Times New Roman"/>
                <a:cs typeface="Times New Roman"/>
              </a:rPr>
              <a:t> </a:t>
            </a:r>
            <a:r>
              <a:rPr lang="vi-VN" sz="2600" dirty="0" smtClean="0">
                <a:solidFill>
                  <a:srgbClr val="0000FF"/>
                </a:solidFill>
                <a:latin typeface="Times New Roman"/>
                <a:cs typeface="Times New Roman"/>
              </a:rPr>
              <a:t>tham </a:t>
            </a:r>
            <a:r>
              <a:rPr lang="vi-VN" sz="2600" dirty="0">
                <a:solidFill>
                  <a:srgbClr val="0000FF"/>
                </a:solidFill>
                <a:latin typeface="Times New Roman"/>
                <a:cs typeface="Times New Roman"/>
              </a:rPr>
              <a:t>gia của người dân, doanh nghiệp, chuyên </a:t>
            </a:r>
            <a:r>
              <a:rPr lang="vi-VN" sz="2600" dirty="0" smtClean="0">
                <a:solidFill>
                  <a:srgbClr val="0000FF"/>
                </a:solidFill>
                <a:latin typeface="Times New Roman"/>
                <a:cs typeface="Times New Roman"/>
              </a:rPr>
              <a:t>gia</a:t>
            </a:r>
            <a:r>
              <a:rPr lang="en-US" sz="2600" dirty="0" smtClean="0">
                <a:solidFill>
                  <a:srgbClr val="0000FF"/>
                </a:solidFill>
                <a:latin typeface="Times New Roman"/>
                <a:cs typeface="Times New Roman"/>
              </a:rPr>
              <a:t> </a:t>
            </a:r>
            <a:r>
              <a:rPr lang="en-US" sz="2600" dirty="0" err="1" smtClean="0">
                <a:solidFill>
                  <a:srgbClr val="0000FF"/>
                </a:solidFill>
                <a:latin typeface="Times New Roman"/>
                <a:cs typeface="Times New Roman"/>
              </a:rPr>
              <a:t>làm</a:t>
            </a:r>
            <a:r>
              <a:rPr lang="en-US" sz="2600" dirty="0" smtClean="0">
                <a:solidFill>
                  <a:srgbClr val="0000FF"/>
                </a:solidFill>
                <a:latin typeface="Times New Roman"/>
                <a:cs typeface="Times New Roman"/>
              </a:rPr>
              <a:t> </a:t>
            </a:r>
            <a:r>
              <a:rPr lang="en-US" sz="2600" dirty="0" err="1" smtClean="0">
                <a:solidFill>
                  <a:srgbClr val="0000FF"/>
                </a:solidFill>
                <a:latin typeface="Times New Roman"/>
                <a:cs typeface="Times New Roman"/>
              </a:rPr>
              <a:t>cho</a:t>
            </a:r>
            <a:r>
              <a:rPr lang="en-US" sz="2600" dirty="0" smtClean="0">
                <a:solidFill>
                  <a:srgbClr val="0000FF"/>
                </a:solidFill>
                <a:latin typeface="Times New Roman"/>
                <a:cs typeface="Times New Roman"/>
              </a:rPr>
              <a:t> </a:t>
            </a:r>
            <a:r>
              <a:rPr lang="en-US" sz="2600" dirty="0" err="1" smtClean="0">
                <a:solidFill>
                  <a:srgbClr val="0000FF"/>
                </a:solidFill>
                <a:latin typeface="Times New Roman"/>
                <a:cs typeface="Times New Roman"/>
              </a:rPr>
              <a:t>công</a:t>
            </a:r>
            <a:r>
              <a:rPr lang="en-US" sz="2600" dirty="0" smtClean="0">
                <a:solidFill>
                  <a:srgbClr val="0000FF"/>
                </a:solidFill>
                <a:latin typeface="Times New Roman"/>
                <a:cs typeface="Times New Roman"/>
              </a:rPr>
              <a:t> </a:t>
            </a:r>
            <a:r>
              <a:rPr lang="en-US" sz="2600" dirty="0" err="1" smtClean="0">
                <a:solidFill>
                  <a:srgbClr val="0000FF"/>
                </a:solidFill>
                <a:latin typeface="Times New Roman"/>
                <a:cs typeface="Times New Roman"/>
              </a:rPr>
              <a:t>tác</a:t>
            </a:r>
            <a:r>
              <a:rPr lang="en-US" sz="2600" dirty="0" smtClean="0">
                <a:solidFill>
                  <a:srgbClr val="0000FF"/>
                </a:solidFill>
                <a:latin typeface="Times New Roman"/>
                <a:cs typeface="Times New Roman"/>
              </a:rPr>
              <a:t> </a:t>
            </a:r>
            <a:r>
              <a:rPr lang="en-US" sz="2600" dirty="0" err="1" smtClean="0">
                <a:solidFill>
                  <a:srgbClr val="0000FF"/>
                </a:solidFill>
                <a:latin typeface="Times New Roman"/>
                <a:cs typeface="Times New Roman"/>
              </a:rPr>
              <a:t>chuyển</a:t>
            </a:r>
            <a:r>
              <a:rPr lang="en-US" sz="2600" dirty="0" smtClean="0">
                <a:solidFill>
                  <a:srgbClr val="0000FF"/>
                </a:solidFill>
                <a:latin typeface="Times New Roman"/>
                <a:cs typeface="Times New Roman"/>
              </a:rPr>
              <a:t> </a:t>
            </a:r>
            <a:r>
              <a:rPr lang="en-US" sz="2600" dirty="0" err="1" smtClean="0">
                <a:solidFill>
                  <a:srgbClr val="0000FF"/>
                </a:solidFill>
                <a:latin typeface="Times New Roman"/>
                <a:cs typeface="Times New Roman"/>
              </a:rPr>
              <a:t>đổi</a:t>
            </a:r>
            <a:r>
              <a:rPr lang="en-US" sz="2600" dirty="0" smtClean="0">
                <a:solidFill>
                  <a:srgbClr val="0000FF"/>
                </a:solidFill>
                <a:latin typeface="Times New Roman"/>
                <a:cs typeface="Times New Roman"/>
              </a:rPr>
              <a:t> </a:t>
            </a:r>
            <a:r>
              <a:rPr lang="en-US" sz="2600" dirty="0" err="1" smtClean="0">
                <a:solidFill>
                  <a:srgbClr val="0000FF"/>
                </a:solidFill>
                <a:latin typeface="Times New Roman"/>
                <a:cs typeface="Times New Roman"/>
              </a:rPr>
              <a:t>số</a:t>
            </a:r>
            <a:r>
              <a:rPr lang="en-US" sz="2600" dirty="0" smtClean="0">
                <a:solidFill>
                  <a:srgbClr val="0000FF"/>
                </a:solidFill>
                <a:latin typeface="Times New Roman"/>
                <a:cs typeface="Times New Roman"/>
              </a:rPr>
              <a:t> </a:t>
            </a:r>
            <a:r>
              <a:rPr lang="vi-VN" sz="2600" dirty="0" smtClean="0">
                <a:solidFill>
                  <a:srgbClr val="0000FF"/>
                </a:solidFill>
                <a:latin typeface="Times New Roman"/>
                <a:cs typeface="Times New Roman"/>
              </a:rPr>
              <a:t>đạt </a:t>
            </a:r>
            <a:r>
              <a:rPr lang="vi-VN" sz="2600" dirty="0">
                <a:solidFill>
                  <a:srgbClr val="0000FF"/>
                </a:solidFill>
                <a:latin typeface="Times New Roman"/>
                <a:cs typeface="Times New Roman"/>
              </a:rPr>
              <a:t>được </a:t>
            </a:r>
            <a:r>
              <a:rPr lang="en-US" sz="2600" dirty="0" err="1" smtClean="0">
                <a:solidFill>
                  <a:srgbClr val="0000FF"/>
                </a:solidFill>
                <a:latin typeface="Times New Roman"/>
                <a:cs typeface="Times New Roman"/>
              </a:rPr>
              <a:t>một</a:t>
            </a:r>
            <a:r>
              <a:rPr lang="en-US" sz="2600" dirty="0" smtClean="0">
                <a:solidFill>
                  <a:srgbClr val="0000FF"/>
                </a:solidFill>
                <a:latin typeface="Times New Roman"/>
                <a:cs typeface="Times New Roman"/>
              </a:rPr>
              <a:t> </a:t>
            </a:r>
            <a:r>
              <a:rPr lang="en-US" sz="2600" dirty="0" err="1" smtClean="0">
                <a:solidFill>
                  <a:srgbClr val="0000FF"/>
                </a:solidFill>
                <a:latin typeface="Times New Roman"/>
                <a:cs typeface="Times New Roman"/>
              </a:rPr>
              <a:t>số</a:t>
            </a:r>
            <a:r>
              <a:rPr lang="vi-VN" sz="2600" dirty="0" smtClean="0">
                <a:solidFill>
                  <a:srgbClr val="0000FF"/>
                </a:solidFill>
                <a:latin typeface="Times New Roman"/>
                <a:cs typeface="Times New Roman"/>
              </a:rPr>
              <a:t> </a:t>
            </a:r>
            <a:r>
              <a:rPr lang="vi-VN" sz="2600" dirty="0">
                <a:solidFill>
                  <a:srgbClr val="0000FF"/>
                </a:solidFill>
                <a:latin typeface="Times New Roman"/>
                <a:cs typeface="Times New Roman"/>
              </a:rPr>
              <a:t>kết quả nổi bật như sau</a:t>
            </a:r>
            <a:r>
              <a:rPr lang="vi-VN" sz="2600" dirty="0" smtClean="0">
                <a:solidFill>
                  <a:srgbClr val="0000FF"/>
                </a:solidFill>
                <a:latin typeface="Times New Roman"/>
                <a:cs typeface="Times New Roman"/>
              </a:rPr>
              <a:t>:</a:t>
            </a:r>
            <a:endParaRPr lang="en-US" sz="2600" dirty="0" smtClean="0">
              <a:solidFill>
                <a:srgbClr val="0000FF"/>
              </a:solidFill>
              <a:latin typeface="Times New Roman"/>
              <a:cs typeface="Times New Roman"/>
            </a:endParaRPr>
          </a:p>
        </p:txBody>
      </p:sp>
      <p:sp>
        <p:nvSpPr>
          <p:cNvPr id="6" name="object 4"/>
          <p:cNvSpPr txBox="1">
            <a:spLocks noGrp="1"/>
          </p:cNvSpPr>
          <p:nvPr>
            <p:ph type="ftr" sz="quarter" idx="11"/>
          </p:nvPr>
        </p:nvSpPr>
        <p:spPr>
          <a:xfrm>
            <a:off x="0" y="6495304"/>
            <a:ext cx="12192000" cy="269304"/>
          </a:xfrm>
          <a:prstGeom prst="rect">
            <a:avLst/>
          </a:prstGeom>
        </p:spPr>
        <p:txBody>
          <a:bodyPr vert="horz" wrap="square" lIns="0" tIns="0" rIns="0" bIns="0" rtlCol="0">
            <a:spAutoFit/>
          </a:bodyPr>
          <a:lstStyle/>
          <a:p>
            <a:pPr marL="12700">
              <a:lnSpc>
                <a:spcPts val="2065"/>
              </a:lnSpc>
            </a:pPr>
            <a:r>
              <a:rPr lang="en-US" sz="1800" spc="-5" dirty="0" smtClean="0">
                <a:latin typeface="Times New Roman" panose="02020603050405020304" pitchFamily="18" charset="0"/>
                <a:cs typeface="Times New Roman" panose="02020603050405020304" pitchFamily="18" charset="0"/>
              </a:rPr>
              <a:t>SỞ </a:t>
            </a:r>
            <a:r>
              <a:rPr sz="1800" dirty="0" smtClean="0">
                <a:latin typeface="Times New Roman" panose="02020603050405020304" pitchFamily="18" charset="0"/>
                <a:cs typeface="Times New Roman" panose="02020603050405020304" pitchFamily="18" charset="0"/>
              </a:rPr>
              <a:t>TÀI </a:t>
            </a:r>
            <a:r>
              <a:rPr sz="1800" spc="-5" dirty="0">
                <a:latin typeface="Times New Roman" panose="02020603050405020304" pitchFamily="18" charset="0"/>
                <a:cs typeface="Times New Roman" panose="02020603050405020304" pitchFamily="18" charset="0"/>
              </a:rPr>
              <a:t>NGUYÊN VÀ </a:t>
            </a:r>
            <a:r>
              <a:rPr sz="1800" dirty="0">
                <a:latin typeface="Times New Roman" panose="02020603050405020304" pitchFamily="18" charset="0"/>
                <a:cs typeface="Times New Roman" panose="02020603050405020304" pitchFamily="18" charset="0"/>
              </a:rPr>
              <a:t>MÔI</a:t>
            </a:r>
            <a:r>
              <a:rPr sz="1800" spc="-170" dirty="0">
                <a:latin typeface="Times New Roman" panose="02020603050405020304" pitchFamily="18" charset="0"/>
                <a:cs typeface="Times New Roman" panose="02020603050405020304" pitchFamily="18" charset="0"/>
              </a:rPr>
              <a:t> </a:t>
            </a:r>
            <a:r>
              <a:rPr sz="1800" spc="-5" dirty="0" smtClean="0">
                <a:latin typeface="Times New Roman" panose="02020603050405020304" pitchFamily="18" charset="0"/>
                <a:cs typeface="Times New Roman" panose="02020603050405020304" pitchFamily="18" charset="0"/>
              </a:rPr>
              <a:t>TRƯỜNG</a:t>
            </a:r>
            <a:endParaRPr sz="1800" spc="-5" dirty="0">
              <a:latin typeface="Times New Roman" panose="02020603050405020304" pitchFamily="18" charset="0"/>
              <a:cs typeface="Times New Roman" panose="02020603050405020304" pitchFamily="18" charset="0"/>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pPr/>
              <a:t>2</a:t>
            </a:fld>
            <a:endParaRPr lang="en-US"/>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049000" y="96037"/>
            <a:ext cx="1023383" cy="1123163"/>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059180" y="609600"/>
            <a:ext cx="10058400" cy="689291"/>
          </a:xfrm>
          <a:prstGeom prst="rect">
            <a:avLst/>
          </a:prstGeom>
        </p:spPr>
        <p:txBody>
          <a:bodyPr vert="horz" wrap="square" lIns="0" tIns="12065" rIns="0" bIns="0" rtlCol="0">
            <a:spAutoFit/>
          </a:bodyPr>
          <a:lstStyle/>
          <a:p>
            <a:pPr marL="12700" algn="ctr">
              <a:lnSpc>
                <a:spcPct val="100000"/>
              </a:lnSpc>
              <a:spcBef>
                <a:spcPts val="95"/>
              </a:spcBef>
            </a:pPr>
            <a:r>
              <a:rPr lang="en-US" sz="4400" b="1" spc="-5" dirty="0" smtClean="0">
                <a:solidFill>
                  <a:schemeClr val="accent1">
                    <a:lumMod val="75000"/>
                  </a:schemeClr>
                </a:solidFill>
                <a:latin typeface="Times New Roman" panose="02020603050405020304" pitchFamily="18" charset="0"/>
                <a:cs typeface="Times New Roman" panose="02020603050405020304" pitchFamily="18" charset="0"/>
              </a:rPr>
              <a:t>NỘI DUNG</a:t>
            </a:r>
            <a:endParaRPr sz="4400" b="1" spc="-10" dirty="0">
              <a:solidFill>
                <a:schemeClr val="accent1">
                  <a:lumMod val="75000"/>
                </a:schemeClr>
              </a:solidFill>
              <a:latin typeface="Times New Roman" panose="02020603050405020304" pitchFamily="18" charset="0"/>
              <a:cs typeface="Times New Roman" panose="02020603050405020304" pitchFamily="18" charset="0"/>
            </a:endParaRPr>
          </a:p>
        </p:txBody>
      </p:sp>
      <p:sp>
        <p:nvSpPr>
          <p:cNvPr id="3" name="object 3"/>
          <p:cNvSpPr txBox="1"/>
          <p:nvPr/>
        </p:nvSpPr>
        <p:spPr>
          <a:xfrm>
            <a:off x="609601" y="1845874"/>
            <a:ext cx="10602882" cy="1675459"/>
          </a:xfrm>
          <a:prstGeom prst="rect">
            <a:avLst/>
          </a:prstGeom>
        </p:spPr>
        <p:txBody>
          <a:bodyPr vert="horz" wrap="square" lIns="0" tIns="125095" rIns="0" bIns="0" rtlCol="0">
            <a:spAutoFit/>
          </a:bodyPr>
          <a:lstStyle/>
          <a:p>
            <a:pPr marL="1041400" indent="-571500" algn="just">
              <a:lnSpc>
                <a:spcPct val="100000"/>
              </a:lnSpc>
              <a:spcBef>
                <a:spcPts val="985"/>
              </a:spcBef>
              <a:buFont typeface="+mj-lt"/>
              <a:buAutoNum type="romanUcPeriod"/>
            </a:pPr>
            <a:r>
              <a:rPr lang="en-US" sz="2800" b="1" dirty="0" err="1" smtClean="0">
                <a:solidFill>
                  <a:srgbClr val="0000FF"/>
                </a:solidFill>
                <a:latin typeface="Times New Roman"/>
                <a:cs typeface="Times New Roman"/>
              </a:rPr>
              <a:t>Kết</a:t>
            </a:r>
            <a:r>
              <a:rPr lang="en-US" sz="2800" b="1" dirty="0" smtClean="0">
                <a:solidFill>
                  <a:srgbClr val="0000FF"/>
                </a:solidFill>
                <a:latin typeface="Times New Roman"/>
                <a:cs typeface="Times New Roman"/>
              </a:rPr>
              <a:t> </a:t>
            </a:r>
            <a:r>
              <a:rPr lang="en-US" sz="2800" b="1" dirty="0" err="1" smtClean="0">
                <a:solidFill>
                  <a:srgbClr val="0000FF"/>
                </a:solidFill>
                <a:latin typeface="Times New Roman"/>
                <a:cs typeface="Times New Roman"/>
              </a:rPr>
              <a:t>quả</a:t>
            </a:r>
            <a:r>
              <a:rPr lang="en-US" sz="2800" b="1" dirty="0" smtClean="0">
                <a:solidFill>
                  <a:srgbClr val="0000FF"/>
                </a:solidFill>
                <a:latin typeface="Times New Roman"/>
                <a:cs typeface="Times New Roman"/>
              </a:rPr>
              <a:t> </a:t>
            </a:r>
            <a:r>
              <a:rPr lang="en-US" sz="2800" b="1" dirty="0" err="1" smtClean="0">
                <a:solidFill>
                  <a:srgbClr val="0000FF"/>
                </a:solidFill>
                <a:latin typeface="Times New Roman"/>
                <a:cs typeface="Times New Roman"/>
              </a:rPr>
              <a:t>thực</a:t>
            </a:r>
            <a:r>
              <a:rPr lang="en-US" sz="2800" b="1" dirty="0" smtClean="0">
                <a:solidFill>
                  <a:srgbClr val="0000FF"/>
                </a:solidFill>
                <a:latin typeface="Times New Roman"/>
                <a:cs typeface="Times New Roman"/>
              </a:rPr>
              <a:t> </a:t>
            </a:r>
            <a:r>
              <a:rPr lang="en-US" sz="2800" b="1" dirty="0" err="1" smtClean="0">
                <a:solidFill>
                  <a:srgbClr val="0000FF"/>
                </a:solidFill>
                <a:latin typeface="Times New Roman"/>
                <a:cs typeface="Times New Roman"/>
              </a:rPr>
              <a:t>hiện</a:t>
            </a:r>
            <a:r>
              <a:rPr lang="en-US" sz="2800" b="1" dirty="0" smtClean="0">
                <a:solidFill>
                  <a:srgbClr val="0000FF"/>
                </a:solidFill>
                <a:latin typeface="Times New Roman"/>
                <a:cs typeface="Times New Roman"/>
              </a:rPr>
              <a:t>.</a:t>
            </a:r>
            <a:endParaRPr lang="en-US" sz="2800" dirty="0" smtClean="0">
              <a:solidFill>
                <a:srgbClr val="0000FF"/>
              </a:solidFill>
              <a:latin typeface="Times New Roman"/>
              <a:cs typeface="Times New Roman"/>
            </a:endParaRPr>
          </a:p>
          <a:p>
            <a:pPr marL="1041400" indent="-571500" algn="just">
              <a:lnSpc>
                <a:spcPct val="100000"/>
              </a:lnSpc>
              <a:spcBef>
                <a:spcPts val="985"/>
              </a:spcBef>
              <a:buFont typeface="+mj-lt"/>
              <a:buAutoNum type="romanUcPeriod"/>
            </a:pPr>
            <a:r>
              <a:rPr lang="en-US" sz="2800" b="1" dirty="0" err="1" smtClean="0">
                <a:solidFill>
                  <a:srgbClr val="0000FF"/>
                </a:solidFill>
                <a:latin typeface="Times New Roman"/>
                <a:cs typeface="Times New Roman"/>
              </a:rPr>
              <a:t>Một</a:t>
            </a:r>
            <a:r>
              <a:rPr lang="en-US" sz="2800" b="1" dirty="0" smtClean="0">
                <a:solidFill>
                  <a:srgbClr val="0000FF"/>
                </a:solidFill>
                <a:latin typeface="Times New Roman"/>
                <a:cs typeface="Times New Roman"/>
              </a:rPr>
              <a:t> </a:t>
            </a:r>
            <a:r>
              <a:rPr lang="en-US" sz="2800" b="1" dirty="0" err="1" smtClean="0">
                <a:solidFill>
                  <a:srgbClr val="0000FF"/>
                </a:solidFill>
                <a:latin typeface="Times New Roman"/>
                <a:cs typeface="Times New Roman"/>
              </a:rPr>
              <a:t>số</a:t>
            </a:r>
            <a:r>
              <a:rPr lang="en-US" sz="2800" b="1" dirty="0" smtClean="0">
                <a:solidFill>
                  <a:srgbClr val="0000FF"/>
                </a:solidFill>
                <a:latin typeface="Times New Roman"/>
                <a:cs typeface="Times New Roman"/>
              </a:rPr>
              <a:t> </a:t>
            </a:r>
            <a:r>
              <a:rPr lang="en-US" sz="2800" b="1" dirty="0" err="1" smtClean="0">
                <a:solidFill>
                  <a:srgbClr val="0000FF"/>
                </a:solidFill>
                <a:latin typeface="Times New Roman"/>
                <a:cs typeface="Times New Roman"/>
              </a:rPr>
              <a:t>khó</a:t>
            </a:r>
            <a:r>
              <a:rPr lang="en-US" sz="2800" b="1" dirty="0" smtClean="0">
                <a:solidFill>
                  <a:srgbClr val="0000FF"/>
                </a:solidFill>
                <a:latin typeface="Times New Roman"/>
                <a:cs typeface="Times New Roman"/>
              </a:rPr>
              <a:t> </a:t>
            </a:r>
            <a:r>
              <a:rPr lang="en-US" sz="2800" b="1" dirty="0" err="1" smtClean="0">
                <a:solidFill>
                  <a:srgbClr val="0000FF"/>
                </a:solidFill>
                <a:latin typeface="Times New Roman"/>
                <a:cs typeface="Times New Roman"/>
              </a:rPr>
              <a:t>khăn</a:t>
            </a:r>
            <a:r>
              <a:rPr lang="en-US" sz="2800" b="1" dirty="0" smtClean="0">
                <a:solidFill>
                  <a:srgbClr val="0000FF"/>
                </a:solidFill>
                <a:latin typeface="Times New Roman"/>
                <a:cs typeface="Times New Roman"/>
              </a:rPr>
              <a:t>, </a:t>
            </a:r>
            <a:r>
              <a:rPr lang="en-US" sz="2800" b="1" dirty="0" err="1" smtClean="0">
                <a:solidFill>
                  <a:srgbClr val="0000FF"/>
                </a:solidFill>
                <a:latin typeface="Times New Roman"/>
                <a:cs typeface="Times New Roman"/>
              </a:rPr>
              <a:t>hạn</a:t>
            </a:r>
            <a:r>
              <a:rPr lang="en-US" sz="2800" b="1" dirty="0" smtClean="0">
                <a:solidFill>
                  <a:srgbClr val="0000FF"/>
                </a:solidFill>
                <a:latin typeface="Times New Roman"/>
                <a:cs typeface="Times New Roman"/>
              </a:rPr>
              <a:t> </a:t>
            </a:r>
            <a:r>
              <a:rPr lang="en-US" sz="2800" b="1" dirty="0" err="1" smtClean="0">
                <a:solidFill>
                  <a:srgbClr val="0000FF"/>
                </a:solidFill>
                <a:latin typeface="Times New Roman"/>
                <a:cs typeface="Times New Roman"/>
              </a:rPr>
              <a:t>chế</a:t>
            </a:r>
            <a:r>
              <a:rPr lang="en-US" sz="2800" b="1" dirty="0" smtClean="0">
                <a:solidFill>
                  <a:srgbClr val="0000FF"/>
                </a:solidFill>
                <a:latin typeface="Times New Roman"/>
                <a:cs typeface="Times New Roman"/>
              </a:rPr>
              <a:t>.</a:t>
            </a:r>
            <a:endParaRPr lang="en-US" sz="2800" dirty="0" smtClean="0">
              <a:solidFill>
                <a:srgbClr val="0000FF"/>
              </a:solidFill>
              <a:latin typeface="Times New Roman"/>
              <a:cs typeface="Times New Roman"/>
            </a:endParaRPr>
          </a:p>
          <a:p>
            <a:pPr marL="1041400" indent="-571500" algn="just">
              <a:lnSpc>
                <a:spcPct val="100000"/>
              </a:lnSpc>
              <a:spcBef>
                <a:spcPts val="985"/>
              </a:spcBef>
              <a:buFont typeface="+mj-lt"/>
              <a:buAutoNum type="romanUcPeriod"/>
            </a:pPr>
            <a:r>
              <a:rPr lang="en-US" sz="2800" b="1" dirty="0" err="1" smtClean="0">
                <a:solidFill>
                  <a:srgbClr val="0000FF"/>
                </a:solidFill>
                <a:latin typeface="Times New Roman"/>
                <a:cs typeface="Times New Roman"/>
              </a:rPr>
              <a:t>Một</a:t>
            </a:r>
            <a:r>
              <a:rPr lang="en-US" sz="2800" b="1" dirty="0" smtClean="0">
                <a:solidFill>
                  <a:srgbClr val="0000FF"/>
                </a:solidFill>
                <a:latin typeface="Times New Roman"/>
                <a:cs typeface="Times New Roman"/>
              </a:rPr>
              <a:t> </a:t>
            </a:r>
            <a:r>
              <a:rPr lang="en-US" sz="2800" b="1" dirty="0" err="1" smtClean="0">
                <a:solidFill>
                  <a:srgbClr val="0000FF"/>
                </a:solidFill>
                <a:latin typeface="Times New Roman"/>
                <a:cs typeface="Times New Roman"/>
              </a:rPr>
              <a:t>số</a:t>
            </a:r>
            <a:r>
              <a:rPr lang="en-US" sz="2800" b="1" dirty="0" smtClean="0">
                <a:solidFill>
                  <a:srgbClr val="0000FF"/>
                </a:solidFill>
                <a:latin typeface="Times New Roman"/>
                <a:cs typeface="Times New Roman"/>
              </a:rPr>
              <a:t> </a:t>
            </a:r>
            <a:r>
              <a:rPr lang="en-US" sz="2800" b="1" dirty="0" err="1" smtClean="0">
                <a:solidFill>
                  <a:srgbClr val="0000FF"/>
                </a:solidFill>
                <a:latin typeface="Times New Roman"/>
                <a:cs typeface="Times New Roman"/>
              </a:rPr>
              <a:t>nhiệm</a:t>
            </a:r>
            <a:r>
              <a:rPr lang="en-US" sz="2800" b="1" dirty="0" smtClean="0">
                <a:solidFill>
                  <a:srgbClr val="0000FF"/>
                </a:solidFill>
                <a:latin typeface="Times New Roman"/>
                <a:cs typeface="Times New Roman"/>
              </a:rPr>
              <a:t> </a:t>
            </a:r>
            <a:r>
              <a:rPr lang="en-US" sz="2800" b="1" dirty="0" err="1" smtClean="0">
                <a:solidFill>
                  <a:srgbClr val="0000FF"/>
                </a:solidFill>
                <a:latin typeface="Times New Roman"/>
                <a:cs typeface="Times New Roman"/>
              </a:rPr>
              <a:t>vụ</a:t>
            </a:r>
            <a:r>
              <a:rPr lang="en-US" sz="2800" b="1" dirty="0" smtClean="0">
                <a:solidFill>
                  <a:srgbClr val="0000FF"/>
                </a:solidFill>
                <a:latin typeface="Times New Roman"/>
                <a:cs typeface="Times New Roman"/>
              </a:rPr>
              <a:t> </a:t>
            </a:r>
            <a:r>
              <a:rPr lang="en-US" sz="2800" b="1" dirty="0" err="1" smtClean="0">
                <a:solidFill>
                  <a:srgbClr val="0000FF"/>
                </a:solidFill>
                <a:latin typeface="Times New Roman"/>
                <a:cs typeface="Times New Roman"/>
              </a:rPr>
              <a:t>trọng</a:t>
            </a:r>
            <a:r>
              <a:rPr lang="en-US" sz="2800" b="1" dirty="0" smtClean="0">
                <a:solidFill>
                  <a:srgbClr val="0000FF"/>
                </a:solidFill>
                <a:latin typeface="Times New Roman"/>
                <a:cs typeface="Times New Roman"/>
              </a:rPr>
              <a:t> </a:t>
            </a:r>
            <a:r>
              <a:rPr lang="en-US" sz="2800" b="1" dirty="0" err="1" smtClean="0">
                <a:solidFill>
                  <a:srgbClr val="0000FF"/>
                </a:solidFill>
                <a:latin typeface="Times New Roman"/>
                <a:cs typeface="Times New Roman"/>
              </a:rPr>
              <a:t>tâm</a:t>
            </a:r>
            <a:r>
              <a:rPr lang="en-US" sz="2800" b="1" dirty="0" smtClean="0">
                <a:solidFill>
                  <a:srgbClr val="0000FF"/>
                </a:solidFill>
                <a:latin typeface="Times New Roman"/>
                <a:cs typeface="Times New Roman"/>
              </a:rPr>
              <a:t> </a:t>
            </a:r>
            <a:r>
              <a:rPr lang="en-US" sz="2800" b="1" dirty="0" err="1" smtClean="0">
                <a:solidFill>
                  <a:srgbClr val="0000FF"/>
                </a:solidFill>
                <a:latin typeface="Times New Roman"/>
                <a:cs typeface="Times New Roman"/>
              </a:rPr>
              <a:t>năm</a:t>
            </a:r>
            <a:r>
              <a:rPr lang="en-US" sz="2800" b="1" dirty="0" smtClean="0">
                <a:solidFill>
                  <a:srgbClr val="0000FF"/>
                </a:solidFill>
                <a:latin typeface="Times New Roman"/>
                <a:cs typeface="Times New Roman"/>
              </a:rPr>
              <a:t> 2023</a:t>
            </a:r>
            <a:r>
              <a:rPr lang="en-US" sz="2600" b="1" dirty="0" smtClean="0">
                <a:solidFill>
                  <a:srgbClr val="0000FF"/>
                </a:solidFill>
                <a:latin typeface="Times New Roman"/>
                <a:cs typeface="Times New Roman"/>
              </a:rPr>
              <a:t>.</a:t>
            </a:r>
            <a:endParaRPr lang="en-US" sz="2600" b="1" dirty="0">
              <a:solidFill>
                <a:srgbClr val="0000FF"/>
              </a:solidFill>
              <a:latin typeface="Times New Roman"/>
              <a:cs typeface="Times New Roman"/>
            </a:endParaRPr>
          </a:p>
        </p:txBody>
      </p:sp>
      <p:sp>
        <p:nvSpPr>
          <p:cNvPr id="6" name="object 4"/>
          <p:cNvSpPr txBox="1">
            <a:spLocks noGrp="1"/>
          </p:cNvSpPr>
          <p:nvPr>
            <p:ph type="ftr" sz="quarter" idx="11"/>
          </p:nvPr>
        </p:nvSpPr>
        <p:spPr>
          <a:xfrm>
            <a:off x="0" y="6495304"/>
            <a:ext cx="12192000" cy="269304"/>
          </a:xfrm>
          <a:prstGeom prst="rect">
            <a:avLst/>
          </a:prstGeom>
        </p:spPr>
        <p:txBody>
          <a:bodyPr vert="horz" wrap="square" lIns="0" tIns="0" rIns="0" bIns="0" rtlCol="0">
            <a:spAutoFit/>
          </a:bodyPr>
          <a:lstStyle/>
          <a:p>
            <a:pPr marL="12700">
              <a:lnSpc>
                <a:spcPts val="2065"/>
              </a:lnSpc>
            </a:pPr>
            <a:r>
              <a:rPr lang="en-US" sz="1800" spc="-5" dirty="0" smtClean="0">
                <a:latin typeface="Times New Roman" panose="02020603050405020304" pitchFamily="18" charset="0"/>
                <a:cs typeface="Times New Roman" panose="02020603050405020304" pitchFamily="18" charset="0"/>
              </a:rPr>
              <a:t>SỞ </a:t>
            </a:r>
            <a:r>
              <a:rPr sz="1800" dirty="0" smtClean="0">
                <a:latin typeface="Times New Roman" panose="02020603050405020304" pitchFamily="18" charset="0"/>
                <a:cs typeface="Times New Roman" panose="02020603050405020304" pitchFamily="18" charset="0"/>
              </a:rPr>
              <a:t>TÀI </a:t>
            </a:r>
            <a:r>
              <a:rPr sz="1800" spc="-5" dirty="0">
                <a:latin typeface="Times New Roman" panose="02020603050405020304" pitchFamily="18" charset="0"/>
                <a:cs typeface="Times New Roman" panose="02020603050405020304" pitchFamily="18" charset="0"/>
              </a:rPr>
              <a:t>NGUYÊN VÀ </a:t>
            </a:r>
            <a:r>
              <a:rPr sz="1800" dirty="0">
                <a:latin typeface="Times New Roman" panose="02020603050405020304" pitchFamily="18" charset="0"/>
                <a:cs typeface="Times New Roman" panose="02020603050405020304" pitchFamily="18" charset="0"/>
              </a:rPr>
              <a:t>MÔI</a:t>
            </a:r>
            <a:r>
              <a:rPr sz="1800" spc="-170" dirty="0">
                <a:latin typeface="Times New Roman" panose="02020603050405020304" pitchFamily="18" charset="0"/>
                <a:cs typeface="Times New Roman" panose="02020603050405020304" pitchFamily="18" charset="0"/>
              </a:rPr>
              <a:t> </a:t>
            </a:r>
            <a:r>
              <a:rPr sz="1800" spc="-5" dirty="0" smtClean="0">
                <a:latin typeface="Times New Roman" panose="02020603050405020304" pitchFamily="18" charset="0"/>
                <a:cs typeface="Times New Roman" panose="02020603050405020304" pitchFamily="18" charset="0"/>
              </a:rPr>
              <a:t>TRƯỜNG</a:t>
            </a:r>
            <a:endParaRPr sz="1800" spc="-5" dirty="0">
              <a:latin typeface="Times New Roman" panose="02020603050405020304" pitchFamily="18" charset="0"/>
              <a:cs typeface="Times New Roman" panose="02020603050405020304" pitchFamily="18" charset="0"/>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pPr/>
              <a:t>3</a:t>
            </a:fld>
            <a:endParaRPr lang="en-US"/>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049000" y="96037"/>
            <a:ext cx="1023383" cy="1123163"/>
          </a:xfrm>
          <a:prstGeom prst="rect">
            <a:avLst/>
          </a:prstGeom>
        </p:spPr>
      </p:pic>
    </p:spTree>
    <p:extLst>
      <p:ext uri="{BB962C8B-B14F-4D97-AF65-F5344CB8AC3E}">
        <p14:creationId xmlns:p14="http://schemas.microsoft.com/office/powerpoint/2010/main" val="62993197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924791" y="999125"/>
            <a:ext cx="10058400" cy="1366400"/>
          </a:xfrm>
          <a:prstGeom prst="rect">
            <a:avLst/>
          </a:prstGeom>
        </p:spPr>
        <p:txBody>
          <a:bodyPr vert="horz" wrap="square" lIns="0" tIns="12065" rIns="0" bIns="0" rtlCol="0">
            <a:spAutoFit/>
          </a:bodyPr>
          <a:lstStyle/>
          <a:p>
            <a:pPr marL="12700" algn="ctr">
              <a:lnSpc>
                <a:spcPct val="100000"/>
              </a:lnSpc>
              <a:spcBef>
                <a:spcPts val="95"/>
              </a:spcBef>
            </a:pPr>
            <a:r>
              <a:rPr lang="en-US" sz="4400" b="1" spc="-5" dirty="0" smtClean="0">
                <a:solidFill>
                  <a:schemeClr val="accent1">
                    <a:lumMod val="75000"/>
                  </a:schemeClr>
                </a:solidFill>
                <a:latin typeface="Times New Roman" panose="02020603050405020304" pitchFamily="18" charset="0"/>
                <a:cs typeface="Times New Roman" panose="02020603050405020304" pitchFamily="18" charset="0"/>
              </a:rPr>
              <a:t>I. KẾT QUẢ THỰC HIỆN</a:t>
            </a:r>
            <a:r>
              <a:rPr lang="en-US" sz="4400" b="1" dirty="0">
                <a:solidFill>
                  <a:srgbClr val="0000FF"/>
                </a:solidFill>
                <a:latin typeface="Times New Roman" panose="02020603050405020304" pitchFamily="18" charset="0"/>
                <a:cs typeface="Times New Roman" panose="02020603050405020304" pitchFamily="18" charset="0"/>
              </a:rPr>
              <a:t/>
            </a:r>
            <a:br>
              <a:rPr lang="en-US" sz="4400" b="1" dirty="0">
                <a:solidFill>
                  <a:srgbClr val="0000FF"/>
                </a:solidFill>
                <a:latin typeface="Times New Roman" panose="02020603050405020304" pitchFamily="18" charset="0"/>
                <a:cs typeface="Times New Roman" panose="02020603050405020304" pitchFamily="18" charset="0"/>
              </a:rPr>
            </a:br>
            <a:endParaRPr sz="4400" b="1" spc="-10" dirty="0">
              <a:solidFill>
                <a:schemeClr val="accent1">
                  <a:lumMod val="75000"/>
                </a:schemeClr>
              </a:solidFill>
              <a:latin typeface="Times New Roman" panose="02020603050405020304" pitchFamily="18" charset="0"/>
              <a:cs typeface="Times New Roman" panose="02020603050405020304" pitchFamily="18" charset="0"/>
            </a:endParaRPr>
          </a:p>
        </p:txBody>
      </p:sp>
      <p:sp>
        <p:nvSpPr>
          <p:cNvPr id="9" name="Slide Number Placeholder 8"/>
          <p:cNvSpPr>
            <a:spLocks noGrp="1"/>
          </p:cNvSpPr>
          <p:nvPr>
            <p:ph type="sldNum" sz="quarter" idx="12"/>
          </p:nvPr>
        </p:nvSpPr>
        <p:spPr/>
        <p:txBody>
          <a:bodyPr/>
          <a:lstStyle/>
          <a:p>
            <a:fld id="{B6F15528-21DE-4FAA-801E-634DDDAF4B2B}" type="slidenum">
              <a:rPr lang="en-US" smtClean="0"/>
              <a:pPr/>
              <a:t>4</a:t>
            </a:fld>
            <a:endParaRPr lang="en-US"/>
          </a:p>
        </p:txBody>
      </p:sp>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049000" y="96037"/>
            <a:ext cx="1023383" cy="1123163"/>
          </a:xfrm>
          <a:prstGeom prst="rect">
            <a:avLst/>
          </a:prstGeom>
        </p:spPr>
      </p:pic>
      <p:sp>
        <p:nvSpPr>
          <p:cNvPr id="10" name="object 3"/>
          <p:cNvSpPr txBox="1"/>
          <p:nvPr/>
        </p:nvSpPr>
        <p:spPr>
          <a:xfrm>
            <a:off x="924791" y="1828800"/>
            <a:ext cx="9971809" cy="5425203"/>
          </a:xfrm>
          <a:prstGeom prst="rect">
            <a:avLst/>
          </a:prstGeom>
        </p:spPr>
        <p:txBody>
          <a:bodyPr vert="horz" wrap="square" lIns="0" tIns="125095" rIns="0" bIns="0" rtlCol="0">
            <a:spAutoFit/>
          </a:bodyPr>
          <a:lstStyle/>
          <a:p>
            <a:pPr marL="984250" indent="-514350" algn="just">
              <a:lnSpc>
                <a:spcPct val="100000"/>
              </a:lnSpc>
              <a:spcBef>
                <a:spcPts val="985"/>
              </a:spcBef>
              <a:buFont typeface="+mj-lt"/>
              <a:buAutoNum type="arabicPeriod"/>
            </a:pPr>
            <a:r>
              <a:rPr lang="en-US" sz="2600" b="1" dirty="0" err="1" smtClean="0">
                <a:solidFill>
                  <a:srgbClr val="0000FF"/>
                </a:solidFill>
                <a:latin typeface="Times New Roman"/>
                <a:cs typeface="Times New Roman"/>
              </a:rPr>
              <a:t>Các</a:t>
            </a:r>
            <a:r>
              <a:rPr lang="en-US" sz="2600" b="1" dirty="0" smtClean="0">
                <a:solidFill>
                  <a:srgbClr val="0000FF"/>
                </a:solidFill>
                <a:latin typeface="Times New Roman"/>
                <a:cs typeface="Times New Roman"/>
              </a:rPr>
              <a:t> </a:t>
            </a:r>
            <a:r>
              <a:rPr lang="en-US" sz="2600" b="1" dirty="0" err="1" smtClean="0">
                <a:solidFill>
                  <a:srgbClr val="0000FF"/>
                </a:solidFill>
                <a:latin typeface="Times New Roman"/>
                <a:cs typeface="Times New Roman"/>
              </a:rPr>
              <a:t>chỉ</a:t>
            </a:r>
            <a:r>
              <a:rPr lang="en-US" sz="2600" b="1" dirty="0" smtClean="0">
                <a:solidFill>
                  <a:srgbClr val="0000FF"/>
                </a:solidFill>
                <a:latin typeface="Times New Roman"/>
                <a:cs typeface="Times New Roman"/>
              </a:rPr>
              <a:t> </a:t>
            </a:r>
            <a:r>
              <a:rPr lang="en-US" sz="2600" b="1" dirty="0" err="1" smtClean="0">
                <a:solidFill>
                  <a:srgbClr val="0000FF"/>
                </a:solidFill>
                <a:latin typeface="Times New Roman"/>
                <a:cs typeface="Times New Roman"/>
              </a:rPr>
              <a:t>tiêu</a:t>
            </a:r>
            <a:r>
              <a:rPr lang="en-US" sz="2600" b="1" dirty="0" smtClean="0">
                <a:solidFill>
                  <a:srgbClr val="0000FF"/>
                </a:solidFill>
                <a:latin typeface="Times New Roman"/>
                <a:cs typeface="Times New Roman"/>
              </a:rPr>
              <a:t> CĐS </a:t>
            </a:r>
            <a:r>
              <a:rPr lang="en-US" sz="2600" b="1" dirty="0" err="1" smtClean="0">
                <a:solidFill>
                  <a:srgbClr val="0000FF"/>
                </a:solidFill>
                <a:latin typeface="Times New Roman"/>
                <a:cs typeface="Times New Roman"/>
              </a:rPr>
              <a:t>năm</a:t>
            </a:r>
            <a:r>
              <a:rPr lang="en-US" sz="2600" b="1" dirty="0" smtClean="0">
                <a:solidFill>
                  <a:srgbClr val="0000FF"/>
                </a:solidFill>
                <a:latin typeface="Times New Roman"/>
                <a:cs typeface="Times New Roman"/>
              </a:rPr>
              <a:t> 2022 </a:t>
            </a:r>
            <a:r>
              <a:rPr lang="en-US" sz="2600" b="1" dirty="0" err="1" smtClean="0">
                <a:solidFill>
                  <a:srgbClr val="0000FF"/>
                </a:solidFill>
                <a:latin typeface="Times New Roman"/>
                <a:cs typeface="Times New Roman"/>
              </a:rPr>
              <a:t>theo</a:t>
            </a:r>
            <a:r>
              <a:rPr lang="en-US" sz="2600" b="1" dirty="0" smtClean="0">
                <a:solidFill>
                  <a:srgbClr val="0000FF"/>
                </a:solidFill>
                <a:latin typeface="Times New Roman"/>
                <a:cs typeface="Times New Roman"/>
              </a:rPr>
              <a:t> </a:t>
            </a:r>
            <a:r>
              <a:rPr lang="en-US" sz="2600" b="1" dirty="0" err="1" smtClean="0">
                <a:solidFill>
                  <a:srgbClr val="0000FF"/>
                </a:solidFill>
                <a:latin typeface="Times New Roman"/>
                <a:cs typeface="Times New Roman"/>
              </a:rPr>
              <a:t>Kế</a:t>
            </a:r>
            <a:r>
              <a:rPr lang="en-US" sz="2600" b="1" dirty="0" smtClean="0">
                <a:solidFill>
                  <a:srgbClr val="0000FF"/>
                </a:solidFill>
                <a:latin typeface="Times New Roman"/>
                <a:cs typeface="Times New Roman"/>
              </a:rPr>
              <a:t> </a:t>
            </a:r>
            <a:r>
              <a:rPr lang="en-US" sz="2600" b="1" dirty="0" err="1" smtClean="0">
                <a:solidFill>
                  <a:srgbClr val="0000FF"/>
                </a:solidFill>
                <a:latin typeface="Times New Roman"/>
                <a:cs typeface="Times New Roman"/>
              </a:rPr>
              <a:t>hoạch</a:t>
            </a:r>
            <a:r>
              <a:rPr lang="en-US" sz="2600" b="1" dirty="0" smtClean="0">
                <a:solidFill>
                  <a:srgbClr val="0000FF"/>
                </a:solidFill>
                <a:latin typeface="Times New Roman"/>
                <a:cs typeface="Times New Roman"/>
              </a:rPr>
              <a:t> </a:t>
            </a:r>
            <a:r>
              <a:rPr lang="en-US" sz="2600" b="1" dirty="0" err="1" smtClean="0">
                <a:solidFill>
                  <a:srgbClr val="0000FF"/>
                </a:solidFill>
                <a:latin typeface="Times New Roman"/>
                <a:cs typeface="Times New Roman"/>
              </a:rPr>
              <a:t>số</a:t>
            </a:r>
            <a:r>
              <a:rPr lang="en-US" sz="2600" b="1" dirty="0" smtClean="0">
                <a:solidFill>
                  <a:srgbClr val="0000FF"/>
                </a:solidFill>
                <a:latin typeface="Times New Roman"/>
                <a:cs typeface="Times New Roman"/>
              </a:rPr>
              <a:t> 49/KH-UBND</a:t>
            </a:r>
          </a:p>
          <a:p>
            <a:pPr marL="927100" indent="-457200" algn="just">
              <a:lnSpc>
                <a:spcPct val="100000"/>
              </a:lnSpc>
              <a:spcBef>
                <a:spcPts val="985"/>
              </a:spcBef>
              <a:buFont typeface="Wingdings" panose="05000000000000000000" pitchFamily="2" charset="2"/>
              <a:buChar char="Ø"/>
            </a:pPr>
            <a:r>
              <a:rPr lang="en-US" sz="2600" dirty="0" err="1">
                <a:solidFill>
                  <a:srgbClr val="0000FF"/>
                </a:solidFill>
                <a:latin typeface="Times New Roman"/>
                <a:cs typeface="Times New Roman"/>
              </a:rPr>
              <a:t>Đ</a:t>
            </a:r>
            <a:r>
              <a:rPr lang="en-US" sz="2600" dirty="0" err="1" smtClean="0">
                <a:solidFill>
                  <a:srgbClr val="0000FF"/>
                </a:solidFill>
                <a:latin typeface="Times New Roman"/>
                <a:cs typeface="Times New Roman"/>
              </a:rPr>
              <a:t>ã</a:t>
            </a:r>
            <a:r>
              <a:rPr lang="en-US" sz="2600" dirty="0" smtClean="0">
                <a:solidFill>
                  <a:srgbClr val="0000FF"/>
                </a:solidFill>
                <a:latin typeface="Times New Roman"/>
                <a:cs typeface="Times New Roman"/>
              </a:rPr>
              <a:t> </a:t>
            </a:r>
            <a:r>
              <a:rPr lang="en-US" sz="2600" dirty="0" err="1" smtClean="0">
                <a:solidFill>
                  <a:srgbClr val="0000FF"/>
                </a:solidFill>
                <a:latin typeface="Times New Roman"/>
                <a:cs typeface="Times New Roman"/>
              </a:rPr>
              <a:t>rà</a:t>
            </a:r>
            <a:r>
              <a:rPr lang="en-US" sz="2600" dirty="0" smtClean="0">
                <a:solidFill>
                  <a:srgbClr val="0000FF"/>
                </a:solidFill>
                <a:latin typeface="Times New Roman"/>
                <a:cs typeface="Times New Roman"/>
              </a:rPr>
              <a:t> </a:t>
            </a:r>
            <a:r>
              <a:rPr lang="en-US" sz="2600" dirty="0" err="1" smtClean="0">
                <a:solidFill>
                  <a:srgbClr val="0000FF"/>
                </a:solidFill>
                <a:latin typeface="Times New Roman"/>
                <a:cs typeface="Times New Roman"/>
              </a:rPr>
              <a:t>soát</a:t>
            </a:r>
            <a:r>
              <a:rPr lang="en-US" sz="2600" dirty="0" smtClean="0">
                <a:solidFill>
                  <a:srgbClr val="0000FF"/>
                </a:solidFill>
                <a:latin typeface="Times New Roman"/>
                <a:cs typeface="Times New Roman"/>
              </a:rPr>
              <a:t>, </a:t>
            </a:r>
            <a:r>
              <a:rPr lang="en-US" sz="2600" dirty="0" err="1" smtClean="0">
                <a:solidFill>
                  <a:srgbClr val="0000FF"/>
                </a:solidFill>
                <a:latin typeface="Times New Roman"/>
                <a:cs typeface="Times New Roman"/>
              </a:rPr>
              <a:t>triển</a:t>
            </a:r>
            <a:r>
              <a:rPr lang="en-US" sz="2600" dirty="0" smtClean="0">
                <a:solidFill>
                  <a:srgbClr val="0000FF"/>
                </a:solidFill>
                <a:latin typeface="Times New Roman"/>
                <a:cs typeface="Times New Roman"/>
              </a:rPr>
              <a:t> </a:t>
            </a:r>
            <a:r>
              <a:rPr lang="en-US" sz="2600" dirty="0" err="1">
                <a:solidFill>
                  <a:srgbClr val="0000FF"/>
                </a:solidFill>
                <a:latin typeface="Times New Roman"/>
                <a:cs typeface="Times New Roman"/>
              </a:rPr>
              <a:t>khai</a:t>
            </a:r>
            <a:r>
              <a:rPr lang="en-US" sz="2600" dirty="0">
                <a:solidFill>
                  <a:srgbClr val="0000FF"/>
                </a:solidFill>
                <a:latin typeface="Times New Roman"/>
                <a:cs typeface="Times New Roman"/>
              </a:rPr>
              <a:t> </a:t>
            </a:r>
            <a:r>
              <a:rPr lang="en-US" sz="2600" b="1" dirty="0">
                <a:solidFill>
                  <a:srgbClr val="0000FF"/>
                </a:solidFill>
                <a:latin typeface="Times New Roman"/>
                <a:cs typeface="Times New Roman"/>
              </a:rPr>
              <a:t>91/91</a:t>
            </a:r>
            <a:r>
              <a:rPr lang="en-US" sz="2600" dirty="0">
                <a:solidFill>
                  <a:srgbClr val="0000FF"/>
                </a:solidFill>
                <a:latin typeface="Times New Roman"/>
                <a:cs typeface="Times New Roman"/>
              </a:rPr>
              <a:t> TTHC (</a:t>
            </a:r>
            <a:r>
              <a:rPr lang="en-US" sz="2600" dirty="0" err="1">
                <a:solidFill>
                  <a:srgbClr val="0000FF"/>
                </a:solidFill>
                <a:latin typeface="Times New Roman"/>
                <a:cs typeface="Times New Roman"/>
              </a:rPr>
              <a:t>đạt</a:t>
            </a:r>
            <a:r>
              <a:rPr lang="en-US" sz="2600" dirty="0">
                <a:solidFill>
                  <a:srgbClr val="0000FF"/>
                </a:solidFill>
                <a:latin typeface="Times New Roman"/>
                <a:cs typeface="Times New Roman"/>
              </a:rPr>
              <a:t> 100%) </a:t>
            </a:r>
            <a:r>
              <a:rPr lang="en-US" sz="2600" dirty="0" err="1" smtClean="0">
                <a:solidFill>
                  <a:srgbClr val="0000FF"/>
                </a:solidFill>
                <a:latin typeface="Times New Roman"/>
                <a:cs typeface="Times New Roman"/>
              </a:rPr>
              <a:t>trên</a:t>
            </a:r>
            <a:r>
              <a:rPr lang="en-US" sz="2600" dirty="0" smtClean="0">
                <a:solidFill>
                  <a:srgbClr val="0000FF"/>
                </a:solidFill>
                <a:latin typeface="Times New Roman"/>
                <a:cs typeface="Times New Roman"/>
              </a:rPr>
              <a:t> </a:t>
            </a:r>
            <a:r>
              <a:rPr lang="en-US" sz="2600" dirty="0" err="1" smtClean="0">
                <a:solidFill>
                  <a:srgbClr val="0000FF"/>
                </a:solidFill>
                <a:latin typeface="Times New Roman"/>
                <a:cs typeface="Times New Roman"/>
              </a:rPr>
              <a:t>Cổng</a:t>
            </a:r>
            <a:r>
              <a:rPr lang="en-US" sz="2600" dirty="0" smtClean="0">
                <a:solidFill>
                  <a:srgbClr val="0000FF"/>
                </a:solidFill>
                <a:latin typeface="Times New Roman"/>
                <a:cs typeface="Times New Roman"/>
              </a:rPr>
              <a:t> DVC </a:t>
            </a:r>
            <a:r>
              <a:rPr lang="en-US" sz="2600" dirty="0" err="1" smtClean="0">
                <a:solidFill>
                  <a:srgbClr val="0000FF"/>
                </a:solidFill>
                <a:latin typeface="Times New Roman"/>
                <a:cs typeface="Times New Roman"/>
              </a:rPr>
              <a:t>quốc</a:t>
            </a:r>
            <a:r>
              <a:rPr lang="en-US" sz="2600" dirty="0" smtClean="0">
                <a:solidFill>
                  <a:srgbClr val="0000FF"/>
                </a:solidFill>
                <a:latin typeface="Times New Roman"/>
                <a:cs typeface="Times New Roman"/>
              </a:rPr>
              <a:t> </a:t>
            </a:r>
            <a:r>
              <a:rPr lang="en-US" sz="2600" dirty="0" err="1" smtClean="0">
                <a:solidFill>
                  <a:srgbClr val="0000FF"/>
                </a:solidFill>
                <a:latin typeface="Times New Roman"/>
                <a:cs typeface="Times New Roman"/>
              </a:rPr>
              <a:t>gia</a:t>
            </a:r>
            <a:r>
              <a:rPr lang="en-US" sz="2600" dirty="0" smtClean="0">
                <a:solidFill>
                  <a:srgbClr val="0000FF"/>
                </a:solidFill>
                <a:latin typeface="Times New Roman"/>
                <a:cs typeface="Times New Roman"/>
              </a:rPr>
              <a:t>. </a:t>
            </a:r>
            <a:r>
              <a:rPr lang="en-US" sz="2600" dirty="0" err="1" smtClean="0">
                <a:solidFill>
                  <a:srgbClr val="0000FF"/>
                </a:solidFill>
                <a:latin typeface="Times New Roman"/>
                <a:cs typeface="Times New Roman"/>
              </a:rPr>
              <a:t>Trong</a:t>
            </a:r>
            <a:r>
              <a:rPr lang="en-US" sz="2600" dirty="0" smtClean="0">
                <a:solidFill>
                  <a:srgbClr val="0000FF"/>
                </a:solidFill>
                <a:latin typeface="Times New Roman"/>
                <a:cs typeface="Times New Roman"/>
              </a:rPr>
              <a:t> </a:t>
            </a:r>
            <a:r>
              <a:rPr lang="en-US" sz="2600" dirty="0" err="1" smtClean="0">
                <a:solidFill>
                  <a:srgbClr val="0000FF"/>
                </a:solidFill>
                <a:latin typeface="Times New Roman"/>
                <a:cs typeface="Times New Roman"/>
              </a:rPr>
              <a:t>đó</a:t>
            </a:r>
            <a:r>
              <a:rPr lang="en-US" sz="2600" dirty="0" smtClean="0">
                <a:solidFill>
                  <a:srgbClr val="0000FF"/>
                </a:solidFill>
                <a:latin typeface="Times New Roman"/>
                <a:cs typeface="Times New Roman"/>
              </a:rPr>
              <a:t>, </a:t>
            </a:r>
            <a:r>
              <a:rPr lang="en-US" sz="2600" dirty="0" err="1" smtClean="0">
                <a:solidFill>
                  <a:srgbClr val="0000FF"/>
                </a:solidFill>
                <a:latin typeface="Times New Roman"/>
                <a:cs typeface="Times New Roman"/>
              </a:rPr>
              <a:t>có</a:t>
            </a:r>
            <a:r>
              <a:rPr lang="en-US" sz="2600" dirty="0" smtClean="0">
                <a:solidFill>
                  <a:srgbClr val="0000FF"/>
                </a:solidFill>
                <a:latin typeface="Times New Roman"/>
                <a:cs typeface="Times New Roman"/>
              </a:rPr>
              <a:t> </a:t>
            </a:r>
            <a:r>
              <a:rPr lang="en-US" sz="2600" b="1" dirty="0" smtClean="0">
                <a:solidFill>
                  <a:srgbClr val="0000FF"/>
                </a:solidFill>
                <a:latin typeface="Times New Roman"/>
                <a:cs typeface="Times New Roman"/>
              </a:rPr>
              <a:t>55</a:t>
            </a:r>
            <a:r>
              <a:rPr lang="en-US" sz="2600" dirty="0" smtClean="0">
                <a:solidFill>
                  <a:srgbClr val="0000FF"/>
                </a:solidFill>
                <a:latin typeface="Times New Roman"/>
                <a:cs typeface="Times New Roman"/>
              </a:rPr>
              <a:t> TTHC </a:t>
            </a:r>
            <a:r>
              <a:rPr lang="en-US" sz="2600" dirty="0" err="1" smtClean="0">
                <a:solidFill>
                  <a:srgbClr val="0000FF"/>
                </a:solidFill>
                <a:latin typeface="Times New Roman"/>
                <a:cs typeface="Times New Roman"/>
              </a:rPr>
              <a:t>đủ</a:t>
            </a:r>
            <a:r>
              <a:rPr lang="en-US" sz="2600" dirty="0" smtClean="0">
                <a:solidFill>
                  <a:srgbClr val="0000FF"/>
                </a:solidFill>
                <a:latin typeface="Times New Roman"/>
                <a:cs typeface="Times New Roman"/>
              </a:rPr>
              <a:t> </a:t>
            </a:r>
            <a:r>
              <a:rPr lang="en-US" sz="2600" dirty="0" err="1" smtClean="0">
                <a:solidFill>
                  <a:srgbClr val="0000FF"/>
                </a:solidFill>
                <a:latin typeface="Times New Roman"/>
                <a:cs typeface="Times New Roman"/>
              </a:rPr>
              <a:t>điều</a:t>
            </a:r>
            <a:r>
              <a:rPr lang="en-US" sz="2600" dirty="0" smtClean="0">
                <a:solidFill>
                  <a:srgbClr val="0000FF"/>
                </a:solidFill>
                <a:latin typeface="Times New Roman"/>
                <a:cs typeface="Times New Roman"/>
              </a:rPr>
              <a:t> </a:t>
            </a:r>
            <a:r>
              <a:rPr lang="en-US" sz="2600" dirty="0" err="1" smtClean="0">
                <a:solidFill>
                  <a:srgbClr val="0000FF"/>
                </a:solidFill>
                <a:latin typeface="Times New Roman"/>
                <a:cs typeface="Times New Roman"/>
              </a:rPr>
              <a:t>kiện</a:t>
            </a:r>
            <a:r>
              <a:rPr lang="en-US" sz="2600" dirty="0">
                <a:solidFill>
                  <a:srgbClr val="0000FF"/>
                </a:solidFill>
                <a:latin typeface="Times New Roman"/>
                <a:cs typeface="Times New Roman"/>
              </a:rPr>
              <a:t> </a:t>
            </a:r>
            <a:r>
              <a:rPr lang="en-US" sz="2600" dirty="0" err="1" smtClean="0">
                <a:solidFill>
                  <a:srgbClr val="0000FF"/>
                </a:solidFill>
                <a:latin typeface="Times New Roman"/>
                <a:cs typeface="Times New Roman"/>
              </a:rPr>
              <a:t>triển</a:t>
            </a:r>
            <a:r>
              <a:rPr lang="en-US" sz="2600" dirty="0" smtClean="0">
                <a:solidFill>
                  <a:srgbClr val="0000FF"/>
                </a:solidFill>
                <a:latin typeface="Times New Roman"/>
                <a:cs typeface="Times New Roman"/>
              </a:rPr>
              <a:t> </a:t>
            </a:r>
            <a:r>
              <a:rPr lang="en-US" sz="2600" dirty="0" err="1" smtClean="0">
                <a:solidFill>
                  <a:srgbClr val="0000FF"/>
                </a:solidFill>
                <a:latin typeface="Times New Roman"/>
                <a:cs typeface="Times New Roman"/>
              </a:rPr>
              <a:t>khai</a:t>
            </a:r>
            <a:r>
              <a:rPr lang="en-US" sz="2600" dirty="0" smtClean="0">
                <a:solidFill>
                  <a:srgbClr val="0000FF"/>
                </a:solidFill>
                <a:latin typeface="Times New Roman"/>
                <a:cs typeface="Times New Roman"/>
              </a:rPr>
              <a:t> DVC </a:t>
            </a:r>
            <a:r>
              <a:rPr lang="en-US" sz="2600" dirty="0" err="1" smtClean="0">
                <a:solidFill>
                  <a:srgbClr val="0000FF"/>
                </a:solidFill>
                <a:latin typeface="Times New Roman"/>
                <a:cs typeface="Times New Roman"/>
              </a:rPr>
              <a:t>trực</a:t>
            </a:r>
            <a:r>
              <a:rPr lang="en-US" sz="2600" dirty="0" smtClean="0">
                <a:solidFill>
                  <a:srgbClr val="0000FF"/>
                </a:solidFill>
                <a:latin typeface="Times New Roman"/>
                <a:cs typeface="Times New Roman"/>
              </a:rPr>
              <a:t> </a:t>
            </a:r>
            <a:r>
              <a:rPr lang="en-US" sz="2600" dirty="0" err="1" smtClean="0">
                <a:solidFill>
                  <a:srgbClr val="0000FF"/>
                </a:solidFill>
                <a:latin typeface="Times New Roman"/>
                <a:cs typeface="Times New Roman"/>
              </a:rPr>
              <a:t>tuyến</a:t>
            </a:r>
            <a:r>
              <a:rPr lang="en-US" sz="2600" dirty="0" smtClean="0">
                <a:solidFill>
                  <a:srgbClr val="0000FF"/>
                </a:solidFill>
                <a:latin typeface="Times New Roman"/>
                <a:cs typeface="Times New Roman"/>
              </a:rPr>
              <a:t> </a:t>
            </a:r>
            <a:r>
              <a:rPr lang="en-US" sz="2600" dirty="0" err="1" smtClean="0">
                <a:solidFill>
                  <a:srgbClr val="0000FF"/>
                </a:solidFill>
                <a:latin typeface="Times New Roman"/>
                <a:cs typeface="Times New Roman"/>
              </a:rPr>
              <a:t>toàn</a:t>
            </a:r>
            <a:r>
              <a:rPr lang="en-US" sz="2600" dirty="0" smtClean="0">
                <a:solidFill>
                  <a:srgbClr val="0000FF"/>
                </a:solidFill>
                <a:latin typeface="Times New Roman"/>
                <a:cs typeface="Times New Roman"/>
              </a:rPr>
              <a:t> </a:t>
            </a:r>
            <a:r>
              <a:rPr lang="en-US" sz="2600" dirty="0" err="1" smtClean="0">
                <a:solidFill>
                  <a:srgbClr val="0000FF"/>
                </a:solidFill>
                <a:latin typeface="Times New Roman"/>
                <a:cs typeface="Times New Roman"/>
              </a:rPr>
              <a:t>trình</a:t>
            </a:r>
            <a:r>
              <a:rPr lang="en-US" sz="2600" dirty="0" smtClean="0">
                <a:solidFill>
                  <a:srgbClr val="0000FF"/>
                </a:solidFill>
                <a:latin typeface="Times New Roman"/>
                <a:cs typeface="Times New Roman"/>
              </a:rPr>
              <a:t>.</a:t>
            </a:r>
          </a:p>
          <a:p>
            <a:pPr marL="927100" indent="-457200" algn="just">
              <a:lnSpc>
                <a:spcPct val="100000"/>
              </a:lnSpc>
              <a:spcBef>
                <a:spcPts val="985"/>
              </a:spcBef>
              <a:buFont typeface="Wingdings" panose="05000000000000000000" pitchFamily="2" charset="2"/>
              <a:buChar char="Ø"/>
            </a:pPr>
            <a:r>
              <a:rPr lang="vi-VN" sz="2600" b="1" dirty="0">
                <a:solidFill>
                  <a:srgbClr val="0000FF"/>
                </a:solidFill>
                <a:latin typeface="Times New Roman"/>
                <a:cs typeface="Times New Roman"/>
              </a:rPr>
              <a:t>100%</a:t>
            </a:r>
            <a:r>
              <a:rPr lang="vi-VN" sz="2600" dirty="0">
                <a:solidFill>
                  <a:srgbClr val="0000FF"/>
                </a:solidFill>
                <a:latin typeface="Times New Roman"/>
                <a:cs typeface="Times New Roman"/>
              </a:rPr>
              <a:t> hồ sơ công việc được xử lý trên môi trường mạng </a:t>
            </a:r>
            <a:endParaRPr lang="en-US" sz="2600" dirty="0" smtClean="0">
              <a:solidFill>
                <a:srgbClr val="0000FF"/>
              </a:solidFill>
              <a:latin typeface="Times New Roman"/>
              <a:cs typeface="Times New Roman"/>
            </a:endParaRPr>
          </a:p>
          <a:p>
            <a:pPr marL="927100" indent="-457200" algn="just">
              <a:lnSpc>
                <a:spcPct val="100000"/>
              </a:lnSpc>
              <a:spcBef>
                <a:spcPts val="985"/>
              </a:spcBef>
              <a:buFont typeface="Wingdings" panose="05000000000000000000" pitchFamily="2" charset="2"/>
              <a:buChar char="Ø"/>
            </a:pPr>
            <a:r>
              <a:rPr lang="vi-VN" sz="2600" dirty="0">
                <a:solidFill>
                  <a:srgbClr val="0000FF"/>
                </a:solidFill>
                <a:latin typeface="Times New Roman"/>
                <a:cs typeface="Times New Roman"/>
              </a:rPr>
              <a:t>Tỷ lệ hồ sơ trực </a:t>
            </a:r>
            <a:r>
              <a:rPr lang="vi-VN" sz="2600" dirty="0" smtClean="0">
                <a:solidFill>
                  <a:srgbClr val="0000FF"/>
                </a:solidFill>
                <a:latin typeface="Times New Roman"/>
                <a:cs typeface="Times New Roman"/>
              </a:rPr>
              <a:t>tuyến: </a:t>
            </a:r>
            <a:r>
              <a:rPr lang="vi-VN" sz="2600" dirty="0">
                <a:solidFill>
                  <a:srgbClr val="0000FF"/>
                </a:solidFill>
                <a:latin typeface="Times New Roman"/>
                <a:cs typeface="Times New Roman"/>
              </a:rPr>
              <a:t>648/69.698 hồ sơ (</a:t>
            </a:r>
            <a:r>
              <a:rPr lang="vi-VN" sz="2600" b="1" dirty="0">
                <a:solidFill>
                  <a:srgbClr val="0000FF"/>
                </a:solidFill>
                <a:latin typeface="Times New Roman"/>
                <a:cs typeface="Times New Roman"/>
              </a:rPr>
              <a:t>đạt 0,9</a:t>
            </a:r>
            <a:r>
              <a:rPr lang="vi-VN" sz="2600" b="1" dirty="0" smtClean="0">
                <a:solidFill>
                  <a:srgbClr val="0000FF"/>
                </a:solidFill>
                <a:latin typeface="Times New Roman"/>
                <a:cs typeface="Times New Roman"/>
              </a:rPr>
              <a:t>%)</a:t>
            </a:r>
            <a:endParaRPr lang="en-US" sz="2600" b="1" dirty="0" smtClean="0">
              <a:solidFill>
                <a:srgbClr val="0000FF"/>
              </a:solidFill>
              <a:latin typeface="Times New Roman"/>
              <a:cs typeface="Times New Roman"/>
            </a:endParaRPr>
          </a:p>
          <a:p>
            <a:pPr marL="927100" indent="-457200" algn="just">
              <a:lnSpc>
                <a:spcPct val="100000"/>
              </a:lnSpc>
              <a:spcBef>
                <a:spcPts val="985"/>
              </a:spcBef>
              <a:buFont typeface="Wingdings" panose="05000000000000000000" pitchFamily="2" charset="2"/>
              <a:buChar char="Ø"/>
            </a:pPr>
            <a:r>
              <a:rPr lang="vi-VN" sz="2600" dirty="0" smtClean="0">
                <a:solidFill>
                  <a:srgbClr val="0000FF"/>
                </a:solidFill>
                <a:latin typeface="Times New Roman"/>
                <a:cs typeface="Times New Roman"/>
              </a:rPr>
              <a:t>Tỷ </a:t>
            </a:r>
            <a:r>
              <a:rPr lang="vi-VN" sz="2600" dirty="0">
                <a:solidFill>
                  <a:srgbClr val="0000FF"/>
                </a:solidFill>
                <a:latin typeface="Times New Roman"/>
                <a:cs typeface="Times New Roman"/>
              </a:rPr>
              <a:t>lệ thanh toán trực </a:t>
            </a:r>
            <a:r>
              <a:rPr lang="vi-VN" sz="2600" dirty="0" smtClean="0">
                <a:solidFill>
                  <a:srgbClr val="0000FF"/>
                </a:solidFill>
                <a:latin typeface="Times New Roman"/>
                <a:cs typeface="Times New Roman"/>
              </a:rPr>
              <a:t>tuyến</a:t>
            </a:r>
            <a:r>
              <a:rPr lang="en-US" sz="2600" dirty="0" smtClean="0">
                <a:solidFill>
                  <a:srgbClr val="0000FF"/>
                </a:solidFill>
                <a:latin typeface="Times New Roman"/>
                <a:cs typeface="Times New Roman"/>
              </a:rPr>
              <a:t> </a:t>
            </a:r>
            <a:r>
              <a:rPr lang="en-US" sz="2600" dirty="0" err="1" smtClean="0">
                <a:solidFill>
                  <a:srgbClr val="0000FF"/>
                </a:solidFill>
                <a:latin typeface="Times New Roman"/>
                <a:cs typeface="Times New Roman"/>
              </a:rPr>
              <a:t>thành</a:t>
            </a:r>
            <a:r>
              <a:rPr lang="en-US" sz="2600" dirty="0" smtClean="0">
                <a:solidFill>
                  <a:srgbClr val="0000FF"/>
                </a:solidFill>
                <a:latin typeface="Times New Roman"/>
                <a:cs typeface="Times New Roman"/>
              </a:rPr>
              <a:t> </a:t>
            </a:r>
            <a:r>
              <a:rPr lang="en-US" sz="2600" dirty="0" err="1" smtClean="0">
                <a:solidFill>
                  <a:srgbClr val="0000FF"/>
                </a:solidFill>
                <a:latin typeface="Times New Roman"/>
                <a:cs typeface="Times New Roman"/>
              </a:rPr>
              <a:t>công</a:t>
            </a:r>
            <a:r>
              <a:rPr lang="vi-VN" sz="2600" dirty="0" smtClean="0">
                <a:solidFill>
                  <a:srgbClr val="0000FF"/>
                </a:solidFill>
                <a:latin typeface="Times New Roman"/>
                <a:cs typeface="Times New Roman"/>
              </a:rPr>
              <a:t> </a:t>
            </a:r>
            <a:r>
              <a:rPr lang="vi-VN" sz="2600" dirty="0">
                <a:solidFill>
                  <a:srgbClr val="0000FF"/>
                </a:solidFill>
                <a:latin typeface="Times New Roman"/>
                <a:cs typeface="Times New Roman"/>
              </a:rPr>
              <a:t>trên cổng </a:t>
            </a:r>
            <a:r>
              <a:rPr lang="en-US" sz="2600" dirty="0" smtClean="0">
                <a:solidFill>
                  <a:srgbClr val="0000FF"/>
                </a:solidFill>
                <a:latin typeface="Times New Roman"/>
                <a:cs typeface="Times New Roman"/>
              </a:rPr>
              <a:t>DVC </a:t>
            </a:r>
            <a:r>
              <a:rPr lang="vi-VN" sz="2600" dirty="0" smtClean="0">
                <a:solidFill>
                  <a:srgbClr val="0000FF"/>
                </a:solidFill>
                <a:latin typeface="Times New Roman"/>
                <a:cs typeface="Times New Roman"/>
              </a:rPr>
              <a:t>quốc gia</a:t>
            </a:r>
            <a:r>
              <a:rPr lang="en-US" sz="2600" dirty="0" smtClean="0">
                <a:solidFill>
                  <a:srgbClr val="0000FF"/>
                </a:solidFill>
                <a:latin typeface="Times New Roman"/>
                <a:cs typeface="Times New Roman"/>
              </a:rPr>
              <a:t>:</a:t>
            </a:r>
            <a:r>
              <a:rPr lang="vi-VN" sz="2600" dirty="0" smtClean="0">
                <a:solidFill>
                  <a:srgbClr val="0000FF"/>
                </a:solidFill>
                <a:latin typeface="Times New Roman"/>
                <a:cs typeface="Times New Roman"/>
              </a:rPr>
              <a:t> 3.805</a:t>
            </a:r>
            <a:r>
              <a:rPr lang="en-US" sz="2600" dirty="0" smtClean="0">
                <a:solidFill>
                  <a:srgbClr val="0000FF"/>
                </a:solidFill>
                <a:latin typeface="Times New Roman"/>
                <a:cs typeface="Times New Roman"/>
              </a:rPr>
              <a:t> </a:t>
            </a:r>
            <a:r>
              <a:rPr lang="vi-VN" sz="2600" dirty="0" smtClean="0">
                <a:solidFill>
                  <a:srgbClr val="0000FF"/>
                </a:solidFill>
                <a:latin typeface="Times New Roman"/>
                <a:cs typeface="Times New Roman"/>
              </a:rPr>
              <a:t>hồ </a:t>
            </a:r>
            <a:r>
              <a:rPr lang="vi-VN" sz="2600" dirty="0">
                <a:solidFill>
                  <a:srgbClr val="0000FF"/>
                </a:solidFill>
                <a:latin typeface="Times New Roman"/>
                <a:cs typeface="Times New Roman"/>
              </a:rPr>
              <a:t>sơ (</a:t>
            </a:r>
            <a:r>
              <a:rPr lang="vi-VN" sz="2600" b="1" dirty="0">
                <a:solidFill>
                  <a:srgbClr val="0000FF"/>
                </a:solidFill>
                <a:latin typeface="Times New Roman"/>
                <a:cs typeface="Times New Roman"/>
              </a:rPr>
              <a:t>đạt 100%</a:t>
            </a:r>
            <a:r>
              <a:rPr lang="vi-VN" sz="2600" dirty="0">
                <a:solidFill>
                  <a:srgbClr val="0000FF"/>
                </a:solidFill>
                <a:latin typeface="Times New Roman"/>
                <a:cs typeface="Times New Roman"/>
              </a:rPr>
              <a:t>)</a:t>
            </a:r>
          </a:p>
          <a:p>
            <a:pPr marL="469900" algn="just">
              <a:lnSpc>
                <a:spcPct val="100000"/>
              </a:lnSpc>
              <a:spcBef>
                <a:spcPts val="985"/>
              </a:spcBef>
            </a:pPr>
            <a:endParaRPr lang="en-US" sz="2600" dirty="0">
              <a:solidFill>
                <a:srgbClr val="0000FF"/>
              </a:solidFill>
              <a:latin typeface="Times New Roman"/>
              <a:cs typeface="Times New Roman"/>
            </a:endParaRPr>
          </a:p>
          <a:p>
            <a:pPr marL="469900" algn="just">
              <a:lnSpc>
                <a:spcPct val="100000"/>
              </a:lnSpc>
              <a:spcBef>
                <a:spcPts val="985"/>
              </a:spcBef>
            </a:pPr>
            <a:endParaRPr lang="en-US" sz="2600" dirty="0" smtClean="0">
              <a:solidFill>
                <a:srgbClr val="0000FF"/>
              </a:solidFill>
              <a:latin typeface="Times New Roman"/>
              <a:cs typeface="Times New Roman"/>
            </a:endParaRPr>
          </a:p>
          <a:p>
            <a:pPr marL="469900" algn="just">
              <a:lnSpc>
                <a:spcPct val="100000"/>
              </a:lnSpc>
              <a:spcBef>
                <a:spcPts val="985"/>
              </a:spcBef>
            </a:pPr>
            <a:endParaRPr lang="en-US" sz="2600" dirty="0" smtClean="0">
              <a:solidFill>
                <a:srgbClr val="0000FF"/>
              </a:solidFill>
              <a:latin typeface="Times New Roman"/>
              <a:cs typeface="Times New Roman"/>
            </a:endParaRPr>
          </a:p>
        </p:txBody>
      </p:sp>
      <p:sp>
        <p:nvSpPr>
          <p:cNvPr id="11" name="object 4"/>
          <p:cNvSpPr txBox="1">
            <a:spLocks noGrp="1"/>
          </p:cNvSpPr>
          <p:nvPr>
            <p:ph type="ftr" sz="quarter" idx="11"/>
          </p:nvPr>
        </p:nvSpPr>
        <p:spPr>
          <a:xfrm>
            <a:off x="0" y="6495304"/>
            <a:ext cx="12192000" cy="269304"/>
          </a:xfrm>
          <a:prstGeom prst="rect">
            <a:avLst/>
          </a:prstGeom>
        </p:spPr>
        <p:txBody>
          <a:bodyPr vert="horz" wrap="square" lIns="0" tIns="0" rIns="0" bIns="0" rtlCol="0">
            <a:spAutoFit/>
          </a:bodyPr>
          <a:lstStyle/>
          <a:p>
            <a:pPr marL="12700">
              <a:lnSpc>
                <a:spcPts val="2065"/>
              </a:lnSpc>
            </a:pPr>
            <a:r>
              <a:rPr lang="en-US" sz="1800" spc="-5" dirty="0" smtClean="0">
                <a:latin typeface="Times New Roman" panose="02020603050405020304" pitchFamily="18" charset="0"/>
                <a:cs typeface="Times New Roman" panose="02020603050405020304" pitchFamily="18" charset="0"/>
              </a:rPr>
              <a:t>SỞ </a:t>
            </a:r>
            <a:r>
              <a:rPr sz="1800" dirty="0" smtClean="0">
                <a:latin typeface="Times New Roman" panose="02020603050405020304" pitchFamily="18" charset="0"/>
                <a:cs typeface="Times New Roman" panose="02020603050405020304" pitchFamily="18" charset="0"/>
              </a:rPr>
              <a:t>TÀI </a:t>
            </a:r>
            <a:r>
              <a:rPr sz="1800" spc="-5" dirty="0">
                <a:latin typeface="Times New Roman" panose="02020603050405020304" pitchFamily="18" charset="0"/>
                <a:cs typeface="Times New Roman" panose="02020603050405020304" pitchFamily="18" charset="0"/>
              </a:rPr>
              <a:t>NGUYÊN VÀ </a:t>
            </a:r>
            <a:r>
              <a:rPr sz="1800" dirty="0">
                <a:latin typeface="Times New Roman" panose="02020603050405020304" pitchFamily="18" charset="0"/>
                <a:cs typeface="Times New Roman" panose="02020603050405020304" pitchFamily="18" charset="0"/>
              </a:rPr>
              <a:t>MÔI</a:t>
            </a:r>
            <a:r>
              <a:rPr sz="1800" spc="-170" dirty="0">
                <a:latin typeface="Times New Roman" panose="02020603050405020304" pitchFamily="18" charset="0"/>
                <a:cs typeface="Times New Roman" panose="02020603050405020304" pitchFamily="18" charset="0"/>
              </a:rPr>
              <a:t> </a:t>
            </a:r>
            <a:r>
              <a:rPr sz="1800" spc="-5" dirty="0" smtClean="0">
                <a:latin typeface="Times New Roman" panose="02020603050405020304" pitchFamily="18" charset="0"/>
                <a:cs typeface="Times New Roman" panose="02020603050405020304" pitchFamily="18" charset="0"/>
              </a:rPr>
              <a:t>TRƯỜNG</a:t>
            </a:r>
            <a:endParaRPr sz="1800" spc="-5"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7902245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924791" y="999125"/>
            <a:ext cx="10058400" cy="1366400"/>
          </a:xfrm>
          <a:prstGeom prst="rect">
            <a:avLst/>
          </a:prstGeom>
        </p:spPr>
        <p:txBody>
          <a:bodyPr vert="horz" wrap="square" lIns="0" tIns="12065" rIns="0" bIns="0" rtlCol="0">
            <a:spAutoFit/>
          </a:bodyPr>
          <a:lstStyle/>
          <a:p>
            <a:pPr marL="12700" algn="ctr">
              <a:lnSpc>
                <a:spcPct val="100000"/>
              </a:lnSpc>
              <a:spcBef>
                <a:spcPts val="95"/>
              </a:spcBef>
            </a:pPr>
            <a:r>
              <a:rPr lang="en-US" sz="4400" b="1" spc="-5" dirty="0" smtClean="0">
                <a:solidFill>
                  <a:schemeClr val="accent1">
                    <a:lumMod val="75000"/>
                  </a:schemeClr>
                </a:solidFill>
                <a:latin typeface="Times New Roman" panose="02020603050405020304" pitchFamily="18" charset="0"/>
                <a:cs typeface="Times New Roman" panose="02020603050405020304" pitchFamily="18" charset="0"/>
              </a:rPr>
              <a:t>I. KẾT QUẢ THỰC HIỆN (</a:t>
            </a:r>
            <a:r>
              <a:rPr lang="en-US" sz="4400" b="1" spc="-5" dirty="0" err="1" smtClean="0">
                <a:solidFill>
                  <a:srgbClr val="FF0000"/>
                </a:solidFill>
                <a:latin typeface="Times New Roman" panose="02020603050405020304" pitchFamily="18" charset="0"/>
                <a:cs typeface="Times New Roman" panose="02020603050405020304" pitchFamily="18" charset="0"/>
              </a:rPr>
              <a:t>tt</a:t>
            </a:r>
            <a:r>
              <a:rPr lang="en-US" sz="4400" b="1" spc="-5" dirty="0" smtClean="0">
                <a:solidFill>
                  <a:schemeClr val="accent1">
                    <a:lumMod val="75000"/>
                  </a:schemeClr>
                </a:solidFill>
                <a:latin typeface="Times New Roman" panose="02020603050405020304" pitchFamily="18" charset="0"/>
                <a:cs typeface="Times New Roman" panose="02020603050405020304" pitchFamily="18" charset="0"/>
              </a:rPr>
              <a:t>)</a:t>
            </a:r>
            <a:r>
              <a:rPr lang="en-US" sz="4400" b="1" dirty="0">
                <a:solidFill>
                  <a:srgbClr val="0000FF"/>
                </a:solidFill>
                <a:latin typeface="Times New Roman" panose="02020603050405020304" pitchFamily="18" charset="0"/>
                <a:cs typeface="Times New Roman" panose="02020603050405020304" pitchFamily="18" charset="0"/>
              </a:rPr>
              <a:t/>
            </a:r>
            <a:br>
              <a:rPr lang="en-US" sz="4400" b="1" dirty="0">
                <a:solidFill>
                  <a:srgbClr val="0000FF"/>
                </a:solidFill>
                <a:latin typeface="Times New Roman" panose="02020603050405020304" pitchFamily="18" charset="0"/>
                <a:cs typeface="Times New Roman" panose="02020603050405020304" pitchFamily="18" charset="0"/>
              </a:rPr>
            </a:br>
            <a:endParaRPr sz="4400" b="1" spc="-10" dirty="0">
              <a:solidFill>
                <a:schemeClr val="accent1">
                  <a:lumMod val="75000"/>
                </a:schemeClr>
              </a:solidFill>
              <a:latin typeface="Times New Roman" panose="02020603050405020304" pitchFamily="18" charset="0"/>
              <a:cs typeface="Times New Roman" panose="02020603050405020304" pitchFamily="18" charset="0"/>
            </a:endParaRPr>
          </a:p>
        </p:txBody>
      </p:sp>
      <p:sp>
        <p:nvSpPr>
          <p:cNvPr id="9" name="Slide Number Placeholder 8"/>
          <p:cNvSpPr>
            <a:spLocks noGrp="1"/>
          </p:cNvSpPr>
          <p:nvPr>
            <p:ph type="sldNum" sz="quarter" idx="12"/>
          </p:nvPr>
        </p:nvSpPr>
        <p:spPr/>
        <p:txBody>
          <a:bodyPr/>
          <a:lstStyle/>
          <a:p>
            <a:fld id="{B6F15528-21DE-4FAA-801E-634DDDAF4B2B}" type="slidenum">
              <a:rPr lang="en-US" smtClean="0"/>
              <a:pPr/>
              <a:t>5</a:t>
            </a:fld>
            <a:endParaRPr lang="en-US"/>
          </a:p>
        </p:txBody>
      </p:sp>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049000" y="96037"/>
            <a:ext cx="1023383" cy="1123163"/>
          </a:xfrm>
          <a:prstGeom prst="rect">
            <a:avLst/>
          </a:prstGeom>
        </p:spPr>
      </p:pic>
      <p:sp>
        <p:nvSpPr>
          <p:cNvPr id="10" name="object 3"/>
          <p:cNvSpPr txBox="1"/>
          <p:nvPr/>
        </p:nvSpPr>
        <p:spPr>
          <a:xfrm>
            <a:off x="457200" y="1752600"/>
            <a:ext cx="10896601" cy="5968942"/>
          </a:xfrm>
          <a:prstGeom prst="rect">
            <a:avLst/>
          </a:prstGeom>
        </p:spPr>
        <p:txBody>
          <a:bodyPr vert="horz" wrap="square" lIns="0" tIns="125095" rIns="0" bIns="0" rtlCol="0">
            <a:spAutoFit/>
          </a:bodyPr>
          <a:lstStyle/>
          <a:p>
            <a:pPr marL="984250" indent="-514350" algn="just">
              <a:lnSpc>
                <a:spcPct val="100000"/>
              </a:lnSpc>
              <a:spcBef>
                <a:spcPts val="985"/>
              </a:spcBef>
              <a:buFont typeface="+mj-lt"/>
              <a:buAutoNum type="arabicPeriod" startAt="2"/>
            </a:pPr>
            <a:r>
              <a:rPr lang="en-US" sz="2600" b="1" dirty="0" err="1" smtClean="0">
                <a:solidFill>
                  <a:srgbClr val="0000FF"/>
                </a:solidFill>
                <a:latin typeface="Times New Roman"/>
                <a:cs typeface="Times New Roman"/>
              </a:rPr>
              <a:t>Đề</a:t>
            </a:r>
            <a:r>
              <a:rPr lang="en-US" sz="2600" b="1" dirty="0" smtClean="0">
                <a:solidFill>
                  <a:srgbClr val="0000FF"/>
                </a:solidFill>
                <a:latin typeface="Times New Roman"/>
                <a:cs typeface="Times New Roman"/>
              </a:rPr>
              <a:t> </a:t>
            </a:r>
            <a:r>
              <a:rPr lang="en-US" sz="2600" b="1" dirty="0" err="1" smtClean="0">
                <a:solidFill>
                  <a:srgbClr val="0000FF"/>
                </a:solidFill>
                <a:latin typeface="Times New Roman"/>
                <a:cs typeface="Times New Roman"/>
              </a:rPr>
              <a:t>án</a:t>
            </a:r>
            <a:r>
              <a:rPr lang="en-US" sz="2600" b="1" dirty="0" smtClean="0">
                <a:solidFill>
                  <a:srgbClr val="0000FF"/>
                </a:solidFill>
                <a:latin typeface="Times New Roman"/>
                <a:cs typeface="Times New Roman"/>
              </a:rPr>
              <a:t> 06 </a:t>
            </a:r>
            <a:r>
              <a:rPr lang="en-US" sz="2600" b="1" dirty="0" err="1" smtClean="0">
                <a:solidFill>
                  <a:srgbClr val="0000FF"/>
                </a:solidFill>
                <a:latin typeface="Times New Roman"/>
                <a:cs typeface="Times New Roman"/>
              </a:rPr>
              <a:t>của</a:t>
            </a:r>
            <a:r>
              <a:rPr lang="en-US" sz="2600" b="1" dirty="0" smtClean="0">
                <a:solidFill>
                  <a:srgbClr val="0000FF"/>
                </a:solidFill>
                <a:latin typeface="Times New Roman"/>
                <a:cs typeface="Times New Roman"/>
              </a:rPr>
              <a:t> </a:t>
            </a:r>
            <a:r>
              <a:rPr lang="en-US" sz="2600" b="1" dirty="0" err="1" smtClean="0">
                <a:solidFill>
                  <a:srgbClr val="0000FF"/>
                </a:solidFill>
                <a:latin typeface="Times New Roman"/>
                <a:cs typeface="Times New Roman"/>
              </a:rPr>
              <a:t>Chính</a:t>
            </a:r>
            <a:r>
              <a:rPr lang="en-US" sz="2600" b="1" dirty="0" smtClean="0">
                <a:solidFill>
                  <a:srgbClr val="0000FF"/>
                </a:solidFill>
                <a:latin typeface="Times New Roman"/>
                <a:cs typeface="Times New Roman"/>
              </a:rPr>
              <a:t> </a:t>
            </a:r>
            <a:r>
              <a:rPr lang="en-US" sz="2600" b="1" dirty="0" err="1" smtClean="0">
                <a:solidFill>
                  <a:srgbClr val="0000FF"/>
                </a:solidFill>
                <a:latin typeface="Times New Roman"/>
                <a:cs typeface="Times New Roman"/>
              </a:rPr>
              <a:t>phủ</a:t>
            </a:r>
            <a:endParaRPr lang="en-US" sz="2600" b="1" dirty="0" smtClean="0">
              <a:solidFill>
                <a:srgbClr val="0000FF"/>
              </a:solidFill>
              <a:latin typeface="Times New Roman"/>
              <a:cs typeface="Times New Roman"/>
            </a:endParaRPr>
          </a:p>
          <a:p>
            <a:pPr marL="927100" indent="-457200" algn="just">
              <a:lnSpc>
                <a:spcPct val="100000"/>
              </a:lnSpc>
              <a:spcBef>
                <a:spcPts val="985"/>
              </a:spcBef>
              <a:buFont typeface="Wingdings" panose="05000000000000000000" pitchFamily="2" charset="2"/>
              <a:buChar char="Ø"/>
            </a:pPr>
            <a:r>
              <a:rPr lang="vi-VN" sz="2600" dirty="0" smtClean="0">
                <a:solidFill>
                  <a:srgbClr val="0000FF"/>
                </a:solidFill>
                <a:latin typeface="Times New Roman"/>
                <a:cs typeface="Times New Roman"/>
              </a:rPr>
              <a:t>Đề </a:t>
            </a:r>
            <a:r>
              <a:rPr lang="vi-VN" sz="2600" dirty="0">
                <a:solidFill>
                  <a:srgbClr val="0000FF"/>
                </a:solidFill>
                <a:latin typeface="Times New Roman"/>
                <a:cs typeface="Times New Roman"/>
              </a:rPr>
              <a:t>án 06 có 1 </a:t>
            </a:r>
            <a:r>
              <a:rPr lang="en-US" sz="2600" dirty="0" smtClean="0">
                <a:solidFill>
                  <a:srgbClr val="0000FF"/>
                </a:solidFill>
                <a:latin typeface="Times New Roman"/>
                <a:cs typeface="Times New Roman"/>
              </a:rPr>
              <a:t>TTHC </a:t>
            </a:r>
            <a:r>
              <a:rPr lang="vi-VN" sz="2600" dirty="0" smtClean="0">
                <a:solidFill>
                  <a:srgbClr val="0000FF"/>
                </a:solidFill>
                <a:latin typeface="Times New Roman"/>
                <a:cs typeface="Times New Roman"/>
              </a:rPr>
              <a:t>(Đăng </a:t>
            </a:r>
            <a:r>
              <a:rPr lang="vi-VN" sz="2600" dirty="0">
                <a:solidFill>
                  <a:srgbClr val="0000FF"/>
                </a:solidFill>
                <a:latin typeface="Times New Roman"/>
                <a:cs typeface="Times New Roman"/>
              </a:rPr>
              <a:t>ký biến động về quyền sử dụng đất, quyền sở hữu tài sản gắn liền với đất do thay đổi thông tin về người được cấp Giấy chứng nhận (đổi tên hoặc giấy tờ pháp nhân, giấy tờ nhân thân, địa chỉ) liên quan đến </a:t>
            </a:r>
            <a:r>
              <a:rPr lang="vi-VN" sz="2600" dirty="0" smtClean="0">
                <a:solidFill>
                  <a:srgbClr val="0000FF"/>
                </a:solidFill>
                <a:latin typeface="Times New Roman"/>
                <a:cs typeface="Times New Roman"/>
              </a:rPr>
              <a:t>Sở</a:t>
            </a:r>
            <a:r>
              <a:rPr lang="en-US" sz="2600" dirty="0" smtClean="0">
                <a:solidFill>
                  <a:srgbClr val="0000FF"/>
                </a:solidFill>
                <a:latin typeface="Times New Roman"/>
                <a:cs typeface="Times New Roman"/>
              </a:rPr>
              <a:t>.</a:t>
            </a:r>
          </a:p>
          <a:p>
            <a:pPr marL="927100" indent="-457200" algn="just">
              <a:lnSpc>
                <a:spcPct val="100000"/>
              </a:lnSpc>
              <a:spcBef>
                <a:spcPts val="985"/>
              </a:spcBef>
              <a:buFont typeface="Wingdings" panose="05000000000000000000" pitchFamily="2" charset="2"/>
              <a:buChar char="Ø"/>
            </a:pPr>
            <a:r>
              <a:rPr lang="vi-VN" sz="2600" dirty="0">
                <a:solidFill>
                  <a:srgbClr val="0000FF"/>
                </a:solidFill>
                <a:latin typeface="Times New Roman"/>
                <a:cs typeface="Times New Roman"/>
              </a:rPr>
              <a:t>Sở TN&amp;MT đã triển khai cho 9 Chi nhánh Văn phòng Đăng ký đất đai ở các quận huyện và đã </a:t>
            </a:r>
            <a:r>
              <a:rPr lang="en-US" sz="2600" dirty="0" err="1" smtClean="0">
                <a:solidFill>
                  <a:srgbClr val="0000FF"/>
                </a:solidFill>
                <a:latin typeface="Times New Roman"/>
                <a:cs typeface="Times New Roman"/>
              </a:rPr>
              <a:t>thí</a:t>
            </a:r>
            <a:r>
              <a:rPr lang="en-US" sz="2600" dirty="0" smtClean="0">
                <a:solidFill>
                  <a:srgbClr val="0000FF"/>
                </a:solidFill>
                <a:latin typeface="Times New Roman"/>
                <a:cs typeface="Times New Roman"/>
              </a:rPr>
              <a:t> </a:t>
            </a:r>
            <a:r>
              <a:rPr lang="en-US" sz="2600" dirty="0" err="1" smtClean="0">
                <a:solidFill>
                  <a:srgbClr val="0000FF"/>
                </a:solidFill>
                <a:latin typeface="Times New Roman"/>
                <a:cs typeface="Times New Roman"/>
              </a:rPr>
              <a:t>điểm</a:t>
            </a:r>
            <a:r>
              <a:rPr lang="en-US" sz="2600" dirty="0" smtClean="0">
                <a:solidFill>
                  <a:srgbClr val="0000FF"/>
                </a:solidFill>
                <a:latin typeface="Times New Roman"/>
                <a:cs typeface="Times New Roman"/>
              </a:rPr>
              <a:t> </a:t>
            </a:r>
            <a:r>
              <a:rPr lang="vi-VN" sz="2600" dirty="0" smtClean="0">
                <a:solidFill>
                  <a:srgbClr val="0000FF"/>
                </a:solidFill>
                <a:latin typeface="Times New Roman"/>
                <a:cs typeface="Times New Roman"/>
              </a:rPr>
              <a:t>thành </a:t>
            </a:r>
            <a:r>
              <a:rPr lang="vi-VN" sz="2600" dirty="0">
                <a:solidFill>
                  <a:srgbClr val="0000FF"/>
                </a:solidFill>
                <a:latin typeface="Times New Roman"/>
                <a:cs typeface="Times New Roman"/>
              </a:rPr>
              <a:t>công trên Cổng </a:t>
            </a:r>
            <a:r>
              <a:rPr lang="en-US" sz="2600" dirty="0" smtClean="0">
                <a:solidFill>
                  <a:srgbClr val="0000FF"/>
                </a:solidFill>
                <a:latin typeface="Times New Roman"/>
                <a:cs typeface="Times New Roman"/>
              </a:rPr>
              <a:t>DVC </a:t>
            </a:r>
            <a:r>
              <a:rPr lang="vi-VN" sz="2600" dirty="0" smtClean="0">
                <a:solidFill>
                  <a:srgbClr val="0000FF"/>
                </a:solidFill>
                <a:latin typeface="Times New Roman"/>
                <a:cs typeface="Times New Roman"/>
              </a:rPr>
              <a:t>của </a:t>
            </a:r>
            <a:r>
              <a:rPr lang="vi-VN" sz="2600" dirty="0">
                <a:solidFill>
                  <a:srgbClr val="0000FF"/>
                </a:solidFill>
                <a:latin typeface="Times New Roman"/>
                <a:cs typeface="Times New Roman"/>
              </a:rPr>
              <a:t>Bộ </a:t>
            </a:r>
            <a:r>
              <a:rPr lang="en-US" sz="2600" dirty="0" smtClean="0">
                <a:solidFill>
                  <a:srgbClr val="0000FF"/>
                </a:solidFill>
                <a:latin typeface="Times New Roman"/>
                <a:cs typeface="Times New Roman"/>
              </a:rPr>
              <a:t>TNMT</a:t>
            </a:r>
            <a:r>
              <a:rPr lang="vi-VN" sz="2600" dirty="0" smtClean="0">
                <a:solidFill>
                  <a:srgbClr val="0000FF"/>
                </a:solidFill>
                <a:latin typeface="Times New Roman"/>
                <a:cs typeface="Times New Roman"/>
              </a:rPr>
              <a:t>. </a:t>
            </a:r>
            <a:r>
              <a:rPr lang="vi-VN" sz="2600" dirty="0">
                <a:solidFill>
                  <a:srgbClr val="0000FF"/>
                </a:solidFill>
                <a:latin typeface="Times New Roman"/>
                <a:cs typeface="Times New Roman"/>
              </a:rPr>
              <a:t>Theo đó, người sử dụng đất khi thực hiện quyền chỉnh lý biến động đối với thủ tục hành chính xác định lại định danh dân cư xác thực sẽ thực hiện dịch vụ công trực tuyến. </a:t>
            </a:r>
            <a:r>
              <a:rPr lang="vi-VN" sz="2600" dirty="0" smtClean="0">
                <a:solidFill>
                  <a:srgbClr val="0000FF"/>
                </a:solidFill>
                <a:latin typeface="Times New Roman"/>
                <a:cs typeface="Times New Roman"/>
              </a:rPr>
              <a:t>Từ </a:t>
            </a:r>
            <a:r>
              <a:rPr lang="vi-VN" sz="2600" dirty="0">
                <a:solidFill>
                  <a:srgbClr val="0000FF"/>
                </a:solidFill>
                <a:latin typeface="Times New Roman"/>
                <a:cs typeface="Times New Roman"/>
              </a:rPr>
              <a:t>tháng </a:t>
            </a:r>
            <a:r>
              <a:rPr lang="vi-VN" sz="2600" dirty="0" smtClean="0">
                <a:solidFill>
                  <a:srgbClr val="0000FF"/>
                </a:solidFill>
                <a:latin typeface="Times New Roman"/>
                <a:cs typeface="Times New Roman"/>
              </a:rPr>
              <a:t>11</a:t>
            </a:r>
            <a:r>
              <a:rPr lang="en-US" sz="2600" dirty="0" smtClean="0">
                <a:solidFill>
                  <a:srgbClr val="0000FF"/>
                </a:solidFill>
                <a:latin typeface="Times New Roman"/>
                <a:cs typeface="Times New Roman"/>
              </a:rPr>
              <a:t>/</a:t>
            </a:r>
            <a:r>
              <a:rPr lang="vi-VN" sz="2600" dirty="0" smtClean="0">
                <a:solidFill>
                  <a:srgbClr val="0000FF"/>
                </a:solidFill>
                <a:latin typeface="Times New Roman"/>
                <a:cs typeface="Times New Roman"/>
              </a:rPr>
              <a:t>2022 </a:t>
            </a:r>
            <a:r>
              <a:rPr lang="vi-VN" sz="2600" dirty="0">
                <a:solidFill>
                  <a:srgbClr val="0000FF"/>
                </a:solidFill>
                <a:latin typeface="Times New Roman"/>
                <a:cs typeface="Times New Roman"/>
              </a:rPr>
              <a:t>đến nay đã tiếp nhận 44 hồ </a:t>
            </a:r>
            <a:r>
              <a:rPr lang="vi-VN" sz="2600" dirty="0" smtClean="0">
                <a:solidFill>
                  <a:srgbClr val="0000FF"/>
                </a:solidFill>
                <a:latin typeface="Times New Roman"/>
                <a:cs typeface="Times New Roman"/>
              </a:rPr>
              <a:t>sơ</a:t>
            </a:r>
            <a:r>
              <a:rPr lang="en-US" sz="2600" dirty="0" smtClean="0">
                <a:solidFill>
                  <a:srgbClr val="0000FF"/>
                </a:solidFill>
                <a:latin typeface="Times New Roman"/>
                <a:cs typeface="Times New Roman"/>
              </a:rPr>
              <a:t>.</a:t>
            </a:r>
          </a:p>
          <a:p>
            <a:pPr marL="469900" algn="just">
              <a:lnSpc>
                <a:spcPct val="100000"/>
              </a:lnSpc>
              <a:spcBef>
                <a:spcPts val="985"/>
              </a:spcBef>
            </a:pPr>
            <a:endParaRPr lang="en-US" sz="2600" dirty="0">
              <a:solidFill>
                <a:srgbClr val="0000FF"/>
              </a:solidFill>
              <a:latin typeface="Times New Roman"/>
              <a:cs typeface="Times New Roman"/>
            </a:endParaRPr>
          </a:p>
          <a:p>
            <a:pPr marL="469900" algn="just">
              <a:lnSpc>
                <a:spcPct val="100000"/>
              </a:lnSpc>
              <a:spcBef>
                <a:spcPts val="985"/>
              </a:spcBef>
            </a:pPr>
            <a:endParaRPr lang="en-US" sz="2600" dirty="0" smtClean="0">
              <a:solidFill>
                <a:srgbClr val="0000FF"/>
              </a:solidFill>
              <a:latin typeface="Times New Roman"/>
              <a:cs typeface="Times New Roman"/>
            </a:endParaRPr>
          </a:p>
          <a:p>
            <a:pPr marL="469900" algn="just">
              <a:lnSpc>
                <a:spcPct val="100000"/>
              </a:lnSpc>
              <a:spcBef>
                <a:spcPts val="985"/>
              </a:spcBef>
            </a:pPr>
            <a:endParaRPr lang="en-US" sz="2600" dirty="0" smtClean="0">
              <a:solidFill>
                <a:srgbClr val="0000FF"/>
              </a:solidFill>
              <a:latin typeface="Times New Roman"/>
              <a:cs typeface="Times New Roman"/>
            </a:endParaRPr>
          </a:p>
        </p:txBody>
      </p:sp>
      <p:sp>
        <p:nvSpPr>
          <p:cNvPr id="11" name="object 4"/>
          <p:cNvSpPr txBox="1">
            <a:spLocks noGrp="1"/>
          </p:cNvSpPr>
          <p:nvPr>
            <p:ph type="ftr" sz="quarter" idx="11"/>
          </p:nvPr>
        </p:nvSpPr>
        <p:spPr>
          <a:xfrm>
            <a:off x="0" y="6495304"/>
            <a:ext cx="12192000" cy="269304"/>
          </a:xfrm>
          <a:prstGeom prst="rect">
            <a:avLst/>
          </a:prstGeom>
        </p:spPr>
        <p:txBody>
          <a:bodyPr vert="horz" wrap="square" lIns="0" tIns="0" rIns="0" bIns="0" rtlCol="0">
            <a:spAutoFit/>
          </a:bodyPr>
          <a:lstStyle/>
          <a:p>
            <a:pPr marL="12700">
              <a:lnSpc>
                <a:spcPts val="2065"/>
              </a:lnSpc>
            </a:pPr>
            <a:r>
              <a:rPr lang="en-US" sz="1800" spc="-5" dirty="0" smtClean="0">
                <a:latin typeface="Times New Roman" panose="02020603050405020304" pitchFamily="18" charset="0"/>
                <a:cs typeface="Times New Roman" panose="02020603050405020304" pitchFamily="18" charset="0"/>
              </a:rPr>
              <a:t>SỞ </a:t>
            </a:r>
            <a:r>
              <a:rPr sz="1800" dirty="0" smtClean="0">
                <a:latin typeface="Times New Roman" panose="02020603050405020304" pitchFamily="18" charset="0"/>
                <a:cs typeface="Times New Roman" panose="02020603050405020304" pitchFamily="18" charset="0"/>
              </a:rPr>
              <a:t>TÀI </a:t>
            </a:r>
            <a:r>
              <a:rPr sz="1800" spc="-5" dirty="0">
                <a:latin typeface="Times New Roman" panose="02020603050405020304" pitchFamily="18" charset="0"/>
                <a:cs typeface="Times New Roman" panose="02020603050405020304" pitchFamily="18" charset="0"/>
              </a:rPr>
              <a:t>NGUYÊN VÀ </a:t>
            </a:r>
            <a:r>
              <a:rPr sz="1800" dirty="0">
                <a:latin typeface="Times New Roman" panose="02020603050405020304" pitchFamily="18" charset="0"/>
                <a:cs typeface="Times New Roman" panose="02020603050405020304" pitchFamily="18" charset="0"/>
              </a:rPr>
              <a:t>MÔI</a:t>
            </a:r>
            <a:r>
              <a:rPr sz="1800" spc="-170" dirty="0">
                <a:latin typeface="Times New Roman" panose="02020603050405020304" pitchFamily="18" charset="0"/>
                <a:cs typeface="Times New Roman" panose="02020603050405020304" pitchFamily="18" charset="0"/>
              </a:rPr>
              <a:t> </a:t>
            </a:r>
            <a:r>
              <a:rPr sz="1800" spc="-5" dirty="0" smtClean="0">
                <a:latin typeface="Times New Roman" panose="02020603050405020304" pitchFamily="18" charset="0"/>
                <a:cs typeface="Times New Roman" panose="02020603050405020304" pitchFamily="18" charset="0"/>
              </a:rPr>
              <a:t>TRƯỜNG</a:t>
            </a:r>
            <a:endParaRPr sz="1800" spc="-5"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0017677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924791" y="999125"/>
            <a:ext cx="10058400" cy="1366400"/>
          </a:xfrm>
          <a:prstGeom prst="rect">
            <a:avLst/>
          </a:prstGeom>
        </p:spPr>
        <p:txBody>
          <a:bodyPr vert="horz" wrap="square" lIns="0" tIns="12065" rIns="0" bIns="0" rtlCol="0">
            <a:spAutoFit/>
          </a:bodyPr>
          <a:lstStyle/>
          <a:p>
            <a:pPr marL="12700" algn="ctr">
              <a:lnSpc>
                <a:spcPct val="100000"/>
              </a:lnSpc>
              <a:spcBef>
                <a:spcPts val="95"/>
              </a:spcBef>
            </a:pPr>
            <a:r>
              <a:rPr lang="en-US" sz="4400" b="1" spc="-5" dirty="0" smtClean="0">
                <a:solidFill>
                  <a:schemeClr val="accent1">
                    <a:lumMod val="75000"/>
                  </a:schemeClr>
                </a:solidFill>
                <a:latin typeface="Times New Roman" panose="02020603050405020304" pitchFamily="18" charset="0"/>
                <a:cs typeface="Times New Roman" panose="02020603050405020304" pitchFamily="18" charset="0"/>
              </a:rPr>
              <a:t>I. KẾT QUẢ THỰC HIỆN (</a:t>
            </a:r>
            <a:r>
              <a:rPr lang="en-US" sz="4400" b="1" spc="-5" dirty="0" err="1" smtClean="0">
                <a:solidFill>
                  <a:srgbClr val="FF0000"/>
                </a:solidFill>
                <a:latin typeface="Times New Roman" panose="02020603050405020304" pitchFamily="18" charset="0"/>
                <a:cs typeface="Times New Roman" panose="02020603050405020304" pitchFamily="18" charset="0"/>
              </a:rPr>
              <a:t>tt</a:t>
            </a:r>
            <a:r>
              <a:rPr lang="en-US" sz="4400" b="1" spc="-5" dirty="0" smtClean="0">
                <a:solidFill>
                  <a:schemeClr val="accent1">
                    <a:lumMod val="75000"/>
                  </a:schemeClr>
                </a:solidFill>
                <a:latin typeface="Times New Roman" panose="02020603050405020304" pitchFamily="18" charset="0"/>
                <a:cs typeface="Times New Roman" panose="02020603050405020304" pitchFamily="18" charset="0"/>
              </a:rPr>
              <a:t>)</a:t>
            </a:r>
            <a:r>
              <a:rPr lang="en-US" sz="4400" b="1" dirty="0">
                <a:solidFill>
                  <a:srgbClr val="0000FF"/>
                </a:solidFill>
                <a:latin typeface="Times New Roman" panose="02020603050405020304" pitchFamily="18" charset="0"/>
                <a:cs typeface="Times New Roman" panose="02020603050405020304" pitchFamily="18" charset="0"/>
              </a:rPr>
              <a:t/>
            </a:r>
            <a:br>
              <a:rPr lang="en-US" sz="4400" b="1" dirty="0">
                <a:solidFill>
                  <a:srgbClr val="0000FF"/>
                </a:solidFill>
                <a:latin typeface="Times New Roman" panose="02020603050405020304" pitchFamily="18" charset="0"/>
                <a:cs typeface="Times New Roman" panose="02020603050405020304" pitchFamily="18" charset="0"/>
              </a:rPr>
            </a:br>
            <a:endParaRPr sz="4400" b="1" spc="-10" dirty="0">
              <a:solidFill>
                <a:schemeClr val="accent1">
                  <a:lumMod val="75000"/>
                </a:schemeClr>
              </a:solidFill>
              <a:latin typeface="Times New Roman" panose="02020603050405020304" pitchFamily="18" charset="0"/>
              <a:cs typeface="Times New Roman" panose="02020603050405020304" pitchFamily="18" charset="0"/>
            </a:endParaRPr>
          </a:p>
        </p:txBody>
      </p:sp>
      <p:sp>
        <p:nvSpPr>
          <p:cNvPr id="9" name="Slide Number Placeholder 8"/>
          <p:cNvSpPr>
            <a:spLocks noGrp="1"/>
          </p:cNvSpPr>
          <p:nvPr>
            <p:ph type="sldNum" sz="quarter" idx="12"/>
          </p:nvPr>
        </p:nvSpPr>
        <p:spPr/>
        <p:txBody>
          <a:bodyPr/>
          <a:lstStyle/>
          <a:p>
            <a:fld id="{B6F15528-21DE-4FAA-801E-634DDDAF4B2B}" type="slidenum">
              <a:rPr lang="en-US" smtClean="0"/>
              <a:pPr/>
              <a:t>6</a:t>
            </a:fld>
            <a:endParaRPr lang="en-US"/>
          </a:p>
        </p:txBody>
      </p:sp>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049000" y="96037"/>
            <a:ext cx="1023383" cy="1123163"/>
          </a:xfrm>
          <a:prstGeom prst="rect">
            <a:avLst/>
          </a:prstGeom>
        </p:spPr>
      </p:pic>
      <p:sp>
        <p:nvSpPr>
          <p:cNvPr id="10" name="object 3"/>
          <p:cNvSpPr txBox="1"/>
          <p:nvPr/>
        </p:nvSpPr>
        <p:spPr>
          <a:xfrm>
            <a:off x="457200" y="1752600"/>
            <a:ext cx="10896601" cy="4383892"/>
          </a:xfrm>
          <a:prstGeom prst="rect">
            <a:avLst/>
          </a:prstGeom>
        </p:spPr>
        <p:txBody>
          <a:bodyPr vert="horz" wrap="square" lIns="0" tIns="125095" rIns="0" bIns="0" rtlCol="0">
            <a:spAutoFit/>
          </a:bodyPr>
          <a:lstStyle/>
          <a:p>
            <a:pPr marL="984250" indent="-514350" algn="just">
              <a:lnSpc>
                <a:spcPct val="100000"/>
              </a:lnSpc>
              <a:spcBef>
                <a:spcPts val="985"/>
              </a:spcBef>
              <a:buFont typeface="+mj-lt"/>
              <a:buAutoNum type="arabicPeriod" startAt="3"/>
            </a:pPr>
            <a:r>
              <a:rPr lang="en-US" sz="2600" b="1" dirty="0" err="1" smtClean="0">
                <a:solidFill>
                  <a:srgbClr val="0000FF"/>
                </a:solidFill>
                <a:latin typeface="Times New Roman"/>
                <a:cs typeface="Times New Roman"/>
              </a:rPr>
              <a:t>Kết</a:t>
            </a:r>
            <a:r>
              <a:rPr lang="en-US" sz="2600" b="1" dirty="0" smtClean="0">
                <a:solidFill>
                  <a:srgbClr val="0000FF"/>
                </a:solidFill>
                <a:latin typeface="Times New Roman"/>
                <a:cs typeface="Times New Roman"/>
              </a:rPr>
              <a:t> </a:t>
            </a:r>
            <a:r>
              <a:rPr lang="en-US" sz="2600" b="1" dirty="0" err="1" smtClean="0">
                <a:solidFill>
                  <a:srgbClr val="0000FF"/>
                </a:solidFill>
                <a:latin typeface="Times New Roman"/>
                <a:cs typeface="Times New Roman"/>
              </a:rPr>
              <a:t>quả</a:t>
            </a:r>
            <a:r>
              <a:rPr lang="en-US" sz="2600" b="1" dirty="0" smtClean="0">
                <a:solidFill>
                  <a:srgbClr val="0000FF"/>
                </a:solidFill>
                <a:latin typeface="Times New Roman"/>
                <a:cs typeface="Times New Roman"/>
              </a:rPr>
              <a:t> CĐS </a:t>
            </a:r>
            <a:r>
              <a:rPr lang="en-US" sz="2600" b="1" dirty="0" err="1" smtClean="0">
                <a:solidFill>
                  <a:srgbClr val="0000FF"/>
                </a:solidFill>
                <a:latin typeface="Times New Roman"/>
                <a:cs typeface="Times New Roman"/>
              </a:rPr>
              <a:t>ngành</a:t>
            </a:r>
            <a:r>
              <a:rPr lang="en-US" sz="2600" b="1" dirty="0" smtClean="0">
                <a:solidFill>
                  <a:srgbClr val="0000FF"/>
                </a:solidFill>
                <a:latin typeface="Times New Roman"/>
                <a:cs typeface="Times New Roman"/>
              </a:rPr>
              <a:t> TNMT </a:t>
            </a:r>
            <a:r>
              <a:rPr lang="en-US" sz="2600" b="1" dirty="0" err="1" smtClean="0">
                <a:solidFill>
                  <a:srgbClr val="0000FF"/>
                </a:solidFill>
                <a:latin typeface="Times New Roman"/>
                <a:cs typeface="Times New Roman"/>
              </a:rPr>
              <a:t>năm</a:t>
            </a:r>
            <a:r>
              <a:rPr lang="en-US" sz="2600" b="1" dirty="0" smtClean="0">
                <a:solidFill>
                  <a:srgbClr val="0000FF"/>
                </a:solidFill>
                <a:latin typeface="Times New Roman"/>
                <a:cs typeface="Times New Roman"/>
              </a:rPr>
              <a:t> 2022.</a:t>
            </a:r>
            <a:endParaRPr lang="en-US" sz="2600" b="1" dirty="0" smtClean="0">
              <a:solidFill>
                <a:srgbClr val="0000FF"/>
              </a:solidFill>
              <a:latin typeface="Times New Roman"/>
              <a:cs typeface="Times New Roman"/>
            </a:endParaRPr>
          </a:p>
          <a:p>
            <a:pPr marL="984250" indent="-514350" algn="just">
              <a:lnSpc>
                <a:spcPct val="100000"/>
              </a:lnSpc>
              <a:spcBef>
                <a:spcPts val="985"/>
              </a:spcBef>
              <a:buFont typeface="+mj-lt"/>
              <a:buAutoNum type="alphaLcPeriod"/>
            </a:pPr>
            <a:r>
              <a:rPr lang="vi-VN" sz="2600" dirty="0" smtClean="0">
                <a:solidFill>
                  <a:srgbClr val="0000FF"/>
                </a:solidFill>
                <a:latin typeface="Times New Roman"/>
                <a:cs typeface="Times New Roman"/>
              </a:rPr>
              <a:t>Nền </a:t>
            </a:r>
            <a:r>
              <a:rPr lang="vi-VN" sz="2600" dirty="0">
                <a:solidFill>
                  <a:srgbClr val="0000FF"/>
                </a:solidFill>
                <a:latin typeface="Times New Roman"/>
                <a:cs typeface="Times New Roman"/>
              </a:rPr>
              <a:t>tảng quy hoạch không gian thành phố (</a:t>
            </a:r>
            <a:r>
              <a:rPr lang="vi-VN" sz="2600" b="1" dirty="0">
                <a:solidFill>
                  <a:srgbClr val="0000FF"/>
                </a:solidFill>
                <a:latin typeface="Times New Roman"/>
                <a:cs typeface="Times New Roman"/>
              </a:rPr>
              <a:t>SPP</a:t>
            </a:r>
            <a:r>
              <a:rPr lang="vi-VN" sz="2600" dirty="0" smtClean="0">
                <a:solidFill>
                  <a:srgbClr val="0000FF"/>
                </a:solidFill>
                <a:latin typeface="Times New Roman"/>
                <a:cs typeface="Times New Roman"/>
              </a:rPr>
              <a:t>)</a:t>
            </a:r>
            <a:r>
              <a:rPr lang="en-US" sz="2600" dirty="0" smtClean="0">
                <a:solidFill>
                  <a:srgbClr val="0000FF"/>
                </a:solidFill>
                <a:latin typeface="Times New Roman"/>
                <a:cs typeface="Times New Roman"/>
              </a:rPr>
              <a:t>: </a:t>
            </a:r>
            <a:r>
              <a:rPr lang="en-US" sz="2600" dirty="0" err="1" smtClean="0">
                <a:solidFill>
                  <a:srgbClr val="0000FF"/>
                </a:solidFill>
                <a:latin typeface="Times New Roman"/>
                <a:cs typeface="Times New Roman"/>
              </a:rPr>
              <a:t>đã</a:t>
            </a:r>
            <a:r>
              <a:rPr lang="en-US" sz="2600" dirty="0" smtClean="0">
                <a:solidFill>
                  <a:srgbClr val="0000FF"/>
                </a:solidFill>
                <a:latin typeface="Times New Roman"/>
                <a:cs typeface="Times New Roman"/>
              </a:rPr>
              <a:t> </a:t>
            </a:r>
            <a:r>
              <a:rPr lang="en-US" sz="2600" dirty="0" err="1" smtClean="0">
                <a:solidFill>
                  <a:srgbClr val="0000FF"/>
                </a:solidFill>
                <a:latin typeface="Times New Roman"/>
                <a:cs typeface="Times New Roman"/>
              </a:rPr>
              <a:t>hoàn</a:t>
            </a:r>
            <a:r>
              <a:rPr lang="en-US" sz="2600" dirty="0" smtClean="0">
                <a:solidFill>
                  <a:srgbClr val="0000FF"/>
                </a:solidFill>
                <a:latin typeface="Times New Roman"/>
                <a:cs typeface="Times New Roman"/>
              </a:rPr>
              <a:t> </a:t>
            </a:r>
            <a:r>
              <a:rPr lang="en-US" sz="2600" dirty="0" err="1" smtClean="0">
                <a:solidFill>
                  <a:srgbClr val="0000FF"/>
                </a:solidFill>
                <a:latin typeface="Times New Roman"/>
                <a:cs typeface="Times New Roman"/>
              </a:rPr>
              <a:t>thành</a:t>
            </a:r>
            <a:r>
              <a:rPr lang="en-US" sz="2600" dirty="0" smtClean="0">
                <a:solidFill>
                  <a:srgbClr val="0000FF"/>
                </a:solidFill>
                <a:latin typeface="Times New Roman"/>
                <a:cs typeface="Times New Roman"/>
              </a:rPr>
              <a:t> </a:t>
            </a:r>
            <a:r>
              <a:rPr lang="en-US" sz="2600" dirty="0" err="1" smtClean="0">
                <a:solidFill>
                  <a:srgbClr val="0000FF"/>
                </a:solidFill>
                <a:latin typeface="Times New Roman"/>
                <a:cs typeface="Times New Roman"/>
              </a:rPr>
              <a:t>hạn</a:t>
            </a:r>
            <a:r>
              <a:rPr lang="en-US" sz="2600" dirty="0" smtClean="0">
                <a:solidFill>
                  <a:srgbClr val="0000FF"/>
                </a:solidFill>
                <a:latin typeface="Times New Roman"/>
                <a:cs typeface="Times New Roman"/>
              </a:rPr>
              <a:t> </a:t>
            </a:r>
            <a:r>
              <a:rPr lang="en-US" sz="2600" dirty="0" err="1" smtClean="0">
                <a:solidFill>
                  <a:srgbClr val="0000FF"/>
                </a:solidFill>
                <a:latin typeface="Times New Roman"/>
                <a:cs typeface="Times New Roman"/>
              </a:rPr>
              <a:t>mục</a:t>
            </a:r>
            <a:r>
              <a:rPr lang="en-US" sz="2600" dirty="0" smtClean="0">
                <a:solidFill>
                  <a:srgbClr val="0000FF"/>
                </a:solidFill>
                <a:latin typeface="Times New Roman"/>
                <a:cs typeface="Times New Roman"/>
              </a:rPr>
              <a:t> </a:t>
            </a:r>
            <a:r>
              <a:rPr lang="en-US" sz="2600" dirty="0" err="1" smtClean="0">
                <a:solidFill>
                  <a:srgbClr val="0000FF"/>
                </a:solidFill>
                <a:latin typeface="Times New Roman"/>
                <a:cs typeface="Times New Roman"/>
              </a:rPr>
              <a:t>chuẩn</a:t>
            </a:r>
            <a:r>
              <a:rPr lang="en-US" sz="2600" dirty="0" smtClean="0">
                <a:solidFill>
                  <a:srgbClr val="0000FF"/>
                </a:solidFill>
                <a:latin typeface="Times New Roman"/>
                <a:cs typeface="Times New Roman"/>
              </a:rPr>
              <a:t> </a:t>
            </a:r>
            <a:r>
              <a:rPr lang="en-US" sz="2600" dirty="0" err="1" smtClean="0">
                <a:solidFill>
                  <a:srgbClr val="0000FF"/>
                </a:solidFill>
                <a:latin typeface="Times New Roman"/>
                <a:cs typeface="Times New Roman"/>
              </a:rPr>
              <a:t>đổi</a:t>
            </a:r>
            <a:r>
              <a:rPr lang="en-US" sz="2600" dirty="0" smtClean="0">
                <a:solidFill>
                  <a:srgbClr val="0000FF"/>
                </a:solidFill>
                <a:latin typeface="Times New Roman"/>
                <a:cs typeface="Times New Roman"/>
              </a:rPr>
              <a:t>, </a:t>
            </a:r>
            <a:r>
              <a:rPr lang="en-US" sz="2600" dirty="0" err="1" smtClean="0">
                <a:solidFill>
                  <a:srgbClr val="0000FF"/>
                </a:solidFill>
                <a:latin typeface="Times New Roman"/>
                <a:cs typeface="Times New Roman"/>
              </a:rPr>
              <a:t>chuẩn</a:t>
            </a:r>
            <a:r>
              <a:rPr lang="en-US" sz="2600" dirty="0" smtClean="0">
                <a:solidFill>
                  <a:srgbClr val="0000FF"/>
                </a:solidFill>
                <a:latin typeface="Times New Roman"/>
                <a:cs typeface="Times New Roman"/>
              </a:rPr>
              <a:t> </a:t>
            </a:r>
            <a:r>
              <a:rPr lang="en-US" sz="2600" dirty="0" err="1" smtClean="0">
                <a:solidFill>
                  <a:srgbClr val="0000FF"/>
                </a:solidFill>
                <a:latin typeface="Times New Roman"/>
                <a:cs typeface="Times New Roman"/>
              </a:rPr>
              <a:t>hóa</a:t>
            </a:r>
            <a:r>
              <a:rPr lang="en-US" sz="2600" dirty="0" smtClean="0">
                <a:solidFill>
                  <a:srgbClr val="0000FF"/>
                </a:solidFill>
                <a:latin typeface="Times New Roman"/>
                <a:cs typeface="Times New Roman"/>
              </a:rPr>
              <a:t> </a:t>
            </a:r>
            <a:r>
              <a:rPr lang="en-US" sz="2600" dirty="0" err="1" smtClean="0">
                <a:solidFill>
                  <a:srgbClr val="0000FF"/>
                </a:solidFill>
                <a:latin typeface="Times New Roman"/>
                <a:cs typeface="Times New Roman"/>
              </a:rPr>
              <a:t>dữ</a:t>
            </a:r>
            <a:r>
              <a:rPr lang="en-US" sz="2600" dirty="0" smtClean="0">
                <a:solidFill>
                  <a:srgbClr val="0000FF"/>
                </a:solidFill>
                <a:latin typeface="Times New Roman"/>
                <a:cs typeface="Times New Roman"/>
              </a:rPr>
              <a:t> </a:t>
            </a:r>
            <a:r>
              <a:rPr lang="en-US" sz="2600" dirty="0" err="1" smtClean="0">
                <a:solidFill>
                  <a:srgbClr val="0000FF"/>
                </a:solidFill>
                <a:latin typeface="Times New Roman"/>
                <a:cs typeface="Times New Roman"/>
              </a:rPr>
              <a:t>liệu</a:t>
            </a:r>
            <a:r>
              <a:rPr lang="en-US" sz="2600" dirty="0" smtClean="0">
                <a:solidFill>
                  <a:srgbClr val="0000FF"/>
                </a:solidFill>
                <a:latin typeface="Times New Roman"/>
                <a:cs typeface="Times New Roman"/>
              </a:rPr>
              <a:t> </a:t>
            </a:r>
            <a:r>
              <a:rPr lang="en-US" sz="2600" dirty="0" err="1" smtClean="0">
                <a:solidFill>
                  <a:srgbClr val="0000FF"/>
                </a:solidFill>
                <a:latin typeface="Times New Roman"/>
                <a:cs typeface="Times New Roman"/>
              </a:rPr>
              <a:t>của</a:t>
            </a:r>
            <a:r>
              <a:rPr lang="en-US" sz="2600" dirty="0" smtClean="0">
                <a:solidFill>
                  <a:srgbClr val="0000FF"/>
                </a:solidFill>
                <a:latin typeface="Times New Roman"/>
                <a:cs typeface="Times New Roman"/>
              </a:rPr>
              <a:t> 25 </a:t>
            </a:r>
            <a:r>
              <a:rPr lang="en-US" sz="2600" dirty="0" err="1" smtClean="0">
                <a:solidFill>
                  <a:srgbClr val="0000FF"/>
                </a:solidFill>
                <a:latin typeface="Times New Roman"/>
                <a:cs typeface="Times New Roman"/>
              </a:rPr>
              <a:t>nhóm</a:t>
            </a:r>
            <a:r>
              <a:rPr lang="en-US" sz="2600" dirty="0" smtClean="0">
                <a:solidFill>
                  <a:srgbClr val="0000FF"/>
                </a:solidFill>
                <a:latin typeface="Times New Roman"/>
                <a:cs typeface="Times New Roman"/>
              </a:rPr>
              <a:t> </a:t>
            </a:r>
            <a:r>
              <a:rPr lang="en-US" sz="2600" dirty="0" err="1" smtClean="0">
                <a:solidFill>
                  <a:srgbClr val="0000FF"/>
                </a:solidFill>
                <a:latin typeface="Times New Roman"/>
                <a:cs typeface="Times New Roman"/>
              </a:rPr>
              <a:t>lớp</a:t>
            </a:r>
            <a:r>
              <a:rPr lang="en-US" sz="2600" dirty="0">
                <a:solidFill>
                  <a:srgbClr val="0000FF"/>
                </a:solidFill>
                <a:latin typeface="Times New Roman"/>
                <a:cs typeface="Times New Roman"/>
              </a:rPr>
              <a:t>. </a:t>
            </a:r>
            <a:r>
              <a:rPr lang="en-US" sz="2600" dirty="0" err="1">
                <a:solidFill>
                  <a:srgbClr val="0000FF"/>
                </a:solidFill>
                <a:latin typeface="Times New Roman"/>
                <a:cs typeface="Times New Roman"/>
              </a:rPr>
              <a:t>Đ</a:t>
            </a:r>
            <a:r>
              <a:rPr lang="en-US" sz="2600" dirty="0" err="1" smtClean="0">
                <a:solidFill>
                  <a:srgbClr val="0000FF"/>
                </a:solidFill>
                <a:latin typeface="Times New Roman"/>
                <a:cs typeface="Times New Roman"/>
              </a:rPr>
              <a:t>ang</a:t>
            </a:r>
            <a:r>
              <a:rPr lang="en-US" sz="2600" dirty="0" smtClean="0">
                <a:solidFill>
                  <a:srgbClr val="0000FF"/>
                </a:solidFill>
                <a:latin typeface="Times New Roman"/>
                <a:cs typeface="Times New Roman"/>
              </a:rPr>
              <a:t> </a:t>
            </a:r>
            <a:r>
              <a:rPr lang="en-US" sz="2600" dirty="0" err="1">
                <a:solidFill>
                  <a:srgbClr val="0000FF"/>
                </a:solidFill>
                <a:latin typeface="Times New Roman"/>
                <a:cs typeface="Times New Roman"/>
              </a:rPr>
              <a:t>vận</a:t>
            </a:r>
            <a:r>
              <a:rPr lang="en-US" sz="2600" dirty="0">
                <a:solidFill>
                  <a:srgbClr val="0000FF"/>
                </a:solidFill>
                <a:latin typeface="Times New Roman"/>
                <a:cs typeface="Times New Roman"/>
              </a:rPr>
              <a:t> </a:t>
            </a:r>
            <a:r>
              <a:rPr lang="en-US" sz="2600" dirty="0" err="1">
                <a:solidFill>
                  <a:srgbClr val="0000FF"/>
                </a:solidFill>
                <a:latin typeface="Times New Roman"/>
                <a:cs typeface="Times New Roman"/>
              </a:rPr>
              <a:t>hành</a:t>
            </a:r>
            <a:r>
              <a:rPr lang="en-US" sz="2600" dirty="0">
                <a:solidFill>
                  <a:srgbClr val="0000FF"/>
                </a:solidFill>
                <a:latin typeface="Times New Roman"/>
                <a:cs typeface="Times New Roman"/>
              </a:rPr>
              <a:t> </a:t>
            </a:r>
            <a:r>
              <a:rPr lang="en-US" sz="2600" dirty="0" err="1">
                <a:solidFill>
                  <a:srgbClr val="0000FF"/>
                </a:solidFill>
                <a:latin typeface="Times New Roman"/>
                <a:cs typeface="Times New Roman"/>
              </a:rPr>
              <a:t>thử</a:t>
            </a:r>
            <a:r>
              <a:rPr lang="en-US" sz="2600" dirty="0">
                <a:solidFill>
                  <a:srgbClr val="0000FF"/>
                </a:solidFill>
                <a:latin typeface="Times New Roman"/>
                <a:cs typeface="Times New Roman"/>
              </a:rPr>
              <a:t> </a:t>
            </a:r>
            <a:r>
              <a:rPr lang="en-US" sz="2600" dirty="0" err="1" smtClean="0">
                <a:solidFill>
                  <a:srgbClr val="0000FF"/>
                </a:solidFill>
                <a:latin typeface="Times New Roman"/>
                <a:cs typeface="Times New Roman"/>
              </a:rPr>
              <a:t>nghiệm</a:t>
            </a:r>
            <a:r>
              <a:rPr lang="en-US" sz="2600" dirty="0" smtClean="0">
                <a:solidFill>
                  <a:srgbClr val="0000FF"/>
                </a:solidFill>
                <a:latin typeface="Times New Roman"/>
                <a:cs typeface="Times New Roman"/>
              </a:rPr>
              <a:t> </a:t>
            </a:r>
            <a:r>
              <a:rPr lang="en-US" sz="2600" dirty="0" err="1" smtClean="0">
                <a:solidFill>
                  <a:srgbClr val="0000FF"/>
                </a:solidFill>
                <a:latin typeface="Times New Roman"/>
                <a:cs typeface="Times New Roman"/>
              </a:rPr>
              <a:t>Cổng</a:t>
            </a:r>
            <a:r>
              <a:rPr lang="en-US" sz="2600" dirty="0" smtClean="0">
                <a:solidFill>
                  <a:srgbClr val="0000FF"/>
                </a:solidFill>
                <a:latin typeface="Times New Roman"/>
                <a:cs typeface="Times New Roman"/>
              </a:rPr>
              <a:t> </a:t>
            </a:r>
            <a:r>
              <a:rPr lang="en-US" sz="2600" dirty="0" err="1" smtClean="0">
                <a:solidFill>
                  <a:srgbClr val="0000FF"/>
                </a:solidFill>
                <a:latin typeface="Times New Roman"/>
                <a:cs typeface="Times New Roman"/>
              </a:rPr>
              <a:t>thông</a:t>
            </a:r>
            <a:r>
              <a:rPr lang="en-US" sz="2600" dirty="0" smtClean="0">
                <a:solidFill>
                  <a:srgbClr val="0000FF"/>
                </a:solidFill>
                <a:latin typeface="Times New Roman"/>
                <a:cs typeface="Times New Roman"/>
              </a:rPr>
              <a:t> tin </a:t>
            </a:r>
            <a:r>
              <a:rPr lang="en-US" sz="2600" dirty="0" err="1" smtClean="0">
                <a:solidFill>
                  <a:srgbClr val="0000FF"/>
                </a:solidFill>
                <a:latin typeface="Times New Roman"/>
                <a:cs typeface="Times New Roman"/>
              </a:rPr>
              <a:t>địa</a:t>
            </a:r>
            <a:r>
              <a:rPr lang="en-US" sz="2600" dirty="0" smtClean="0">
                <a:solidFill>
                  <a:srgbClr val="0000FF"/>
                </a:solidFill>
                <a:latin typeface="Times New Roman"/>
                <a:cs typeface="Times New Roman"/>
              </a:rPr>
              <a:t> </a:t>
            </a:r>
            <a:r>
              <a:rPr lang="en-US" sz="2600" dirty="0" err="1" smtClean="0">
                <a:solidFill>
                  <a:srgbClr val="0000FF"/>
                </a:solidFill>
                <a:latin typeface="Times New Roman"/>
                <a:cs typeface="Times New Roman"/>
              </a:rPr>
              <a:t>lý</a:t>
            </a:r>
            <a:r>
              <a:rPr lang="en-US" sz="2600" dirty="0" smtClean="0">
                <a:solidFill>
                  <a:srgbClr val="0000FF"/>
                </a:solidFill>
                <a:latin typeface="Times New Roman"/>
                <a:cs typeface="Times New Roman"/>
              </a:rPr>
              <a:t>  </a:t>
            </a:r>
            <a:r>
              <a:rPr lang="en-US" sz="2600" dirty="0" err="1">
                <a:solidFill>
                  <a:srgbClr val="0000FF"/>
                </a:solidFill>
                <a:latin typeface="Times New Roman"/>
                <a:cs typeface="Times New Roman"/>
              </a:rPr>
              <a:t>tại</a:t>
            </a:r>
            <a:r>
              <a:rPr lang="en-US" sz="2600" dirty="0">
                <a:solidFill>
                  <a:srgbClr val="0000FF"/>
                </a:solidFill>
                <a:latin typeface="Times New Roman"/>
                <a:cs typeface="Times New Roman"/>
              </a:rPr>
              <a:t> </a:t>
            </a:r>
            <a:r>
              <a:rPr lang="en-US" sz="2600" dirty="0" err="1">
                <a:solidFill>
                  <a:srgbClr val="0000FF"/>
                </a:solidFill>
                <a:latin typeface="Times New Roman"/>
                <a:cs typeface="Times New Roman"/>
              </a:rPr>
              <a:t>địa</a:t>
            </a:r>
            <a:r>
              <a:rPr lang="en-US" sz="2600" dirty="0">
                <a:solidFill>
                  <a:srgbClr val="0000FF"/>
                </a:solidFill>
                <a:latin typeface="Times New Roman"/>
                <a:cs typeface="Times New Roman"/>
              </a:rPr>
              <a:t> </a:t>
            </a:r>
            <a:r>
              <a:rPr lang="en-US" sz="2600" dirty="0" err="1">
                <a:solidFill>
                  <a:srgbClr val="0000FF"/>
                </a:solidFill>
                <a:latin typeface="Times New Roman"/>
                <a:cs typeface="Times New Roman"/>
              </a:rPr>
              <a:t>chỉ</a:t>
            </a:r>
            <a:r>
              <a:rPr lang="en-US" sz="2600" dirty="0">
                <a:solidFill>
                  <a:srgbClr val="0000FF"/>
                </a:solidFill>
                <a:latin typeface="Times New Roman"/>
                <a:cs typeface="Times New Roman"/>
              </a:rPr>
              <a:t> </a:t>
            </a:r>
            <a:r>
              <a:rPr lang="en-US" sz="2600" dirty="0">
                <a:solidFill>
                  <a:srgbClr val="0000FF"/>
                </a:solidFill>
                <a:latin typeface="Times New Roman"/>
                <a:cs typeface="Times New Roman"/>
                <a:hlinkClick r:id="rId4"/>
              </a:rPr>
              <a:t>https://</a:t>
            </a:r>
            <a:r>
              <a:rPr lang="en-US" sz="2600" dirty="0" smtClean="0">
                <a:solidFill>
                  <a:srgbClr val="0000FF"/>
                </a:solidFill>
                <a:latin typeface="Times New Roman"/>
                <a:cs typeface="Times New Roman"/>
                <a:hlinkClick r:id="rId4"/>
              </a:rPr>
              <a:t>gis.cantho.gov.vn</a:t>
            </a:r>
            <a:r>
              <a:rPr lang="en-US" sz="2600" dirty="0" smtClean="0">
                <a:solidFill>
                  <a:srgbClr val="0000FF"/>
                </a:solidFill>
                <a:latin typeface="Times New Roman"/>
                <a:cs typeface="Times New Roman"/>
              </a:rPr>
              <a:t>.</a:t>
            </a:r>
          </a:p>
          <a:p>
            <a:pPr marL="984250" indent="-514350" algn="just">
              <a:lnSpc>
                <a:spcPct val="100000"/>
              </a:lnSpc>
              <a:spcBef>
                <a:spcPts val="985"/>
              </a:spcBef>
              <a:buFont typeface="+mj-lt"/>
              <a:buAutoNum type="alphaLcPeriod"/>
            </a:pPr>
            <a:r>
              <a:rPr lang="vi-VN" sz="2600" dirty="0">
                <a:solidFill>
                  <a:srgbClr val="0000FF"/>
                </a:solidFill>
                <a:latin typeface="Times New Roman"/>
                <a:cs typeface="Times New Roman"/>
              </a:rPr>
              <a:t>Cần Thơ là </a:t>
            </a:r>
            <a:r>
              <a:rPr lang="en-US" sz="2600" dirty="0" err="1" smtClean="0">
                <a:solidFill>
                  <a:srgbClr val="0000FF"/>
                </a:solidFill>
                <a:latin typeface="Times New Roman"/>
                <a:cs typeface="Times New Roman"/>
              </a:rPr>
              <a:t>một</a:t>
            </a:r>
            <a:r>
              <a:rPr lang="vi-VN" sz="2600" dirty="0" smtClean="0">
                <a:solidFill>
                  <a:srgbClr val="0000FF"/>
                </a:solidFill>
                <a:latin typeface="Times New Roman"/>
                <a:cs typeface="Times New Roman"/>
              </a:rPr>
              <a:t> </a:t>
            </a:r>
            <a:r>
              <a:rPr lang="vi-VN" sz="2600" dirty="0">
                <a:solidFill>
                  <a:srgbClr val="0000FF"/>
                </a:solidFill>
                <a:latin typeface="Times New Roman"/>
                <a:cs typeface="Times New Roman"/>
              </a:rPr>
              <a:t>trong </a:t>
            </a:r>
            <a:r>
              <a:rPr lang="en-US" sz="2600" dirty="0" err="1" smtClean="0">
                <a:solidFill>
                  <a:srgbClr val="0000FF"/>
                </a:solidFill>
                <a:latin typeface="Times New Roman"/>
                <a:cs typeface="Times New Roman"/>
              </a:rPr>
              <a:t>ba</a:t>
            </a:r>
            <a:r>
              <a:rPr lang="en-US" sz="2600" dirty="0" smtClean="0">
                <a:solidFill>
                  <a:srgbClr val="0000FF"/>
                </a:solidFill>
                <a:latin typeface="Times New Roman"/>
                <a:cs typeface="Times New Roman"/>
              </a:rPr>
              <a:t> </a:t>
            </a:r>
            <a:r>
              <a:rPr lang="en-US" sz="2600" dirty="0" err="1" smtClean="0">
                <a:solidFill>
                  <a:srgbClr val="0000FF"/>
                </a:solidFill>
                <a:latin typeface="Times New Roman"/>
                <a:cs typeface="Times New Roman"/>
              </a:rPr>
              <a:t>mươi</a:t>
            </a:r>
            <a:r>
              <a:rPr lang="vi-VN" sz="2600" dirty="0" smtClean="0">
                <a:solidFill>
                  <a:srgbClr val="0000FF"/>
                </a:solidFill>
                <a:latin typeface="Times New Roman"/>
                <a:cs typeface="Times New Roman"/>
              </a:rPr>
              <a:t> </a:t>
            </a:r>
            <a:r>
              <a:rPr lang="vi-VN" sz="2600" dirty="0">
                <a:solidFill>
                  <a:srgbClr val="0000FF"/>
                </a:solidFill>
                <a:latin typeface="Times New Roman"/>
                <a:cs typeface="Times New Roman"/>
              </a:rPr>
              <a:t>tỉnh thành được Bộ </a:t>
            </a:r>
            <a:r>
              <a:rPr lang="en-US" sz="2600" dirty="0" smtClean="0">
                <a:solidFill>
                  <a:srgbClr val="0000FF"/>
                </a:solidFill>
                <a:latin typeface="Times New Roman"/>
                <a:cs typeface="Times New Roman"/>
              </a:rPr>
              <a:t>TNMT </a:t>
            </a:r>
            <a:r>
              <a:rPr lang="vi-VN" sz="2600" dirty="0" smtClean="0">
                <a:solidFill>
                  <a:srgbClr val="0000FF"/>
                </a:solidFill>
                <a:latin typeface="Times New Roman"/>
                <a:cs typeface="Times New Roman"/>
              </a:rPr>
              <a:t>quan </a:t>
            </a:r>
            <a:r>
              <a:rPr lang="vi-VN" sz="2600" dirty="0">
                <a:solidFill>
                  <a:srgbClr val="0000FF"/>
                </a:solidFill>
                <a:latin typeface="Times New Roman"/>
                <a:cs typeface="Times New Roman"/>
              </a:rPr>
              <a:t>tâm, </a:t>
            </a:r>
            <a:r>
              <a:rPr lang="vi-VN" sz="2600" dirty="0" smtClean="0">
                <a:solidFill>
                  <a:srgbClr val="0000FF"/>
                </a:solidFill>
                <a:latin typeface="Times New Roman"/>
                <a:cs typeface="Times New Roman"/>
              </a:rPr>
              <a:t>cho</a:t>
            </a:r>
            <a:r>
              <a:rPr lang="en-US" sz="2600" dirty="0" smtClean="0">
                <a:solidFill>
                  <a:srgbClr val="0000FF"/>
                </a:solidFill>
                <a:latin typeface="Times New Roman"/>
                <a:cs typeface="Times New Roman"/>
              </a:rPr>
              <a:t> </a:t>
            </a:r>
            <a:r>
              <a:rPr lang="en-US" sz="2600" dirty="0" err="1" smtClean="0">
                <a:solidFill>
                  <a:srgbClr val="0000FF"/>
                </a:solidFill>
                <a:latin typeface="Times New Roman"/>
                <a:cs typeface="Times New Roman"/>
              </a:rPr>
              <a:t>phép</a:t>
            </a:r>
            <a:r>
              <a:rPr lang="vi-VN" sz="2600" dirty="0" smtClean="0">
                <a:solidFill>
                  <a:srgbClr val="0000FF"/>
                </a:solidFill>
                <a:latin typeface="Times New Roman"/>
                <a:cs typeface="Times New Roman"/>
              </a:rPr>
              <a:t> </a:t>
            </a:r>
            <a:r>
              <a:rPr lang="vi-VN" sz="2600" dirty="0">
                <a:solidFill>
                  <a:srgbClr val="0000FF"/>
                </a:solidFill>
                <a:latin typeface="Times New Roman"/>
                <a:cs typeface="Times New Roman"/>
              </a:rPr>
              <a:t>triển khai thực hiện Dự án Tăng cường quản lý đất đai và cơ sở dữ liệu đất đai </a:t>
            </a:r>
            <a:r>
              <a:rPr lang="vi-VN" sz="2600" dirty="0" smtClean="0">
                <a:solidFill>
                  <a:srgbClr val="0000FF"/>
                </a:solidFill>
                <a:latin typeface="Times New Roman"/>
                <a:cs typeface="Times New Roman"/>
              </a:rPr>
              <a:t>(</a:t>
            </a:r>
            <a:r>
              <a:rPr lang="vi-VN" sz="2600" b="1" dirty="0" smtClean="0">
                <a:solidFill>
                  <a:srgbClr val="0000FF"/>
                </a:solidFill>
                <a:latin typeface="Times New Roman"/>
                <a:cs typeface="Times New Roman"/>
              </a:rPr>
              <a:t>VILG</a:t>
            </a:r>
            <a:r>
              <a:rPr lang="vi-VN" sz="2600" dirty="0" smtClean="0">
                <a:solidFill>
                  <a:srgbClr val="0000FF"/>
                </a:solidFill>
                <a:latin typeface="Times New Roman"/>
                <a:cs typeface="Times New Roman"/>
              </a:rPr>
              <a:t>)</a:t>
            </a:r>
            <a:r>
              <a:rPr lang="en-US" sz="2600" dirty="0" smtClean="0">
                <a:solidFill>
                  <a:srgbClr val="0000FF"/>
                </a:solidFill>
                <a:latin typeface="Times New Roman"/>
                <a:cs typeface="Times New Roman"/>
              </a:rPr>
              <a:t>. </a:t>
            </a:r>
            <a:r>
              <a:rPr lang="en-US" sz="2600" dirty="0" err="1" smtClean="0">
                <a:solidFill>
                  <a:srgbClr val="0000FF"/>
                </a:solidFill>
                <a:latin typeface="Times New Roman"/>
                <a:cs typeface="Times New Roman"/>
              </a:rPr>
              <a:t>Dự</a:t>
            </a:r>
            <a:r>
              <a:rPr lang="en-US" sz="2600" dirty="0" smtClean="0">
                <a:solidFill>
                  <a:srgbClr val="0000FF"/>
                </a:solidFill>
                <a:latin typeface="Times New Roman"/>
                <a:cs typeface="Times New Roman"/>
              </a:rPr>
              <a:t> </a:t>
            </a:r>
            <a:r>
              <a:rPr lang="en-US" sz="2600" dirty="0" err="1" smtClean="0">
                <a:solidFill>
                  <a:srgbClr val="0000FF"/>
                </a:solidFill>
                <a:latin typeface="Times New Roman"/>
                <a:cs typeface="Times New Roman"/>
              </a:rPr>
              <a:t>án</a:t>
            </a:r>
            <a:r>
              <a:rPr lang="en-US" sz="2600" dirty="0" smtClean="0">
                <a:solidFill>
                  <a:srgbClr val="0000FF"/>
                </a:solidFill>
                <a:latin typeface="Times New Roman"/>
                <a:cs typeface="Times New Roman"/>
              </a:rPr>
              <a:t> </a:t>
            </a:r>
            <a:r>
              <a:rPr lang="en-US" sz="2600" dirty="0" err="1" smtClean="0">
                <a:solidFill>
                  <a:srgbClr val="0000FF"/>
                </a:solidFill>
                <a:latin typeface="Times New Roman"/>
                <a:cs typeface="Times New Roman"/>
              </a:rPr>
              <a:t>được</a:t>
            </a:r>
            <a:r>
              <a:rPr lang="en-US" sz="2600" dirty="0" smtClean="0">
                <a:solidFill>
                  <a:srgbClr val="0000FF"/>
                </a:solidFill>
                <a:latin typeface="Times New Roman"/>
                <a:cs typeface="Times New Roman"/>
              </a:rPr>
              <a:t> </a:t>
            </a:r>
            <a:r>
              <a:rPr lang="en-US" sz="2600" dirty="0" err="1" smtClean="0">
                <a:solidFill>
                  <a:srgbClr val="0000FF"/>
                </a:solidFill>
                <a:latin typeface="Times New Roman"/>
                <a:cs typeface="Times New Roman"/>
              </a:rPr>
              <a:t>triển</a:t>
            </a:r>
            <a:r>
              <a:rPr lang="en-US" sz="2600" dirty="0" smtClean="0">
                <a:solidFill>
                  <a:srgbClr val="0000FF"/>
                </a:solidFill>
                <a:latin typeface="Times New Roman"/>
                <a:cs typeface="Times New Roman"/>
              </a:rPr>
              <a:t> </a:t>
            </a:r>
            <a:r>
              <a:rPr lang="en-US" sz="2600" dirty="0" err="1" smtClean="0">
                <a:solidFill>
                  <a:srgbClr val="0000FF"/>
                </a:solidFill>
                <a:latin typeface="Times New Roman"/>
                <a:cs typeface="Times New Roman"/>
              </a:rPr>
              <a:t>khai</a:t>
            </a:r>
            <a:r>
              <a:rPr lang="en-US" sz="2600" dirty="0" smtClean="0">
                <a:solidFill>
                  <a:srgbClr val="0000FF"/>
                </a:solidFill>
                <a:latin typeface="Times New Roman"/>
                <a:cs typeface="Times New Roman"/>
              </a:rPr>
              <a:t> </a:t>
            </a:r>
            <a:r>
              <a:rPr lang="en-US" sz="2600" dirty="0" err="1" smtClean="0">
                <a:solidFill>
                  <a:srgbClr val="0000FF"/>
                </a:solidFill>
                <a:latin typeface="Times New Roman"/>
                <a:cs typeface="Times New Roman"/>
              </a:rPr>
              <a:t>tại</a:t>
            </a:r>
            <a:r>
              <a:rPr lang="en-US" sz="2600" dirty="0" smtClean="0">
                <a:solidFill>
                  <a:srgbClr val="0000FF"/>
                </a:solidFill>
                <a:latin typeface="Times New Roman"/>
                <a:cs typeface="Times New Roman"/>
              </a:rPr>
              <a:t> </a:t>
            </a:r>
            <a:r>
              <a:rPr lang="en-US" sz="2600" dirty="0" err="1" smtClean="0">
                <a:solidFill>
                  <a:srgbClr val="0000FF"/>
                </a:solidFill>
                <a:latin typeface="Times New Roman"/>
                <a:cs typeface="Times New Roman"/>
              </a:rPr>
              <a:t>Q.Ninh</a:t>
            </a:r>
            <a:r>
              <a:rPr lang="en-US" sz="2600" dirty="0" smtClean="0">
                <a:solidFill>
                  <a:srgbClr val="0000FF"/>
                </a:solidFill>
                <a:latin typeface="Times New Roman"/>
                <a:cs typeface="Times New Roman"/>
              </a:rPr>
              <a:t> </a:t>
            </a:r>
            <a:r>
              <a:rPr lang="en-US" sz="2600" dirty="0" err="1" smtClean="0">
                <a:solidFill>
                  <a:srgbClr val="0000FF"/>
                </a:solidFill>
                <a:latin typeface="Times New Roman"/>
                <a:cs typeface="Times New Roman"/>
              </a:rPr>
              <a:t>Kiều</a:t>
            </a:r>
            <a:r>
              <a:rPr lang="en-US" sz="2600" dirty="0" smtClean="0">
                <a:solidFill>
                  <a:srgbClr val="0000FF"/>
                </a:solidFill>
                <a:latin typeface="Times New Roman"/>
                <a:cs typeface="Times New Roman"/>
              </a:rPr>
              <a:t>, </a:t>
            </a:r>
            <a:r>
              <a:rPr lang="en-US" sz="2600" dirty="0" err="1" smtClean="0">
                <a:solidFill>
                  <a:srgbClr val="0000FF"/>
                </a:solidFill>
                <a:latin typeface="Times New Roman"/>
                <a:cs typeface="Times New Roman"/>
              </a:rPr>
              <a:t>Bình</a:t>
            </a:r>
            <a:r>
              <a:rPr lang="en-US" sz="2600" dirty="0" smtClean="0">
                <a:solidFill>
                  <a:srgbClr val="0000FF"/>
                </a:solidFill>
                <a:latin typeface="Times New Roman"/>
                <a:cs typeface="Times New Roman"/>
              </a:rPr>
              <a:t> </a:t>
            </a:r>
            <a:r>
              <a:rPr lang="en-US" sz="2600" dirty="0" err="1" smtClean="0">
                <a:solidFill>
                  <a:srgbClr val="0000FF"/>
                </a:solidFill>
                <a:latin typeface="Times New Roman"/>
                <a:cs typeface="Times New Roman"/>
              </a:rPr>
              <a:t>Thủy</a:t>
            </a:r>
            <a:r>
              <a:rPr lang="en-US" sz="2600" dirty="0" smtClean="0">
                <a:solidFill>
                  <a:srgbClr val="0000FF"/>
                </a:solidFill>
                <a:latin typeface="Times New Roman"/>
                <a:cs typeface="Times New Roman"/>
              </a:rPr>
              <a:t>, </a:t>
            </a:r>
            <a:r>
              <a:rPr lang="en-US" sz="2600" dirty="0" err="1" smtClean="0">
                <a:solidFill>
                  <a:srgbClr val="0000FF"/>
                </a:solidFill>
                <a:latin typeface="Times New Roman"/>
                <a:cs typeface="Times New Roman"/>
              </a:rPr>
              <a:t>Cái</a:t>
            </a:r>
            <a:r>
              <a:rPr lang="en-US" sz="2600" dirty="0" smtClean="0">
                <a:solidFill>
                  <a:srgbClr val="0000FF"/>
                </a:solidFill>
                <a:latin typeface="Times New Roman"/>
                <a:cs typeface="Times New Roman"/>
              </a:rPr>
              <a:t> </a:t>
            </a:r>
            <a:r>
              <a:rPr lang="en-US" sz="2600" dirty="0" err="1" smtClean="0">
                <a:solidFill>
                  <a:srgbClr val="0000FF"/>
                </a:solidFill>
                <a:latin typeface="Times New Roman"/>
                <a:cs typeface="Times New Roman"/>
              </a:rPr>
              <a:t>Răng</a:t>
            </a:r>
            <a:r>
              <a:rPr lang="en-US" sz="2600" dirty="0" smtClean="0">
                <a:solidFill>
                  <a:srgbClr val="0000FF"/>
                </a:solidFill>
                <a:latin typeface="Times New Roman"/>
                <a:cs typeface="Times New Roman"/>
              </a:rPr>
              <a:t> </a:t>
            </a:r>
            <a:r>
              <a:rPr lang="en-US" sz="2600" dirty="0" err="1" smtClean="0">
                <a:solidFill>
                  <a:srgbClr val="0000FF"/>
                </a:solidFill>
                <a:latin typeface="Times New Roman"/>
                <a:cs typeface="Times New Roman"/>
              </a:rPr>
              <a:t>và</a:t>
            </a:r>
            <a:r>
              <a:rPr lang="en-US" sz="2600" dirty="0" smtClean="0">
                <a:solidFill>
                  <a:srgbClr val="0000FF"/>
                </a:solidFill>
                <a:latin typeface="Times New Roman"/>
                <a:cs typeface="Times New Roman"/>
              </a:rPr>
              <a:t> </a:t>
            </a:r>
            <a:r>
              <a:rPr lang="en-US" sz="2600" dirty="0" err="1" smtClean="0">
                <a:solidFill>
                  <a:srgbClr val="0000FF"/>
                </a:solidFill>
                <a:latin typeface="Times New Roman"/>
                <a:cs typeface="Times New Roman"/>
              </a:rPr>
              <a:t>H.Phong</a:t>
            </a:r>
            <a:r>
              <a:rPr lang="en-US" sz="2600" dirty="0" smtClean="0">
                <a:solidFill>
                  <a:srgbClr val="0000FF"/>
                </a:solidFill>
                <a:latin typeface="Times New Roman"/>
                <a:cs typeface="Times New Roman"/>
              </a:rPr>
              <a:t> </a:t>
            </a:r>
            <a:r>
              <a:rPr lang="en-US" sz="2600" dirty="0" err="1" smtClean="0">
                <a:solidFill>
                  <a:srgbClr val="0000FF"/>
                </a:solidFill>
                <a:latin typeface="Times New Roman"/>
                <a:cs typeface="Times New Roman"/>
              </a:rPr>
              <a:t>Điền</a:t>
            </a:r>
            <a:r>
              <a:rPr lang="en-US" sz="2600" dirty="0" smtClean="0">
                <a:solidFill>
                  <a:srgbClr val="0000FF"/>
                </a:solidFill>
                <a:latin typeface="Times New Roman"/>
                <a:cs typeface="Times New Roman"/>
              </a:rPr>
              <a:t>. </a:t>
            </a:r>
            <a:r>
              <a:rPr lang="vi-VN" sz="2600" dirty="0">
                <a:solidFill>
                  <a:srgbClr val="0000FF"/>
                </a:solidFill>
                <a:latin typeface="Times New Roman"/>
                <a:cs typeface="Times New Roman"/>
              </a:rPr>
              <a:t>Như vậy tính đến thời điểm hiện nay, Sở </a:t>
            </a:r>
            <a:r>
              <a:rPr lang="en-US" sz="2600" dirty="0" smtClean="0">
                <a:solidFill>
                  <a:srgbClr val="0000FF"/>
                </a:solidFill>
                <a:latin typeface="Times New Roman"/>
                <a:cs typeface="Times New Roman"/>
              </a:rPr>
              <a:t>TNMT</a:t>
            </a:r>
            <a:r>
              <a:rPr lang="vi-VN" sz="2600" dirty="0" smtClean="0">
                <a:solidFill>
                  <a:srgbClr val="0000FF"/>
                </a:solidFill>
                <a:latin typeface="Times New Roman"/>
                <a:cs typeface="Times New Roman"/>
              </a:rPr>
              <a:t> </a:t>
            </a:r>
            <a:r>
              <a:rPr lang="vi-VN" sz="2600" dirty="0">
                <a:solidFill>
                  <a:srgbClr val="0000FF"/>
                </a:solidFill>
                <a:latin typeface="Times New Roman"/>
                <a:cs typeface="Times New Roman"/>
              </a:rPr>
              <a:t>đã đưa vào vận hành Hệ thống quản lý đất đai VBDLIS tại </a:t>
            </a:r>
            <a:r>
              <a:rPr lang="vi-VN" sz="2600" dirty="0" smtClean="0">
                <a:solidFill>
                  <a:srgbClr val="0000FF"/>
                </a:solidFill>
                <a:latin typeface="Times New Roman"/>
                <a:cs typeface="Times New Roman"/>
              </a:rPr>
              <a:t>6/9 </a:t>
            </a:r>
            <a:r>
              <a:rPr lang="vi-VN" sz="2600" dirty="0">
                <a:solidFill>
                  <a:srgbClr val="0000FF"/>
                </a:solidFill>
                <a:latin typeface="Times New Roman"/>
                <a:cs typeface="Times New Roman"/>
              </a:rPr>
              <a:t>quận huyện trên địa bàn thành </a:t>
            </a:r>
            <a:r>
              <a:rPr lang="vi-VN" sz="2600" dirty="0" smtClean="0">
                <a:solidFill>
                  <a:srgbClr val="0000FF"/>
                </a:solidFill>
                <a:latin typeface="Times New Roman"/>
                <a:cs typeface="Times New Roman"/>
              </a:rPr>
              <a:t>phố</a:t>
            </a:r>
            <a:r>
              <a:rPr lang="en-US" sz="2600" dirty="0" smtClean="0">
                <a:solidFill>
                  <a:srgbClr val="0000FF"/>
                </a:solidFill>
                <a:latin typeface="Times New Roman"/>
                <a:cs typeface="Times New Roman"/>
              </a:rPr>
              <a:t>.</a:t>
            </a:r>
            <a:endParaRPr lang="en-US" sz="2600" dirty="0" smtClean="0">
              <a:solidFill>
                <a:srgbClr val="0000FF"/>
              </a:solidFill>
              <a:latin typeface="Times New Roman"/>
              <a:cs typeface="Times New Roman"/>
            </a:endParaRPr>
          </a:p>
        </p:txBody>
      </p:sp>
      <p:sp>
        <p:nvSpPr>
          <p:cNvPr id="11" name="object 4"/>
          <p:cNvSpPr txBox="1">
            <a:spLocks noGrp="1"/>
          </p:cNvSpPr>
          <p:nvPr>
            <p:ph type="ftr" sz="quarter" idx="11"/>
          </p:nvPr>
        </p:nvSpPr>
        <p:spPr>
          <a:xfrm>
            <a:off x="0" y="6495304"/>
            <a:ext cx="12192000" cy="269304"/>
          </a:xfrm>
          <a:prstGeom prst="rect">
            <a:avLst/>
          </a:prstGeom>
        </p:spPr>
        <p:txBody>
          <a:bodyPr vert="horz" wrap="square" lIns="0" tIns="0" rIns="0" bIns="0" rtlCol="0">
            <a:spAutoFit/>
          </a:bodyPr>
          <a:lstStyle/>
          <a:p>
            <a:pPr marL="12700">
              <a:lnSpc>
                <a:spcPts val="2065"/>
              </a:lnSpc>
            </a:pPr>
            <a:r>
              <a:rPr lang="en-US" sz="1800" spc="-5" dirty="0" smtClean="0">
                <a:latin typeface="Times New Roman" panose="02020603050405020304" pitchFamily="18" charset="0"/>
                <a:cs typeface="Times New Roman" panose="02020603050405020304" pitchFamily="18" charset="0"/>
              </a:rPr>
              <a:t>SỞ </a:t>
            </a:r>
            <a:r>
              <a:rPr sz="1800" dirty="0" smtClean="0">
                <a:latin typeface="Times New Roman" panose="02020603050405020304" pitchFamily="18" charset="0"/>
                <a:cs typeface="Times New Roman" panose="02020603050405020304" pitchFamily="18" charset="0"/>
              </a:rPr>
              <a:t>TÀI </a:t>
            </a:r>
            <a:r>
              <a:rPr sz="1800" spc="-5" dirty="0">
                <a:latin typeface="Times New Roman" panose="02020603050405020304" pitchFamily="18" charset="0"/>
                <a:cs typeface="Times New Roman" panose="02020603050405020304" pitchFamily="18" charset="0"/>
              </a:rPr>
              <a:t>NGUYÊN VÀ </a:t>
            </a:r>
            <a:r>
              <a:rPr sz="1800" dirty="0">
                <a:latin typeface="Times New Roman" panose="02020603050405020304" pitchFamily="18" charset="0"/>
                <a:cs typeface="Times New Roman" panose="02020603050405020304" pitchFamily="18" charset="0"/>
              </a:rPr>
              <a:t>MÔI</a:t>
            </a:r>
            <a:r>
              <a:rPr sz="1800" spc="-170" dirty="0">
                <a:latin typeface="Times New Roman" panose="02020603050405020304" pitchFamily="18" charset="0"/>
                <a:cs typeface="Times New Roman" panose="02020603050405020304" pitchFamily="18" charset="0"/>
              </a:rPr>
              <a:t> </a:t>
            </a:r>
            <a:r>
              <a:rPr sz="1800" spc="-5" dirty="0" smtClean="0">
                <a:latin typeface="Times New Roman" panose="02020603050405020304" pitchFamily="18" charset="0"/>
                <a:cs typeface="Times New Roman" panose="02020603050405020304" pitchFamily="18" charset="0"/>
              </a:rPr>
              <a:t>TRƯỜNG</a:t>
            </a:r>
            <a:endParaRPr sz="1800" spc="-5"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7685815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924791" y="999125"/>
            <a:ext cx="10058400" cy="1366400"/>
          </a:xfrm>
          <a:prstGeom prst="rect">
            <a:avLst/>
          </a:prstGeom>
        </p:spPr>
        <p:txBody>
          <a:bodyPr vert="horz" wrap="square" lIns="0" tIns="12065" rIns="0" bIns="0" rtlCol="0">
            <a:spAutoFit/>
          </a:bodyPr>
          <a:lstStyle/>
          <a:p>
            <a:pPr marL="12700" algn="ctr">
              <a:lnSpc>
                <a:spcPct val="100000"/>
              </a:lnSpc>
              <a:spcBef>
                <a:spcPts val="95"/>
              </a:spcBef>
            </a:pPr>
            <a:r>
              <a:rPr lang="en-US" sz="4400" b="1" spc="-5" dirty="0" smtClean="0">
                <a:solidFill>
                  <a:schemeClr val="accent1">
                    <a:lumMod val="75000"/>
                  </a:schemeClr>
                </a:solidFill>
                <a:latin typeface="Times New Roman" panose="02020603050405020304" pitchFamily="18" charset="0"/>
                <a:cs typeface="Times New Roman" panose="02020603050405020304" pitchFamily="18" charset="0"/>
              </a:rPr>
              <a:t>I. KẾT QUẢ THỰC HIỆN (</a:t>
            </a:r>
            <a:r>
              <a:rPr lang="en-US" sz="4400" b="1" spc="-5" dirty="0" err="1" smtClean="0">
                <a:solidFill>
                  <a:srgbClr val="FF0000"/>
                </a:solidFill>
                <a:latin typeface="Times New Roman" panose="02020603050405020304" pitchFamily="18" charset="0"/>
                <a:cs typeface="Times New Roman" panose="02020603050405020304" pitchFamily="18" charset="0"/>
              </a:rPr>
              <a:t>tt</a:t>
            </a:r>
            <a:r>
              <a:rPr lang="en-US" sz="4400" b="1" spc="-5" dirty="0" smtClean="0">
                <a:solidFill>
                  <a:schemeClr val="accent1">
                    <a:lumMod val="75000"/>
                  </a:schemeClr>
                </a:solidFill>
                <a:latin typeface="Times New Roman" panose="02020603050405020304" pitchFamily="18" charset="0"/>
                <a:cs typeface="Times New Roman" panose="02020603050405020304" pitchFamily="18" charset="0"/>
              </a:rPr>
              <a:t>)</a:t>
            </a:r>
            <a:r>
              <a:rPr lang="en-US" sz="4400" b="1" dirty="0">
                <a:solidFill>
                  <a:srgbClr val="0000FF"/>
                </a:solidFill>
                <a:latin typeface="Times New Roman" panose="02020603050405020304" pitchFamily="18" charset="0"/>
                <a:cs typeface="Times New Roman" panose="02020603050405020304" pitchFamily="18" charset="0"/>
              </a:rPr>
              <a:t/>
            </a:r>
            <a:br>
              <a:rPr lang="en-US" sz="4400" b="1" dirty="0">
                <a:solidFill>
                  <a:srgbClr val="0000FF"/>
                </a:solidFill>
                <a:latin typeface="Times New Roman" panose="02020603050405020304" pitchFamily="18" charset="0"/>
                <a:cs typeface="Times New Roman" panose="02020603050405020304" pitchFamily="18" charset="0"/>
              </a:rPr>
            </a:br>
            <a:endParaRPr sz="4400" b="1" spc="-10" dirty="0">
              <a:solidFill>
                <a:schemeClr val="accent1">
                  <a:lumMod val="75000"/>
                </a:schemeClr>
              </a:solidFill>
              <a:latin typeface="Times New Roman" panose="02020603050405020304" pitchFamily="18" charset="0"/>
              <a:cs typeface="Times New Roman" panose="02020603050405020304" pitchFamily="18" charset="0"/>
            </a:endParaRPr>
          </a:p>
        </p:txBody>
      </p:sp>
      <p:sp>
        <p:nvSpPr>
          <p:cNvPr id="9" name="Slide Number Placeholder 8"/>
          <p:cNvSpPr>
            <a:spLocks noGrp="1"/>
          </p:cNvSpPr>
          <p:nvPr>
            <p:ph type="sldNum" sz="quarter" idx="12"/>
          </p:nvPr>
        </p:nvSpPr>
        <p:spPr/>
        <p:txBody>
          <a:bodyPr/>
          <a:lstStyle/>
          <a:p>
            <a:fld id="{B6F15528-21DE-4FAA-801E-634DDDAF4B2B}" type="slidenum">
              <a:rPr lang="en-US" smtClean="0"/>
              <a:pPr/>
              <a:t>7</a:t>
            </a:fld>
            <a:endParaRPr lang="en-US"/>
          </a:p>
        </p:txBody>
      </p:sp>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049000" y="96037"/>
            <a:ext cx="1023383" cy="1123163"/>
          </a:xfrm>
          <a:prstGeom prst="rect">
            <a:avLst/>
          </a:prstGeom>
        </p:spPr>
      </p:pic>
      <p:sp>
        <p:nvSpPr>
          <p:cNvPr id="10" name="object 3"/>
          <p:cNvSpPr txBox="1"/>
          <p:nvPr/>
        </p:nvSpPr>
        <p:spPr>
          <a:xfrm>
            <a:off x="457200" y="1788308"/>
            <a:ext cx="11201400" cy="4383892"/>
          </a:xfrm>
          <a:prstGeom prst="rect">
            <a:avLst/>
          </a:prstGeom>
        </p:spPr>
        <p:txBody>
          <a:bodyPr vert="horz" wrap="square" lIns="0" tIns="125095" rIns="0" bIns="0" rtlCol="0">
            <a:spAutoFit/>
          </a:bodyPr>
          <a:lstStyle/>
          <a:p>
            <a:pPr marL="469900" algn="just">
              <a:lnSpc>
                <a:spcPct val="100000"/>
              </a:lnSpc>
              <a:spcBef>
                <a:spcPts val="985"/>
              </a:spcBef>
            </a:pPr>
            <a:r>
              <a:rPr lang="en-US" sz="2600" b="1" dirty="0" err="1" smtClean="0">
                <a:solidFill>
                  <a:srgbClr val="0000FF"/>
                </a:solidFill>
                <a:latin typeface="Times New Roman"/>
                <a:cs typeface="Times New Roman"/>
              </a:rPr>
              <a:t>Hệ</a:t>
            </a:r>
            <a:r>
              <a:rPr lang="en-US" sz="2600" b="1" dirty="0" smtClean="0">
                <a:solidFill>
                  <a:srgbClr val="0000FF"/>
                </a:solidFill>
                <a:latin typeface="Times New Roman"/>
                <a:cs typeface="Times New Roman"/>
              </a:rPr>
              <a:t> </a:t>
            </a:r>
            <a:r>
              <a:rPr lang="en-US" sz="2600" b="1" dirty="0" err="1" smtClean="0">
                <a:solidFill>
                  <a:srgbClr val="0000FF"/>
                </a:solidFill>
                <a:latin typeface="Times New Roman"/>
                <a:cs typeface="Times New Roman"/>
              </a:rPr>
              <a:t>thống</a:t>
            </a:r>
            <a:r>
              <a:rPr lang="en-US" sz="2600" b="1" dirty="0" smtClean="0">
                <a:solidFill>
                  <a:srgbClr val="0000FF"/>
                </a:solidFill>
                <a:latin typeface="Times New Roman"/>
                <a:cs typeface="Times New Roman"/>
              </a:rPr>
              <a:t> </a:t>
            </a:r>
            <a:r>
              <a:rPr lang="en-US" sz="2600" b="1" dirty="0" err="1" smtClean="0">
                <a:solidFill>
                  <a:srgbClr val="0000FF"/>
                </a:solidFill>
                <a:latin typeface="Times New Roman"/>
                <a:cs typeface="Times New Roman"/>
              </a:rPr>
              <a:t>quản</a:t>
            </a:r>
            <a:r>
              <a:rPr lang="en-US" sz="2600" b="1" dirty="0" smtClean="0">
                <a:solidFill>
                  <a:srgbClr val="0000FF"/>
                </a:solidFill>
                <a:latin typeface="Times New Roman"/>
                <a:cs typeface="Times New Roman"/>
              </a:rPr>
              <a:t> </a:t>
            </a:r>
            <a:r>
              <a:rPr lang="en-US" sz="2600" b="1" dirty="0" err="1" smtClean="0">
                <a:solidFill>
                  <a:srgbClr val="0000FF"/>
                </a:solidFill>
                <a:latin typeface="Times New Roman"/>
                <a:cs typeface="Times New Roman"/>
              </a:rPr>
              <a:t>lý</a:t>
            </a:r>
            <a:r>
              <a:rPr lang="en-US" sz="2600" b="1" dirty="0" smtClean="0">
                <a:solidFill>
                  <a:srgbClr val="0000FF"/>
                </a:solidFill>
                <a:latin typeface="Times New Roman"/>
                <a:cs typeface="Times New Roman"/>
              </a:rPr>
              <a:t> </a:t>
            </a:r>
            <a:r>
              <a:rPr lang="en-US" sz="2600" b="1" dirty="0" err="1" smtClean="0">
                <a:solidFill>
                  <a:srgbClr val="0000FF"/>
                </a:solidFill>
                <a:latin typeface="Times New Roman"/>
                <a:cs typeface="Times New Roman"/>
              </a:rPr>
              <a:t>đất</a:t>
            </a:r>
            <a:r>
              <a:rPr lang="en-US" sz="2600" b="1" dirty="0" smtClean="0">
                <a:solidFill>
                  <a:srgbClr val="0000FF"/>
                </a:solidFill>
                <a:latin typeface="Times New Roman"/>
                <a:cs typeface="Times New Roman"/>
              </a:rPr>
              <a:t> </a:t>
            </a:r>
            <a:r>
              <a:rPr lang="en-US" sz="2600" b="1" dirty="0" err="1" smtClean="0">
                <a:solidFill>
                  <a:srgbClr val="0000FF"/>
                </a:solidFill>
                <a:latin typeface="Times New Roman"/>
                <a:cs typeface="Times New Roman"/>
              </a:rPr>
              <a:t>đai</a:t>
            </a:r>
            <a:r>
              <a:rPr lang="en-US" sz="2600" b="1" dirty="0" smtClean="0">
                <a:solidFill>
                  <a:srgbClr val="0000FF"/>
                </a:solidFill>
                <a:latin typeface="Times New Roman"/>
                <a:cs typeface="Times New Roman"/>
              </a:rPr>
              <a:t> VBDLIS </a:t>
            </a:r>
            <a:r>
              <a:rPr lang="en-US" sz="2600" b="1" dirty="0" err="1" smtClean="0">
                <a:solidFill>
                  <a:srgbClr val="0000FF"/>
                </a:solidFill>
                <a:latin typeface="Times New Roman"/>
                <a:cs typeface="Times New Roman"/>
              </a:rPr>
              <a:t>có</a:t>
            </a:r>
            <a:r>
              <a:rPr lang="en-US" sz="2600" b="1" dirty="0" smtClean="0">
                <a:solidFill>
                  <a:srgbClr val="0000FF"/>
                </a:solidFill>
                <a:latin typeface="Times New Roman"/>
                <a:cs typeface="Times New Roman"/>
              </a:rPr>
              <a:t> </a:t>
            </a:r>
            <a:r>
              <a:rPr lang="en-US" sz="2600" b="1" dirty="0" err="1" smtClean="0">
                <a:solidFill>
                  <a:srgbClr val="0000FF"/>
                </a:solidFill>
                <a:latin typeface="Times New Roman"/>
                <a:cs typeface="Times New Roman"/>
              </a:rPr>
              <a:t>nhiều</a:t>
            </a:r>
            <a:r>
              <a:rPr lang="en-US" sz="2600" b="1" dirty="0" smtClean="0">
                <a:solidFill>
                  <a:srgbClr val="0000FF"/>
                </a:solidFill>
                <a:latin typeface="Times New Roman"/>
                <a:cs typeface="Times New Roman"/>
              </a:rPr>
              <a:t> </a:t>
            </a:r>
            <a:r>
              <a:rPr lang="en-US" sz="2600" b="1" dirty="0" err="1" smtClean="0">
                <a:solidFill>
                  <a:srgbClr val="0000FF"/>
                </a:solidFill>
                <a:latin typeface="Times New Roman"/>
                <a:cs typeface="Times New Roman"/>
              </a:rPr>
              <a:t>thuận</a:t>
            </a:r>
            <a:r>
              <a:rPr lang="en-US" sz="2600" b="1" dirty="0" smtClean="0">
                <a:solidFill>
                  <a:srgbClr val="0000FF"/>
                </a:solidFill>
                <a:latin typeface="Times New Roman"/>
                <a:cs typeface="Times New Roman"/>
              </a:rPr>
              <a:t> </a:t>
            </a:r>
            <a:r>
              <a:rPr lang="en-US" sz="2600" b="1" dirty="0" err="1" smtClean="0">
                <a:solidFill>
                  <a:srgbClr val="0000FF"/>
                </a:solidFill>
                <a:latin typeface="Times New Roman"/>
                <a:cs typeface="Times New Roman"/>
              </a:rPr>
              <a:t>lợi</a:t>
            </a:r>
            <a:r>
              <a:rPr lang="en-US" sz="2600" b="1" dirty="0" smtClean="0">
                <a:solidFill>
                  <a:srgbClr val="0000FF"/>
                </a:solidFill>
                <a:latin typeface="Times New Roman"/>
                <a:cs typeface="Times New Roman"/>
              </a:rPr>
              <a:t>:</a:t>
            </a:r>
            <a:endParaRPr lang="en-US" sz="2600" b="1" dirty="0" smtClean="0">
              <a:solidFill>
                <a:srgbClr val="0000FF"/>
              </a:solidFill>
              <a:latin typeface="Times New Roman"/>
              <a:cs typeface="Times New Roman"/>
            </a:endParaRPr>
          </a:p>
          <a:p>
            <a:pPr marL="927100" indent="-457200" algn="just">
              <a:lnSpc>
                <a:spcPct val="100000"/>
              </a:lnSpc>
              <a:spcBef>
                <a:spcPts val="985"/>
              </a:spcBef>
              <a:buFont typeface="Wingdings" panose="05000000000000000000" pitchFamily="2" charset="2"/>
              <a:buChar char="Ø"/>
            </a:pPr>
            <a:r>
              <a:rPr lang="en-US" sz="2600" dirty="0">
                <a:solidFill>
                  <a:srgbClr val="0000FF"/>
                </a:solidFill>
                <a:latin typeface="Times New Roman"/>
                <a:cs typeface="Times New Roman"/>
              </a:rPr>
              <a:t>Đ</a:t>
            </a:r>
            <a:r>
              <a:rPr lang="vi-VN" sz="2600" dirty="0" smtClean="0">
                <a:solidFill>
                  <a:srgbClr val="0000FF"/>
                </a:solidFill>
                <a:latin typeface="Times New Roman"/>
                <a:cs typeface="Times New Roman"/>
              </a:rPr>
              <a:t>ã </a:t>
            </a:r>
            <a:r>
              <a:rPr lang="vi-VN" sz="2600" dirty="0">
                <a:solidFill>
                  <a:srgbClr val="0000FF"/>
                </a:solidFill>
                <a:latin typeface="Times New Roman"/>
                <a:cs typeface="Times New Roman"/>
              </a:rPr>
              <a:t>giải quyết đồng bộ các bước trong quá trình quản lý đất đai tại địa phương: Kê khai đăng ký; Cấp Giấy chứng nhận; Liên thông thuế; Lưu trữ hồ sơ; Quản lý ngăn chặn,… tạo được sự thống nhất, chặt chẽ trong quá trình giải quyết hồ sơ, góp phần quan trọng trong việc xây dựng cơ sở dữ liệu đất đai và tăng cường năng lực quản lý đất đai tại các địa phương triển khai thực hiện dự </a:t>
            </a:r>
            <a:r>
              <a:rPr lang="vi-VN" sz="2600" dirty="0" smtClean="0">
                <a:solidFill>
                  <a:srgbClr val="0000FF"/>
                </a:solidFill>
                <a:latin typeface="Times New Roman"/>
                <a:cs typeface="Times New Roman"/>
              </a:rPr>
              <a:t>án</a:t>
            </a:r>
            <a:r>
              <a:rPr lang="en-US" sz="2600" dirty="0" smtClean="0">
                <a:solidFill>
                  <a:srgbClr val="0000FF"/>
                </a:solidFill>
                <a:latin typeface="Times New Roman"/>
                <a:cs typeface="Times New Roman"/>
              </a:rPr>
              <a:t>..</a:t>
            </a:r>
          </a:p>
          <a:p>
            <a:pPr marL="927100" indent="-457200" algn="just">
              <a:lnSpc>
                <a:spcPct val="100000"/>
              </a:lnSpc>
              <a:spcBef>
                <a:spcPts val="985"/>
              </a:spcBef>
              <a:buFont typeface="Wingdings" panose="05000000000000000000" pitchFamily="2" charset="2"/>
              <a:buChar char="Ø"/>
            </a:pPr>
            <a:r>
              <a:rPr lang="en-US" sz="2600" dirty="0" smtClean="0">
                <a:solidFill>
                  <a:srgbClr val="0000FF"/>
                </a:solidFill>
                <a:latin typeface="Times New Roman"/>
                <a:cs typeface="Times New Roman"/>
              </a:rPr>
              <a:t>T</a:t>
            </a:r>
            <a:r>
              <a:rPr lang="vi-VN" sz="2600" dirty="0" smtClean="0">
                <a:solidFill>
                  <a:srgbClr val="0000FF"/>
                </a:solidFill>
                <a:latin typeface="Times New Roman"/>
                <a:cs typeface="Times New Roman"/>
              </a:rPr>
              <a:t>ích </a:t>
            </a:r>
            <a:r>
              <a:rPr lang="vi-VN" sz="2600" dirty="0">
                <a:solidFill>
                  <a:srgbClr val="0000FF"/>
                </a:solidFill>
                <a:latin typeface="Times New Roman"/>
                <a:cs typeface="Times New Roman"/>
              </a:rPr>
              <a:t>hợp các biểu mẫu báo cáo chuyên ngành phù hợp với yêu cầu của Bộ </a:t>
            </a:r>
            <a:r>
              <a:rPr lang="en-US" sz="2600" dirty="0" smtClean="0">
                <a:solidFill>
                  <a:srgbClr val="0000FF"/>
                </a:solidFill>
                <a:latin typeface="Times New Roman"/>
                <a:cs typeface="Times New Roman"/>
              </a:rPr>
              <a:t>TNMT</a:t>
            </a:r>
            <a:r>
              <a:rPr lang="vi-VN" sz="2600" dirty="0" smtClean="0">
                <a:solidFill>
                  <a:srgbClr val="0000FF"/>
                </a:solidFill>
                <a:latin typeface="Times New Roman"/>
                <a:cs typeface="Times New Roman"/>
              </a:rPr>
              <a:t>; </a:t>
            </a:r>
            <a:r>
              <a:rPr lang="vi-VN" sz="2600" dirty="0">
                <a:solidFill>
                  <a:srgbClr val="0000FF"/>
                </a:solidFill>
                <a:latin typeface="Times New Roman"/>
                <a:cs typeface="Times New Roman"/>
              </a:rPr>
              <a:t>cũng như công tác quản lý đánh giá quá trình giải quyết thủ tục hành chính của từng địa phương, đơn vị và từng viên chức giải quyết hồ </a:t>
            </a:r>
            <a:r>
              <a:rPr lang="vi-VN" sz="2600" dirty="0" smtClean="0">
                <a:solidFill>
                  <a:srgbClr val="0000FF"/>
                </a:solidFill>
                <a:latin typeface="Times New Roman"/>
                <a:cs typeface="Times New Roman"/>
              </a:rPr>
              <a:t>sơ</a:t>
            </a:r>
            <a:r>
              <a:rPr lang="en-US" sz="2600" dirty="0" smtClean="0">
                <a:solidFill>
                  <a:srgbClr val="0000FF"/>
                </a:solidFill>
                <a:latin typeface="Times New Roman"/>
                <a:cs typeface="Times New Roman"/>
              </a:rPr>
              <a:t>.</a:t>
            </a:r>
          </a:p>
        </p:txBody>
      </p:sp>
      <p:sp>
        <p:nvSpPr>
          <p:cNvPr id="11" name="object 4"/>
          <p:cNvSpPr txBox="1">
            <a:spLocks noGrp="1"/>
          </p:cNvSpPr>
          <p:nvPr>
            <p:ph type="ftr" sz="quarter" idx="11"/>
          </p:nvPr>
        </p:nvSpPr>
        <p:spPr>
          <a:xfrm>
            <a:off x="0" y="6495304"/>
            <a:ext cx="12192000" cy="269304"/>
          </a:xfrm>
          <a:prstGeom prst="rect">
            <a:avLst/>
          </a:prstGeom>
        </p:spPr>
        <p:txBody>
          <a:bodyPr vert="horz" wrap="square" lIns="0" tIns="0" rIns="0" bIns="0" rtlCol="0">
            <a:spAutoFit/>
          </a:bodyPr>
          <a:lstStyle/>
          <a:p>
            <a:pPr marL="12700">
              <a:lnSpc>
                <a:spcPts val="2065"/>
              </a:lnSpc>
            </a:pPr>
            <a:r>
              <a:rPr lang="en-US" sz="1800" spc="-5" dirty="0" smtClean="0">
                <a:latin typeface="Times New Roman" panose="02020603050405020304" pitchFamily="18" charset="0"/>
                <a:cs typeface="Times New Roman" panose="02020603050405020304" pitchFamily="18" charset="0"/>
              </a:rPr>
              <a:t>SỞ </a:t>
            </a:r>
            <a:r>
              <a:rPr sz="1800" dirty="0" smtClean="0">
                <a:latin typeface="Times New Roman" panose="02020603050405020304" pitchFamily="18" charset="0"/>
                <a:cs typeface="Times New Roman" panose="02020603050405020304" pitchFamily="18" charset="0"/>
              </a:rPr>
              <a:t>TÀI </a:t>
            </a:r>
            <a:r>
              <a:rPr sz="1800" spc="-5" dirty="0">
                <a:latin typeface="Times New Roman" panose="02020603050405020304" pitchFamily="18" charset="0"/>
                <a:cs typeface="Times New Roman" panose="02020603050405020304" pitchFamily="18" charset="0"/>
              </a:rPr>
              <a:t>NGUYÊN VÀ </a:t>
            </a:r>
            <a:r>
              <a:rPr sz="1800" dirty="0">
                <a:latin typeface="Times New Roman" panose="02020603050405020304" pitchFamily="18" charset="0"/>
                <a:cs typeface="Times New Roman" panose="02020603050405020304" pitchFamily="18" charset="0"/>
              </a:rPr>
              <a:t>MÔI</a:t>
            </a:r>
            <a:r>
              <a:rPr sz="1800" spc="-170" dirty="0">
                <a:latin typeface="Times New Roman" panose="02020603050405020304" pitchFamily="18" charset="0"/>
                <a:cs typeface="Times New Roman" panose="02020603050405020304" pitchFamily="18" charset="0"/>
              </a:rPr>
              <a:t> </a:t>
            </a:r>
            <a:r>
              <a:rPr sz="1800" spc="-5" dirty="0" smtClean="0">
                <a:latin typeface="Times New Roman" panose="02020603050405020304" pitchFamily="18" charset="0"/>
                <a:cs typeface="Times New Roman" panose="02020603050405020304" pitchFamily="18" charset="0"/>
              </a:rPr>
              <a:t>TRƯỜNG</a:t>
            </a:r>
            <a:endParaRPr sz="1800" spc="-5"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8559352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924791" y="999125"/>
            <a:ext cx="10058400" cy="1366400"/>
          </a:xfrm>
          <a:prstGeom prst="rect">
            <a:avLst/>
          </a:prstGeom>
        </p:spPr>
        <p:txBody>
          <a:bodyPr vert="horz" wrap="square" lIns="0" tIns="12065" rIns="0" bIns="0" rtlCol="0">
            <a:spAutoFit/>
          </a:bodyPr>
          <a:lstStyle/>
          <a:p>
            <a:pPr marL="12700" algn="ctr">
              <a:lnSpc>
                <a:spcPct val="100000"/>
              </a:lnSpc>
              <a:spcBef>
                <a:spcPts val="95"/>
              </a:spcBef>
            </a:pPr>
            <a:r>
              <a:rPr lang="en-US" sz="4400" b="1" spc="-5" dirty="0" smtClean="0">
                <a:solidFill>
                  <a:schemeClr val="accent1">
                    <a:lumMod val="75000"/>
                  </a:schemeClr>
                </a:solidFill>
                <a:latin typeface="Times New Roman" panose="02020603050405020304" pitchFamily="18" charset="0"/>
                <a:cs typeface="Times New Roman" panose="02020603050405020304" pitchFamily="18" charset="0"/>
              </a:rPr>
              <a:t>I. KẾT QUẢ THỰC HIỆN (</a:t>
            </a:r>
            <a:r>
              <a:rPr lang="en-US" sz="4400" b="1" spc="-5" dirty="0" err="1" smtClean="0">
                <a:solidFill>
                  <a:srgbClr val="FF0000"/>
                </a:solidFill>
                <a:latin typeface="Times New Roman" panose="02020603050405020304" pitchFamily="18" charset="0"/>
                <a:cs typeface="Times New Roman" panose="02020603050405020304" pitchFamily="18" charset="0"/>
              </a:rPr>
              <a:t>tt</a:t>
            </a:r>
            <a:r>
              <a:rPr lang="en-US" sz="4400" b="1" spc="-5" dirty="0" smtClean="0">
                <a:solidFill>
                  <a:schemeClr val="accent1">
                    <a:lumMod val="75000"/>
                  </a:schemeClr>
                </a:solidFill>
                <a:latin typeface="Times New Roman" panose="02020603050405020304" pitchFamily="18" charset="0"/>
                <a:cs typeface="Times New Roman" panose="02020603050405020304" pitchFamily="18" charset="0"/>
              </a:rPr>
              <a:t>)</a:t>
            </a:r>
            <a:r>
              <a:rPr lang="en-US" sz="4400" b="1" dirty="0">
                <a:solidFill>
                  <a:srgbClr val="0000FF"/>
                </a:solidFill>
                <a:latin typeface="Times New Roman" panose="02020603050405020304" pitchFamily="18" charset="0"/>
                <a:cs typeface="Times New Roman" panose="02020603050405020304" pitchFamily="18" charset="0"/>
              </a:rPr>
              <a:t/>
            </a:r>
            <a:br>
              <a:rPr lang="en-US" sz="4400" b="1" dirty="0">
                <a:solidFill>
                  <a:srgbClr val="0000FF"/>
                </a:solidFill>
                <a:latin typeface="Times New Roman" panose="02020603050405020304" pitchFamily="18" charset="0"/>
                <a:cs typeface="Times New Roman" panose="02020603050405020304" pitchFamily="18" charset="0"/>
              </a:rPr>
            </a:br>
            <a:endParaRPr sz="4400" b="1" spc="-10" dirty="0">
              <a:solidFill>
                <a:schemeClr val="accent1">
                  <a:lumMod val="75000"/>
                </a:schemeClr>
              </a:solidFill>
              <a:latin typeface="Times New Roman" panose="02020603050405020304" pitchFamily="18" charset="0"/>
              <a:cs typeface="Times New Roman" panose="02020603050405020304" pitchFamily="18" charset="0"/>
            </a:endParaRPr>
          </a:p>
        </p:txBody>
      </p:sp>
      <p:sp>
        <p:nvSpPr>
          <p:cNvPr id="9" name="Slide Number Placeholder 8"/>
          <p:cNvSpPr>
            <a:spLocks noGrp="1"/>
          </p:cNvSpPr>
          <p:nvPr>
            <p:ph type="sldNum" sz="quarter" idx="12"/>
          </p:nvPr>
        </p:nvSpPr>
        <p:spPr/>
        <p:txBody>
          <a:bodyPr/>
          <a:lstStyle/>
          <a:p>
            <a:fld id="{B6F15528-21DE-4FAA-801E-634DDDAF4B2B}" type="slidenum">
              <a:rPr lang="en-US" smtClean="0"/>
              <a:pPr/>
              <a:t>8</a:t>
            </a:fld>
            <a:endParaRPr lang="en-US"/>
          </a:p>
        </p:txBody>
      </p:sp>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049000" y="96037"/>
            <a:ext cx="1023383" cy="1123163"/>
          </a:xfrm>
          <a:prstGeom prst="rect">
            <a:avLst/>
          </a:prstGeom>
        </p:spPr>
      </p:pic>
      <p:sp>
        <p:nvSpPr>
          <p:cNvPr id="10" name="object 3"/>
          <p:cNvSpPr txBox="1"/>
          <p:nvPr/>
        </p:nvSpPr>
        <p:spPr>
          <a:xfrm>
            <a:off x="457200" y="1676400"/>
            <a:ext cx="11201400" cy="4655762"/>
          </a:xfrm>
          <a:prstGeom prst="rect">
            <a:avLst/>
          </a:prstGeom>
        </p:spPr>
        <p:txBody>
          <a:bodyPr vert="horz" wrap="square" lIns="0" tIns="125095" rIns="0" bIns="0" rtlCol="0">
            <a:spAutoFit/>
          </a:bodyPr>
          <a:lstStyle/>
          <a:p>
            <a:pPr marL="927100" indent="-457200" algn="just">
              <a:lnSpc>
                <a:spcPct val="100000"/>
              </a:lnSpc>
              <a:spcBef>
                <a:spcPts val="985"/>
              </a:spcBef>
              <a:buFont typeface="Wingdings" panose="05000000000000000000" pitchFamily="2" charset="2"/>
              <a:buChar char="Ø"/>
            </a:pPr>
            <a:r>
              <a:rPr lang="en-US" sz="2600" dirty="0" smtClean="0">
                <a:solidFill>
                  <a:srgbClr val="0000FF"/>
                </a:solidFill>
                <a:latin typeface="Times New Roman"/>
                <a:cs typeface="Times New Roman"/>
              </a:rPr>
              <a:t>Q</a:t>
            </a:r>
            <a:r>
              <a:rPr lang="vi-VN" sz="2600" dirty="0" smtClean="0">
                <a:solidFill>
                  <a:srgbClr val="0000FF"/>
                </a:solidFill>
                <a:latin typeface="Times New Roman"/>
                <a:cs typeface="Times New Roman"/>
              </a:rPr>
              <a:t>uản </a:t>
            </a:r>
            <a:r>
              <a:rPr lang="vi-VN" sz="2600" dirty="0">
                <a:solidFill>
                  <a:srgbClr val="0000FF"/>
                </a:solidFill>
                <a:latin typeface="Times New Roman"/>
                <a:cs typeface="Times New Roman"/>
              </a:rPr>
              <a:t>lý đồng bộ, có sự kết nối được dữ liệu không gian thửa đất và dữ liệu thuộc tính thửa đất tạo sự thuận tiện trong quản lý dữ liệu; trước đây tại các Chi nhánh dữ liệu không gian được quản lý bằng phần mềm Microstation không có liên kết với dữ liệu thuộc tính được quản lý trên phần mềm Vilis 2.0 nên rất khó quản lý, việc truy xuất dữ liệu rất khó khăn do dùng riêng 02 hệ </a:t>
            </a:r>
            <a:r>
              <a:rPr lang="vi-VN" sz="2600" dirty="0" smtClean="0">
                <a:solidFill>
                  <a:srgbClr val="0000FF"/>
                </a:solidFill>
                <a:latin typeface="Times New Roman"/>
                <a:cs typeface="Times New Roman"/>
              </a:rPr>
              <a:t>thống</a:t>
            </a:r>
            <a:r>
              <a:rPr lang="en-US" sz="2600" dirty="0" smtClean="0">
                <a:solidFill>
                  <a:srgbClr val="0000FF"/>
                </a:solidFill>
                <a:latin typeface="Times New Roman"/>
                <a:cs typeface="Times New Roman"/>
              </a:rPr>
              <a:t>.</a:t>
            </a:r>
          </a:p>
          <a:p>
            <a:pPr marL="927100" indent="-457200" algn="just">
              <a:lnSpc>
                <a:spcPct val="100000"/>
              </a:lnSpc>
              <a:spcBef>
                <a:spcPts val="985"/>
              </a:spcBef>
              <a:buFont typeface="Wingdings" panose="05000000000000000000" pitchFamily="2" charset="2"/>
              <a:buChar char="Ø"/>
            </a:pPr>
            <a:r>
              <a:rPr lang="vi-VN" sz="2600" dirty="0">
                <a:solidFill>
                  <a:srgbClr val="0000FF"/>
                </a:solidFill>
                <a:latin typeface="Times New Roman"/>
                <a:cs typeface="Times New Roman"/>
              </a:rPr>
              <a:t>Cơ quan đăng ký đất đai và Cơ quan thuế đã thực hiện liên thông hồ sơ và phiếu chuyển thông tin địa chính trên môi trường điện tử, do đó rút ngắn thời gian giao nhận hồ sơ giữa 02 đơn vị và thanh toán nghĩa vụ tài chính trực tuyến tạo thuận tiện rất nhiều cho người dân, giảm tải được thời gian chờ đợi thực hiện thủ tục hành </a:t>
            </a:r>
            <a:r>
              <a:rPr lang="vi-VN" sz="2600" dirty="0" smtClean="0">
                <a:solidFill>
                  <a:srgbClr val="0000FF"/>
                </a:solidFill>
                <a:latin typeface="Times New Roman"/>
                <a:cs typeface="Times New Roman"/>
              </a:rPr>
              <a:t>chính</a:t>
            </a:r>
            <a:r>
              <a:rPr lang="en-US" sz="2600" dirty="0" smtClean="0">
                <a:solidFill>
                  <a:srgbClr val="0000FF"/>
                </a:solidFill>
                <a:latin typeface="Times New Roman"/>
                <a:cs typeface="Times New Roman"/>
              </a:rPr>
              <a:t>.</a:t>
            </a:r>
          </a:p>
        </p:txBody>
      </p:sp>
      <p:sp>
        <p:nvSpPr>
          <p:cNvPr id="11" name="object 4"/>
          <p:cNvSpPr txBox="1">
            <a:spLocks noGrp="1"/>
          </p:cNvSpPr>
          <p:nvPr>
            <p:ph type="ftr" sz="quarter" idx="11"/>
          </p:nvPr>
        </p:nvSpPr>
        <p:spPr>
          <a:xfrm>
            <a:off x="0" y="6495304"/>
            <a:ext cx="12192000" cy="269304"/>
          </a:xfrm>
          <a:prstGeom prst="rect">
            <a:avLst/>
          </a:prstGeom>
        </p:spPr>
        <p:txBody>
          <a:bodyPr vert="horz" wrap="square" lIns="0" tIns="0" rIns="0" bIns="0" rtlCol="0">
            <a:spAutoFit/>
          </a:bodyPr>
          <a:lstStyle/>
          <a:p>
            <a:pPr marL="12700">
              <a:lnSpc>
                <a:spcPts val="2065"/>
              </a:lnSpc>
            </a:pPr>
            <a:r>
              <a:rPr lang="en-US" sz="1800" spc="-5" dirty="0" smtClean="0">
                <a:latin typeface="Times New Roman" panose="02020603050405020304" pitchFamily="18" charset="0"/>
                <a:cs typeface="Times New Roman" panose="02020603050405020304" pitchFamily="18" charset="0"/>
              </a:rPr>
              <a:t>SỞ </a:t>
            </a:r>
            <a:r>
              <a:rPr sz="1800" dirty="0" smtClean="0">
                <a:latin typeface="Times New Roman" panose="02020603050405020304" pitchFamily="18" charset="0"/>
                <a:cs typeface="Times New Roman" panose="02020603050405020304" pitchFamily="18" charset="0"/>
              </a:rPr>
              <a:t>TÀI </a:t>
            </a:r>
            <a:r>
              <a:rPr sz="1800" spc="-5" dirty="0">
                <a:latin typeface="Times New Roman" panose="02020603050405020304" pitchFamily="18" charset="0"/>
                <a:cs typeface="Times New Roman" panose="02020603050405020304" pitchFamily="18" charset="0"/>
              </a:rPr>
              <a:t>NGUYÊN VÀ </a:t>
            </a:r>
            <a:r>
              <a:rPr sz="1800" dirty="0">
                <a:latin typeface="Times New Roman" panose="02020603050405020304" pitchFamily="18" charset="0"/>
                <a:cs typeface="Times New Roman" panose="02020603050405020304" pitchFamily="18" charset="0"/>
              </a:rPr>
              <a:t>MÔI</a:t>
            </a:r>
            <a:r>
              <a:rPr sz="1800" spc="-170" dirty="0">
                <a:latin typeface="Times New Roman" panose="02020603050405020304" pitchFamily="18" charset="0"/>
                <a:cs typeface="Times New Roman" panose="02020603050405020304" pitchFamily="18" charset="0"/>
              </a:rPr>
              <a:t> </a:t>
            </a:r>
            <a:r>
              <a:rPr sz="1800" spc="-5" dirty="0" smtClean="0">
                <a:latin typeface="Times New Roman" panose="02020603050405020304" pitchFamily="18" charset="0"/>
                <a:cs typeface="Times New Roman" panose="02020603050405020304" pitchFamily="18" charset="0"/>
              </a:rPr>
              <a:t>TRƯỜNG</a:t>
            </a:r>
            <a:endParaRPr sz="1800" spc="-5"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6226864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924791" y="999125"/>
            <a:ext cx="10058400" cy="1366400"/>
          </a:xfrm>
          <a:prstGeom prst="rect">
            <a:avLst/>
          </a:prstGeom>
        </p:spPr>
        <p:txBody>
          <a:bodyPr vert="horz" wrap="square" lIns="0" tIns="12065" rIns="0" bIns="0" rtlCol="0">
            <a:spAutoFit/>
          </a:bodyPr>
          <a:lstStyle/>
          <a:p>
            <a:pPr marL="12700" algn="ctr">
              <a:lnSpc>
                <a:spcPct val="100000"/>
              </a:lnSpc>
              <a:spcBef>
                <a:spcPts val="95"/>
              </a:spcBef>
            </a:pPr>
            <a:r>
              <a:rPr lang="en-US" sz="4400" b="1" spc="-5" dirty="0" smtClean="0">
                <a:solidFill>
                  <a:schemeClr val="accent1">
                    <a:lumMod val="75000"/>
                  </a:schemeClr>
                </a:solidFill>
                <a:latin typeface="Times New Roman" panose="02020603050405020304" pitchFamily="18" charset="0"/>
                <a:cs typeface="Times New Roman" panose="02020603050405020304" pitchFamily="18" charset="0"/>
              </a:rPr>
              <a:t>I. KẾT QUẢ THỰC HIỆN (</a:t>
            </a:r>
            <a:r>
              <a:rPr lang="en-US" sz="4400" b="1" spc="-5" dirty="0" err="1" smtClean="0">
                <a:solidFill>
                  <a:srgbClr val="FF0000"/>
                </a:solidFill>
                <a:latin typeface="Times New Roman" panose="02020603050405020304" pitchFamily="18" charset="0"/>
                <a:cs typeface="Times New Roman" panose="02020603050405020304" pitchFamily="18" charset="0"/>
              </a:rPr>
              <a:t>tt</a:t>
            </a:r>
            <a:r>
              <a:rPr lang="en-US" sz="4400" b="1" spc="-5" dirty="0" smtClean="0">
                <a:solidFill>
                  <a:schemeClr val="accent1">
                    <a:lumMod val="75000"/>
                  </a:schemeClr>
                </a:solidFill>
                <a:latin typeface="Times New Roman" panose="02020603050405020304" pitchFamily="18" charset="0"/>
                <a:cs typeface="Times New Roman" panose="02020603050405020304" pitchFamily="18" charset="0"/>
              </a:rPr>
              <a:t>)</a:t>
            </a:r>
            <a:r>
              <a:rPr lang="en-US" sz="4400" b="1" dirty="0">
                <a:solidFill>
                  <a:srgbClr val="0000FF"/>
                </a:solidFill>
                <a:latin typeface="Times New Roman" panose="02020603050405020304" pitchFamily="18" charset="0"/>
                <a:cs typeface="Times New Roman" panose="02020603050405020304" pitchFamily="18" charset="0"/>
              </a:rPr>
              <a:t/>
            </a:r>
            <a:br>
              <a:rPr lang="en-US" sz="4400" b="1" dirty="0">
                <a:solidFill>
                  <a:srgbClr val="0000FF"/>
                </a:solidFill>
                <a:latin typeface="Times New Roman" panose="02020603050405020304" pitchFamily="18" charset="0"/>
                <a:cs typeface="Times New Roman" panose="02020603050405020304" pitchFamily="18" charset="0"/>
              </a:rPr>
            </a:br>
            <a:endParaRPr sz="4400" b="1" spc="-10" dirty="0">
              <a:solidFill>
                <a:schemeClr val="accent1">
                  <a:lumMod val="75000"/>
                </a:schemeClr>
              </a:solidFill>
              <a:latin typeface="Times New Roman" panose="02020603050405020304" pitchFamily="18" charset="0"/>
              <a:cs typeface="Times New Roman" panose="02020603050405020304" pitchFamily="18" charset="0"/>
            </a:endParaRPr>
          </a:p>
        </p:txBody>
      </p:sp>
      <p:sp>
        <p:nvSpPr>
          <p:cNvPr id="9" name="Slide Number Placeholder 8"/>
          <p:cNvSpPr>
            <a:spLocks noGrp="1"/>
          </p:cNvSpPr>
          <p:nvPr>
            <p:ph type="sldNum" sz="quarter" idx="12"/>
          </p:nvPr>
        </p:nvSpPr>
        <p:spPr/>
        <p:txBody>
          <a:bodyPr/>
          <a:lstStyle/>
          <a:p>
            <a:fld id="{B6F15528-21DE-4FAA-801E-634DDDAF4B2B}" type="slidenum">
              <a:rPr lang="en-US" smtClean="0"/>
              <a:pPr/>
              <a:t>9</a:t>
            </a:fld>
            <a:endParaRPr lang="en-US"/>
          </a:p>
        </p:txBody>
      </p:sp>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049000" y="96037"/>
            <a:ext cx="1023383" cy="1123163"/>
          </a:xfrm>
          <a:prstGeom prst="rect">
            <a:avLst/>
          </a:prstGeom>
        </p:spPr>
      </p:pic>
      <p:sp>
        <p:nvSpPr>
          <p:cNvPr id="10" name="object 3"/>
          <p:cNvSpPr txBox="1"/>
          <p:nvPr/>
        </p:nvSpPr>
        <p:spPr>
          <a:xfrm>
            <a:off x="762000" y="1973876"/>
            <a:ext cx="10287693" cy="3583673"/>
          </a:xfrm>
          <a:prstGeom prst="rect">
            <a:avLst/>
          </a:prstGeom>
        </p:spPr>
        <p:txBody>
          <a:bodyPr vert="horz" wrap="square" lIns="0" tIns="125095" rIns="0" bIns="0" rtlCol="0">
            <a:spAutoFit/>
          </a:bodyPr>
          <a:lstStyle/>
          <a:p>
            <a:pPr marL="984250" indent="-514350" algn="just">
              <a:lnSpc>
                <a:spcPct val="100000"/>
              </a:lnSpc>
              <a:spcBef>
                <a:spcPts val="985"/>
              </a:spcBef>
              <a:buFont typeface="+mj-lt"/>
              <a:buAutoNum type="alphaLcPeriod" startAt="3"/>
            </a:pPr>
            <a:r>
              <a:rPr lang="vi-VN" sz="2600" dirty="0">
                <a:solidFill>
                  <a:srgbClr val="0000FF"/>
                </a:solidFill>
                <a:latin typeface="Times New Roman"/>
                <a:cs typeface="Times New Roman"/>
              </a:rPr>
              <a:t>Sở </a:t>
            </a:r>
            <a:r>
              <a:rPr lang="vi-VN" sz="2600" dirty="0" smtClean="0">
                <a:solidFill>
                  <a:srgbClr val="0000FF"/>
                </a:solidFill>
                <a:latin typeface="Times New Roman"/>
                <a:cs typeface="Times New Roman"/>
              </a:rPr>
              <a:t>phối </a:t>
            </a:r>
            <a:r>
              <a:rPr lang="vi-VN" sz="2600" dirty="0">
                <a:solidFill>
                  <a:srgbClr val="0000FF"/>
                </a:solidFill>
                <a:latin typeface="Times New Roman"/>
                <a:cs typeface="Times New Roman"/>
              </a:rPr>
              <a:t>hợp với Công ty Viettel chi nhánh Cần Thơ tư vấn thực hiện chuyển đổi số đối với các lĩnh vực đất đai, môi </a:t>
            </a:r>
            <a:r>
              <a:rPr lang="vi-VN" sz="2600" dirty="0" smtClean="0">
                <a:solidFill>
                  <a:srgbClr val="0000FF"/>
                </a:solidFill>
                <a:latin typeface="Times New Roman"/>
                <a:cs typeface="Times New Roman"/>
              </a:rPr>
              <a:t>trường</a:t>
            </a:r>
            <a:r>
              <a:rPr lang="en-US" sz="2600" dirty="0" smtClean="0">
                <a:solidFill>
                  <a:srgbClr val="0000FF"/>
                </a:solidFill>
                <a:latin typeface="Times New Roman"/>
                <a:cs typeface="Times New Roman"/>
              </a:rPr>
              <a:t> </a:t>
            </a:r>
            <a:r>
              <a:rPr lang="en-US" sz="2600" dirty="0" err="1" smtClean="0">
                <a:solidFill>
                  <a:srgbClr val="0000FF"/>
                </a:solidFill>
                <a:latin typeface="Times New Roman"/>
                <a:cs typeface="Times New Roman"/>
              </a:rPr>
              <a:t>và</a:t>
            </a:r>
            <a:r>
              <a:rPr lang="vi-VN" sz="2600" dirty="0" smtClean="0">
                <a:solidFill>
                  <a:srgbClr val="0000FF"/>
                </a:solidFill>
                <a:latin typeface="Times New Roman"/>
                <a:cs typeface="Times New Roman"/>
              </a:rPr>
              <a:t> </a:t>
            </a:r>
            <a:r>
              <a:rPr lang="vi-VN" sz="2600" dirty="0">
                <a:solidFill>
                  <a:srgbClr val="0000FF"/>
                </a:solidFill>
                <a:latin typeface="Times New Roman"/>
                <a:cs typeface="Times New Roman"/>
              </a:rPr>
              <a:t>khoáng </a:t>
            </a:r>
            <a:r>
              <a:rPr lang="vi-VN" sz="2600" dirty="0" smtClean="0">
                <a:solidFill>
                  <a:srgbClr val="0000FF"/>
                </a:solidFill>
                <a:latin typeface="Times New Roman"/>
                <a:cs typeface="Times New Roman"/>
              </a:rPr>
              <a:t>sản</a:t>
            </a:r>
            <a:r>
              <a:rPr lang="en-US" sz="2600" dirty="0" smtClean="0">
                <a:solidFill>
                  <a:srgbClr val="0000FF"/>
                </a:solidFill>
                <a:latin typeface="Times New Roman"/>
                <a:cs typeface="Times New Roman"/>
              </a:rPr>
              <a:t>. </a:t>
            </a:r>
          </a:p>
          <a:p>
            <a:pPr marL="469900" algn="just">
              <a:spcBef>
                <a:spcPts val="985"/>
              </a:spcBef>
            </a:pPr>
            <a:r>
              <a:rPr lang="en-US" sz="2600" b="1" dirty="0" err="1">
                <a:solidFill>
                  <a:srgbClr val="0000FF"/>
                </a:solidFill>
                <a:latin typeface="Times New Roman"/>
                <a:cs typeface="Times New Roman"/>
              </a:rPr>
              <a:t>Sở</a:t>
            </a:r>
            <a:r>
              <a:rPr lang="vi-VN" sz="2600" b="1" dirty="0">
                <a:solidFill>
                  <a:srgbClr val="0000FF"/>
                </a:solidFill>
                <a:latin typeface="Times New Roman"/>
                <a:cs typeface="Times New Roman"/>
              </a:rPr>
              <a:t> đang </a:t>
            </a:r>
            <a:r>
              <a:rPr lang="en-US" sz="2600" b="1" dirty="0" err="1" smtClean="0">
                <a:solidFill>
                  <a:srgbClr val="0000FF"/>
                </a:solidFill>
                <a:latin typeface="Times New Roman"/>
                <a:cs typeface="Times New Roman"/>
              </a:rPr>
              <a:t>tiếp</a:t>
            </a:r>
            <a:r>
              <a:rPr lang="en-US" sz="2600" b="1" dirty="0" smtClean="0">
                <a:solidFill>
                  <a:srgbClr val="0000FF"/>
                </a:solidFill>
                <a:latin typeface="Times New Roman"/>
                <a:cs typeface="Times New Roman"/>
              </a:rPr>
              <a:t> </a:t>
            </a:r>
            <a:r>
              <a:rPr lang="en-US" sz="2600" b="1" dirty="0" err="1" smtClean="0">
                <a:solidFill>
                  <a:srgbClr val="0000FF"/>
                </a:solidFill>
                <a:latin typeface="Times New Roman"/>
                <a:cs typeface="Times New Roman"/>
              </a:rPr>
              <a:t>tục</a:t>
            </a:r>
            <a:r>
              <a:rPr lang="en-US" sz="2600" b="1" dirty="0" smtClean="0">
                <a:solidFill>
                  <a:srgbClr val="0000FF"/>
                </a:solidFill>
                <a:latin typeface="Times New Roman"/>
                <a:cs typeface="Times New Roman"/>
              </a:rPr>
              <a:t> </a:t>
            </a:r>
            <a:r>
              <a:rPr lang="vi-VN" sz="2600" b="1" dirty="0" smtClean="0">
                <a:solidFill>
                  <a:srgbClr val="0000FF"/>
                </a:solidFill>
                <a:latin typeface="Times New Roman"/>
                <a:cs typeface="Times New Roman"/>
              </a:rPr>
              <a:t>triển </a:t>
            </a:r>
            <a:r>
              <a:rPr lang="vi-VN" sz="2600" b="1" dirty="0">
                <a:solidFill>
                  <a:srgbClr val="0000FF"/>
                </a:solidFill>
                <a:latin typeface="Times New Roman"/>
                <a:cs typeface="Times New Roman"/>
              </a:rPr>
              <a:t>khai thực hiện</a:t>
            </a:r>
            <a:r>
              <a:rPr lang="en-US" sz="2600" dirty="0" smtClean="0">
                <a:solidFill>
                  <a:srgbClr val="0000FF"/>
                </a:solidFill>
                <a:latin typeface="Times New Roman"/>
                <a:cs typeface="Times New Roman"/>
              </a:rPr>
              <a:t>:</a:t>
            </a:r>
          </a:p>
          <a:p>
            <a:pPr marL="927100" indent="-457200" algn="just">
              <a:lnSpc>
                <a:spcPct val="100000"/>
              </a:lnSpc>
              <a:spcBef>
                <a:spcPts val="985"/>
              </a:spcBef>
              <a:buFont typeface="Wingdings" panose="05000000000000000000" pitchFamily="2" charset="2"/>
              <a:buChar char="Ø"/>
            </a:pPr>
            <a:r>
              <a:rPr lang="en-US" sz="2600" dirty="0" err="1" smtClean="0">
                <a:solidFill>
                  <a:srgbClr val="0000FF"/>
                </a:solidFill>
                <a:latin typeface="Times New Roman"/>
                <a:cs typeface="Times New Roman"/>
              </a:rPr>
              <a:t>Đã</a:t>
            </a:r>
            <a:r>
              <a:rPr lang="en-US" sz="2600" dirty="0" smtClean="0">
                <a:solidFill>
                  <a:srgbClr val="0000FF"/>
                </a:solidFill>
                <a:latin typeface="Times New Roman"/>
                <a:cs typeface="Times New Roman"/>
              </a:rPr>
              <a:t> </a:t>
            </a:r>
            <a:r>
              <a:rPr lang="en-US" sz="2600" dirty="0" err="1" smtClean="0">
                <a:solidFill>
                  <a:srgbClr val="0000FF"/>
                </a:solidFill>
                <a:latin typeface="Times New Roman"/>
                <a:cs typeface="Times New Roman"/>
              </a:rPr>
              <a:t>tiến</a:t>
            </a:r>
            <a:r>
              <a:rPr lang="en-US" sz="2600" dirty="0" smtClean="0">
                <a:solidFill>
                  <a:srgbClr val="0000FF"/>
                </a:solidFill>
                <a:latin typeface="Times New Roman"/>
                <a:cs typeface="Times New Roman"/>
              </a:rPr>
              <a:t> </a:t>
            </a:r>
            <a:r>
              <a:rPr lang="en-US" sz="2600" dirty="0" err="1" smtClean="0">
                <a:solidFill>
                  <a:srgbClr val="0000FF"/>
                </a:solidFill>
                <a:latin typeface="Times New Roman"/>
                <a:cs typeface="Times New Roman"/>
              </a:rPr>
              <a:t>hành</a:t>
            </a:r>
            <a:r>
              <a:rPr lang="en-US" sz="2600" dirty="0" smtClean="0">
                <a:solidFill>
                  <a:srgbClr val="0000FF"/>
                </a:solidFill>
                <a:latin typeface="Times New Roman"/>
                <a:cs typeface="Times New Roman"/>
              </a:rPr>
              <a:t> </a:t>
            </a:r>
            <a:r>
              <a:rPr lang="en-US" sz="2600" dirty="0" err="1" smtClean="0">
                <a:solidFill>
                  <a:srgbClr val="0000FF"/>
                </a:solidFill>
                <a:latin typeface="Times New Roman"/>
                <a:cs typeface="Times New Roman"/>
              </a:rPr>
              <a:t>khảo</a:t>
            </a:r>
            <a:r>
              <a:rPr lang="en-US" sz="2600" dirty="0" smtClean="0">
                <a:solidFill>
                  <a:srgbClr val="0000FF"/>
                </a:solidFill>
                <a:latin typeface="Times New Roman"/>
                <a:cs typeface="Times New Roman"/>
              </a:rPr>
              <a:t> </a:t>
            </a:r>
            <a:r>
              <a:rPr lang="en-US" sz="2600" dirty="0" err="1" smtClean="0">
                <a:solidFill>
                  <a:srgbClr val="0000FF"/>
                </a:solidFill>
                <a:latin typeface="Times New Roman"/>
                <a:cs typeface="Times New Roman"/>
              </a:rPr>
              <a:t>sát</a:t>
            </a:r>
            <a:r>
              <a:rPr lang="en-US" sz="2600" dirty="0" smtClean="0">
                <a:solidFill>
                  <a:srgbClr val="0000FF"/>
                </a:solidFill>
                <a:latin typeface="Times New Roman"/>
                <a:cs typeface="Times New Roman"/>
              </a:rPr>
              <a:t> </a:t>
            </a:r>
            <a:r>
              <a:rPr lang="en-US" sz="2600" dirty="0" err="1" smtClean="0">
                <a:solidFill>
                  <a:srgbClr val="0000FF"/>
                </a:solidFill>
                <a:latin typeface="Times New Roman"/>
                <a:cs typeface="Times New Roman"/>
              </a:rPr>
              <a:t>để</a:t>
            </a:r>
            <a:r>
              <a:rPr lang="en-US" sz="2600" dirty="0" smtClean="0">
                <a:solidFill>
                  <a:srgbClr val="0000FF"/>
                </a:solidFill>
                <a:latin typeface="Times New Roman"/>
                <a:cs typeface="Times New Roman"/>
              </a:rPr>
              <a:t> </a:t>
            </a:r>
            <a:r>
              <a:rPr lang="en-US" sz="2600" dirty="0" err="1" smtClean="0">
                <a:solidFill>
                  <a:srgbClr val="0000FF"/>
                </a:solidFill>
                <a:latin typeface="Times New Roman"/>
                <a:cs typeface="Times New Roman"/>
              </a:rPr>
              <a:t>đánh</a:t>
            </a:r>
            <a:r>
              <a:rPr lang="en-US" sz="2600" dirty="0" smtClean="0">
                <a:solidFill>
                  <a:srgbClr val="0000FF"/>
                </a:solidFill>
                <a:latin typeface="Times New Roman"/>
                <a:cs typeface="Times New Roman"/>
              </a:rPr>
              <a:t> </a:t>
            </a:r>
            <a:r>
              <a:rPr lang="en-US" sz="2600" dirty="0" err="1" smtClean="0">
                <a:solidFill>
                  <a:srgbClr val="0000FF"/>
                </a:solidFill>
                <a:latin typeface="Times New Roman"/>
                <a:cs typeface="Times New Roman"/>
              </a:rPr>
              <a:t>giá</a:t>
            </a:r>
            <a:r>
              <a:rPr lang="en-US" sz="2600" dirty="0" smtClean="0">
                <a:solidFill>
                  <a:srgbClr val="0000FF"/>
                </a:solidFill>
                <a:latin typeface="Times New Roman"/>
                <a:cs typeface="Times New Roman"/>
              </a:rPr>
              <a:t> </a:t>
            </a:r>
            <a:r>
              <a:rPr lang="en-US" sz="2600" dirty="0" err="1" smtClean="0">
                <a:solidFill>
                  <a:srgbClr val="0000FF"/>
                </a:solidFill>
                <a:latin typeface="Times New Roman"/>
                <a:cs typeface="Times New Roman"/>
              </a:rPr>
              <a:t>hiện</a:t>
            </a:r>
            <a:r>
              <a:rPr lang="en-US" sz="2600" dirty="0" smtClean="0">
                <a:solidFill>
                  <a:srgbClr val="0000FF"/>
                </a:solidFill>
                <a:latin typeface="Times New Roman"/>
                <a:cs typeface="Times New Roman"/>
              </a:rPr>
              <a:t> </a:t>
            </a:r>
            <a:r>
              <a:rPr lang="en-US" sz="2600" dirty="0" err="1" smtClean="0">
                <a:solidFill>
                  <a:srgbClr val="0000FF"/>
                </a:solidFill>
                <a:latin typeface="Times New Roman"/>
                <a:cs typeface="Times New Roman"/>
              </a:rPr>
              <a:t>trạng</a:t>
            </a:r>
            <a:r>
              <a:rPr lang="en-US" sz="2600" dirty="0" smtClean="0">
                <a:solidFill>
                  <a:srgbClr val="0000FF"/>
                </a:solidFill>
                <a:latin typeface="Times New Roman"/>
                <a:cs typeface="Times New Roman"/>
              </a:rPr>
              <a:t> </a:t>
            </a:r>
            <a:r>
              <a:rPr lang="en-US" sz="2600" dirty="0" err="1" smtClean="0">
                <a:solidFill>
                  <a:srgbClr val="0000FF"/>
                </a:solidFill>
                <a:latin typeface="Times New Roman"/>
                <a:cs typeface="Times New Roman"/>
              </a:rPr>
              <a:t>quản</a:t>
            </a:r>
            <a:r>
              <a:rPr lang="en-US" sz="2600" dirty="0" smtClean="0">
                <a:solidFill>
                  <a:srgbClr val="0000FF"/>
                </a:solidFill>
                <a:latin typeface="Times New Roman"/>
                <a:cs typeface="Times New Roman"/>
              </a:rPr>
              <a:t> </a:t>
            </a:r>
            <a:r>
              <a:rPr lang="en-US" sz="2600" dirty="0" err="1" smtClean="0">
                <a:solidFill>
                  <a:srgbClr val="0000FF"/>
                </a:solidFill>
                <a:latin typeface="Times New Roman"/>
                <a:cs typeface="Times New Roman"/>
              </a:rPr>
              <a:t>lý</a:t>
            </a:r>
            <a:r>
              <a:rPr lang="en-US" sz="2600" dirty="0" smtClean="0">
                <a:solidFill>
                  <a:srgbClr val="0000FF"/>
                </a:solidFill>
                <a:latin typeface="Times New Roman"/>
                <a:cs typeface="Times New Roman"/>
              </a:rPr>
              <a:t>, </a:t>
            </a:r>
            <a:r>
              <a:rPr lang="en-US" sz="2600" dirty="0" err="1" smtClean="0">
                <a:solidFill>
                  <a:srgbClr val="0000FF"/>
                </a:solidFill>
                <a:latin typeface="Times New Roman"/>
                <a:cs typeface="Times New Roman"/>
              </a:rPr>
              <a:t>tình</a:t>
            </a:r>
            <a:r>
              <a:rPr lang="en-US" sz="2600" dirty="0" smtClean="0">
                <a:solidFill>
                  <a:srgbClr val="0000FF"/>
                </a:solidFill>
                <a:latin typeface="Times New Roman"/>
                <a:cs typeface="Times New Roman"/>
              </a:rPr>
              <a:t> </a:t>
            </a:r>
            <a:r>
              <a:rPr lang="en-US" sz="2600" dirty="0" err="1" smtClean="0">
                <a:solidFill>
                  <a:srgbClr val="0000FF"/>
                </a:solidFill>
                <a:latin typeface="Times New Roman"/>
                <a:cs typeface="Times New Roman"/>
              </a:rPr>
              <a:t>trạng</a:t>
            </a:r>
            <a:r>
              <a:rPr lang="en-US" sz="2600" dirty="0" smtClean="0">
                <a:solidFill>
                  <a:srgbClr val="0000FF"/>
                </a:solidFill>
                <a:latin typeface="Times New Roman"/>
                <a:cs typeface="Times New Roman"/>
              </a:rPr>
              <a:t> </a:t>
            </a:r>
            <a:r>
              <a:rPr lang="en-US" sz="2600" dirty="0" err="1" smtClean="0">
                <a:solidFill>
                  <a:srgbClr val="0000FF"/>
                </a:solidFill>
                <a:latin typeface="Times New Roman"/>
                <a:cs typeface="Times New Roman"/>
              </a:rPr>
              <a:t>vị</a:t>
            </a:r>
            <a:r>
              <a:rPr lang="en-US" sz="2600" dirty="0" smtClean="0">
                <a:solidFill>
                  <a:srgbClr val="0000FF"/>
                </a:solidFill>
                <a:latin typeface="Times New Roman"/>
                <a:cs typeface="Times New Roman"/>
              </a:rPr>
              <a:t> </a:t>
            </a:r>
            <a:r>
              <a:rPr lang="en-US" sz="2600" dirty="0" err="1" smtClean="0">
                <a:solidFill>
                  <a:srgbClr val="0000FF"/>
                </a:solidFill>
                <a:latin typeface="Times New Roman"/>
                <a:cs typeface="Times New Roman"/>
              </a:rPr>
              <a:t>trí</a:t>
            </a:r>
            <a:r>
              <a:rPr lang="en-US" sz="2600" dirty="0" smtClean="0">
                <a:solidFill>
                  <a:srgbClr val="0000FF"/>
                </a:solidFill>
                <a:latin typeface="Times New Roman"/>
                <a:cs typeface="Times New Roman"/>
              </a:rPr>
              <a:t> </a:t>
            </a:r>
            <a:r>
              <a:rPr lang="en-US" sz="2600" dirty="0" err="1" smtClean="0">
                <a:solidFill>
                  <a:srgbClr val="0000FF"/>
                </a:solidFill>
                <a:latin typeface="Times New Roman"/>
                <a:cs typeface="Times New Roman"/>
              </a:rPr>
              <a:t>bảo</a:t>
            </a:r>
            <a:r>
              <a:rPr lang="en-US" sz="2600" dirty="0" smtClean="0">
                <a:solidFill>
                  <a:srgbClr val="0000FF"/>
                </a:solidFill>
                <a:latin typeface="Times New Roman"/>
                <a:cs typeface="Times New Roman"/>
              </a:rPr>
              <a:t> </a:t>
            </a:r>
            <a:r>
              <a:rPr lang="en-US" sz="2600" dirty="0" err="1" smtClean="0">
                <a:solidFill>
                  <a:srgbClr val="0000FF"/>
                </a:solidFill>
                <a:latin typeface="Times New Roman"/>
                <a:cs typeface="Times New Roman"/>
              </a:rPr>
              <a:t>quản</a:t>
            </a:r>
            <a:r>
              <a:rPr lang="en-US" sz="2600" dirty="0" smtClean="0">
                <a:solidFill>
                  <a:srgbClr val="0000FF"/>
                </a:solidFill>
                <a:latin typeface="Times New Roman"/>
                <a:cs typeface="Times New Roman"/>
              </a:rPr>
              <a:t>, </a:t>
            </a:r>
            <a:r>
              <a:rPr lang="en-US" sz="2600" dirty="0" err="1" smtClean="0">
                <a:solidFill>
                  <a:srgbClr val="0000FF"/>
                </a:solidFill>
                <a:latin typeface="Times New Roman"/>
                <a:cs typeface="Times New Roman"/>
              </a:rPr>
              <a:t>khối</a:t>
            </a:r>
            <a:r>
              <a:rPr lang="en-US" sz="2600" dirty="0" smtClean="0">
                <a:solidFill>
                  <a:srgbClr val="0000FF"/>
                </a:solidFill>
                <a:latin typeface="Times New Roman"/>
                <a:cs typeface="Times New Roman"/>
              </a:rPr>
              <a:t> </a:t>
            </a:r>
            <a:r>
              <a:rPr lang="en-US" sz="2600" dirty="0" err="1" smtClean="0">
                <a:solidFill>
                  <a:srgbClr val="0000FF"/>
                </a:solidFill>
                <a:latin typeface="Times New Roman"/>
                <a:cs typeface="Times New Roman"/>
              </a:rPr>
              <a:t>lượng</a:t>
            </a:r>
            <a:r>
              <a:rPr lang="en-US" sz="2600" dirty="0" smtClean="0">
                <a:solidFill>
                  <a:srgbClr val="0000FF"/>
                </a:solidFill>
                <a:latin typeface="Times New Roman"/>
                <a:cs typeface="Times New Roman"/>
              </a:rPr>
              <a:t>, </a:t>
            </a:r>
            <a:r>
              <a:rPr lang="en-US" sz="2600" dirty="0" err="1" smtClean="0">
                <a:solidFill>
                  <a:srgbClr val="0000FF"/>
                </a:solidFill>
                <a:latin typeface="Times New Roman"/>
                <a:cs typeface="Times New Roman"/>
              </a:rPr>
              <a:t>chất</a:t>
            </a:r>
            <a:r>
              <a:rPr lang="en-US" sz="2600" dirty="0" smtClean="0">
                <a:solidFill>
                  <a:srgbClr val="0000FF"/>
                </a:solidFill>
                <a:latin typeface="Times New Roman"/>
                <a:cs typeface="Times New Roman"/>
              </a:rPr>
              <a:t> </a:t>
            </a:r>
            <a:r>
              <a:rPr lang="en-US" sz="2600" dirty="0" err="1" smtClean="0">
                <a:solidFill>
                  <a:srgbClr val="0000FF"/>
                </a:solidFill>
                <a:latin typeface="Times New Roman"/>
                <a:cs typeface="Times New Roman"/>
              </a:rPr>
              <a:t>lượng</a:t>
            </a:r>
            <a:r>
              <a:rPr lang="en-US" sz="2600" dirty="0" smtClean="0">
                <a:solidFill>
                  <a:srgbClr val="0000FF"/>
                </a:solidFill>
                <a:latin typeface="Times New Roman"/>
                <a:cs typeface="Times New Roman"/>
              </a:rPr>
              <a:t> </a:t>
            </a:r>
            <a:r>
              <a:rPr lang="en-US" sz="2600" dirty="0" err="1" smtClean="0">
                <a:solidFill>
                  <a:srgbClr val="0000FF"/>
                </a:solidFill>
                <a:latin typeface="Times New Roman"/>
                <a:cs typeface="Times New Roman"/>
              </a:rPr>
              <a:t>của</a:t>
            </a:r>
            <a:r>
              <a:rPr lang="en-US" sz="2600" dirty="0" smtClean="0">
                <a:solidFill>
                  <a:srgbClr val="0000FF"/>
                </a:solidFill>
                <a:latin typeface="Times New Roman"/>
                <a:cs typeface="Times New Roman"/>
              </a:rPr>
              <a:t> </a:t>
            </a:r>
            <a:r>
              <a:rPr lang="en-US" sz="2600" dirty="0" err="1" smtClean="0">
                <a:solidFill>
                  <a:srgbClr val="0000FF"/>
                </a:solidFill>
                <a:latin typeface="Times New Roman"/>
                <a:cs typeface="Times New Roman"/>
              </a:rPr>
              <a:t>tài</a:t>
            </a:r>
            <a:r>
              <a:rPr lang="en-US" sz="2600" dirty="0" smtClean="0">
                <a:solidFill>
                  <a:srgbClr val="0000FF"/>
                </a:solidFill>
                <a:latin typeface="Times New Roman"/>
                <a:cs typeface="Times New Roman"/>
              </a:rPr>
              <a:t> </a:t>
            </a:r>
            <a:r>
              <a:rPr lang="en-US" sz="2600" dirty="0" err="1" smtClean="0">
                <a:solidFill>
                  <a:srgbClr val="0000FF"/>
                </a:solidFill>
                <a:latin typeface="Times New Roman"/>
                <a:cs typeface="Times New Roman"/>
              </a:rPr>
              <a:t>liệu</a:t>
            </a:r>
            <a:r>
              <a:rPr lang="en-US" sz="2600" dirty="0" smtClean="0">
                <a:solidFill>
                  <a:srgbClr val="0000FF"/>
                </a:solidFill>
                <a:latin typeface="Times New Roman"/>
                <a:cs typeface="Times New Roman"/>
              </a:rPr>
              <a:t>, </a:t>
            </a:r>
            <a:r>
              <a:rPr lang="en-US" sz="2600" dirty="0" err="1" smtClean="0">
                <a:solidFill>
                  <a:srgbClr val="0000FF"/>
                </a:solidFill>
                <a:latin typeface="Times New Roman"/>
                <a:cs typeface="Times New Roman"/>
              </a:rPr>
              <a:t>hồ</a:t>
            </a:r>
            <a:r>
              <a:rPr lang="en-US" sz="2600" dirty="0" smtClean="0">
                <a:solidFill>
                  <a:srgbClr val="0000FF"/>
                </a:solidFill>
                <a:latin typeface="Times New Roman"/>
                <a:cs typeface="Times New Roman"/>
              </a:rPr>
              <a:t> </a:t>
            </a:r>
            <a:r>
              <a:rPr lang="en-US" sz="2600" dirty="0" err="1" smtClean="0">
                <a:solidFill>
                  <a:srgbClr val="0000FF"/>
                </a:solidFill>
                <a:latin typeface="Times New Roman"/>
                <a:cs typeface="Times New Roman"/>
              </a:rPr>
              <a:t>sơ</a:t>
            </a:r>
            <a:r>
              <a:rPr lang="en-US" sz="2600" dirty="0" smtClean="0">
                <a:solidFill>
                  <a:srgbClr val="0000FF"/>
                </a:solidFill>
                <a:latin typeface="Times New Roman"/>
                <a:cs typeface="Times New Roman"/>
              </a:rPr>
              <a:t> </a:t>
            </a:r>
            <a:r>
              <a:rPr lang="en-US" sz="2600" dirty="0" err="1" smtClean="0">
                <a:solidFill>
                  <a:srgbClr val="0000FF"/>
                </a:solidFill>
                <a:latin typeface="Times New Roman"/>
                <a:cs typeface="Times New Roman"/>
              </a:rPr>
              <a:t>đất</a:t>
            </a:r>
            <a:r>
              <a:rPr lang="en-US" sz="2600" dirty="0" smtClean="0">
                <a:solidFill>
                  <a:srgbClr val="0000FF"/>
                </a:solidFill>
                <a:latin typeface="Times New Roman"/>
                <a:cs typeface="Times New Roman"/>
              </a:rPr>
              <a:t> </a:t>
            </a:r>
            <a:r>
              <a:rPr lang="en-US" sz="2600" dirty="0" err="1" smtClean="0">
                <a:solidFill>
                  <a:srgbClr val="0000FF"/>
                </a:solidFill>
                <a:latin typeface="Times New Roman"/>
                <a:cs typeface="Times New Roman"/>
              </a:rPr>
              <a:t>đai</a:t>
            </a:r>
            <a:r>
              <a:rPr lang="en-US" sz="2600" dirty="0" smtClean="0">
                <a:solidFill>
                  <a:srgbClr val="0000FF"/>
                </a:solidFill>
                <a:latin typeface="Times New Roman"/>
                <a:cs typeface="Times New Roman"/>
              </a:rPr>
              <a:t> </a:t>
            </a:r>
            <a:r>
              <a:rPr lang="en-US" sz="2600" dirty="0" err="1" smtClean="0">
                <a:solidFill>
                  <a:srgbClr val="0000FF"/>
                </a:solidFill>
                <a:latin typeface="Times New Roman"/>
                <a:cs typeface="Times New Roman"/>
              </a:rPr>
              <a:t>đối</a:t>
            </a:r>
            <a:r>
              <a:rPr lang="en-US" sz="2600" dirty="0" smtClean="0">
                <a:solidFill>
                  <a:srgbClr val="0000FF"/>
                </a:solidFill>
                <a:latin typeface="Times New Roman"/>
                <a:cs typeface="Times New Roman"/>
              </a:rPr>
              <a:t> </a:t>
            </a:r>
            <a:r>
              <a:rPr lang="en-US" sz="2600" dirty="0" err="1" smtClean="0">
                <a:solidFill>
                  <a:srgbClr val="0000FF"/>
                </a:solidFill>
                <a:latin typeface="Times New Roman"/>
                <a:cs typeface="Times New Roman"/>
              </a:rPr>
              <a:t>với</a:t>
            </a:r>
            <a:r>
              <a:rPr lang="en-US" sz="2600" dirty="0" smtClean="0">
                <a:solidFill>
                  <a:srgbClr val="0000FF"/>
                </a:solidFill>
                <a:latin typeface="Times New Roman"/>
                <a:cs typeface="Times New Roman"/>
              </a:rPr>
              <a:t> </a:t>
            </a:r>
            <a:r>
              <a:rPr lang="en-US" sz="2600" dirty="0" err="1" smtClean="0">
                <a:solidFill>
                  <a:srgbClr val="0000FF"/>
                </a:solidFill>
                <a:latin typeface="Times New Roman"/>
                <a:cs typeface="Times New Roman"/>
              </a:rPr>
              <a:t>các</a:t>
            </a:r>
            <a:r>
              <a:rPr lang="en-US" sz="2600" dirty="0" smtClean="0">
                <a:solidFill>
                  <a:srgbClr val="0000FF"/>
                </a:solidFill>
                <a:latin typeface="Times New Roman"/>
                <a:cs typeface="Times New Roman"/>
              </a:rPr>
              <a:t> </a:t>
            </a:r>
            <a:r>
              <a:rPr lang="en-US" sz="2600" dirty="0" err="1" smtClean="0">
                <a:solidFill>
                  <a:srgbClr val="0000FF"/>
                </a:solidFill>
                <a:latin typeface="Times New Roman"/>
                <a:cs typeface="Times New Roman"/>
              </a:rPr>
              <a:t>kho</a:t>
            </a:r>
            <a:r>
              <a:rPr lang="en-US" sz="2600" dirty="0" smtClean="0">
                <a:solidFill>
                  <a:srgbClr val="0000FF"/>
                </a:solidFill>
                <a:latin typeface="Times New Roman"/>
                <a:cs typeface="Times New Roman"/>
              </a:rPr>
              <a:t> </a:t>
            </a:r>
            <a:r>
              <a:rPr lang="en-US" sz="2600" dirty="0" err="1" smtClean="0">
                <a:solidFill>
                  <a:srgbClr val="0000FF"/>
                </a:solidFill>
                <a:latin typeface="Times New Roman"/>
                <a:cs typeface="Times New Roman"/>
              </a:rPr>
              <a:t>lưu</a:t>
            </a:r>
            <a:r>
              <a:rPr lang="en-US" sz="2600" dirty="0" smtClean="0">
                <a:solidFill>
                  <a:srgbClr val="0000FF"/>
                </a:solidFill>
                <a:latin typeface="Times New Roman"/>
                <a:cs typeface="Times New Roman"/>
              </a:rPr>
              <a:t> </a:t>
            </a:r>
            <a:r>
              <a:rPr lang="en-US" sz="2600" dirty="0" err="1" smtClean="0">
                <a:solidFill>
                  <a:srgbClr val="0000FF"/>
                </a:solidFill>
                <a:latin typeface="Times New Roman"/>
                <a:cs typeface="Times New Roman"/>
              </a:rPr>
              <a:t>trữ</a:t>
            </a:r>
            <a:r>
              <a:rPr lang="en-US" sz="2600" dirty="0" smtClean="0">
                <a:solidFill>
                  <a:srgbClr val="0000FF"/>
                </a:solidFill>
                <a:latin typeface="Times New Roman"/>
                <a:cs typeface="Times New Roman"/>
              </a:rPr>
              <a:t> </a:t>
            </a:r>
            <a:r>
              <a:rPr lang="en-US" sz="2600" dirty="0" err="1" smtClean="0">
                <a:solidFill>
                  <a:srgbClr val="0000FF"/>
                </a:solidFill>
                <a:latin typeface="Times New Roman"/>
                <a:cs typeface="Times New Roman"/>
              </a:rPr>
              <a:t>của</a:t>
            </a:r>
            <a:r>
              <a:rPr lang="en-US" sz="2600" dirty="0" smtClean="0">
                <a:solidFill>
                  <a:srgbClr val="0000FF"/>
                </a:solidFill>
                <a:latin typeface="Times New Roman"/>
                <a:cs typeface="Times New Roman"/>
              </a:rPr>
              <a:t> </a:t>
            </a:r>
            <a:r>
              <a:rPr lang="en-US" sz="2600" dirty="0" err="1" smtClean="0">
                <a:solidFill>
                  <a:srgbClr val="0000FF"/>
                </a:solidFill>
                <a:latin typeface="Times New Roman"/>
                <a:cs typeface="Times New Roman"/>
              </a:rPr>
              <a:t>Văn</a:t>
            </a:r>
            <a:r>
              <a:rPr lang="en-US" sz="2600" dirty="0" smtClean="0">
                <a:solidFill>
                  <a:srgbClr val="0000FF"/>
                </a:solidFill>
                <a:latin typeface="Times New Roman"/>
                <a:cs typeface="Times New Roman"/>
              </a:rPr>
              <a:t> </a:t>
            </a:r>
            <a:r>
              <a:rPr lang="en-US" sz="2600" dirty="0" err="1" smtClean="0">
                <a:solidFill>
                  <a:srgbClr val="0000FF"/>
                </a:solidFill>
                <a:latin typeface="Times New Roman"/>
                <a:cs typeface="Times New Roman"/>
              </a:rPr>
              <a:t>phòng</a:t>
            </a:r>
            <a:r>
              <a:rPr lang="en-US" sz="2600" dirty="0" smtClean="0">
                <a:solidFill>
                  <a:srgbClr val="0000FF"/>
                </a:solidFill>
                <a:latin typeface="Times New Roman"/>
                <a:cs typeface="Times New Roman"/>
              </a:rPr>
              <a:t> </a:t>
            </a:r>
            <a:r>
              <a:rPr lang="en-US" sz="2600" dirty="0" err="1" smtClean="0">
                <a:solidFill>
                  <a:srgbClr val="0000FF"/>
                </a:solidFill>
                <a:latin typeface="Times New Roman"/>
                <a:cs typeface="Times New Roman"/>
              </a:rPr>
              <a:t>đăng</a:t>
            </a:r>
            <a:r>
              <a:rPr lang="en-US" sz="2600" dirty="0" smtClean="0">
                <a:solidFill>
                  <a:srgbClr val="0000FF"/>
                </a:solidFill>
                <a:latin typeface="Times New Roman"/>
                <a:cs typeface="Times New Roman"/>
              </a:rPr>
              <a:t> </a:t>
            </a:r>
            <a:r>
              <a:rPr lang="en-US" sz="2600" dirty="0" err="1" smtClean="0">
                <a:solidFill>
                  <a:srgbClr val="0000FF"/>
                </a:solidFill>
                <a:latin typeface="Times New Roman"/>
                <a:cs typeface="Times New Roman"/>
              </a:rPr>
              <a:t>ký</a:t>
            </a:r>
            <a:r>
              <a:rPr lang="en-US" sz="2600" dirty="0" smtClean="0">
                <a:solidFill>
                  <a:srgbClr val="0000FF"/>
                </a:solidFill>
                <a:latin typeface="Times New Roman"/>
                <a:cs typeface="Times New Roman"/>
              </a:rPr>
              <a:t> </a:t>
            </a:r>
            <a:r>
              <a:rPr lang="en-US" sz="2600" dirty="0" err="1" smtClean="0">
                <a:solidFill>
                  <a:srgbClr val="0000FF"/>
                </a:solidFill>
                <a:latin typeface="Times New Roman"/>
                <a:cs typeface="Times New Roman"/>
              </a:rPr>
              <a:t>và</a:t>
            </a:r>
            <a:r>
              <a:rPr lang="en-US" sz="2600" dirty="0" smtClean="0">
                <a:solidFill>
                  <a:srgbClr val="0000FF"/>
                </a:solidFill>
                <a:latin typeface="Times New Roman"/>
                <a:cs typeface="Times New Roman"/>
              </a:rPr>
              <a:t> </a:t>
            </a:r>
            <a:r>
              <a:rPr lang="en-US" sz="2600" dirty="0" err="1" smtClean="0">
                <a:solidFill>
                  <a:srgbClr val="0000FF"/>
                </a:solidFill>
                <a:latin typeface="Times New Roman"/>
                <a:cs typeface="Times New Roman"/>
              </a:rPr>
              <a:t>các</a:t>
            </a:r>
            <a:r>
              <a:rPr lang="en-US" sz="2600" dirty="0" smtClean="0">
                <a:solidFill>
                  <a:srgbClr val="0000FF"/>
                </a:solidFill>
                <a:latin typeface="Times New Roman"/>
                <a:cs typeface="Times New Roman"/>
              </a:rPr>
              <a:t> chi </a:t>
            </a:r>
            <a:r>
              <a:rPr lang="en-US" sz="2600" dirty="0" err="1" smtClean="0">
                <a:solidFill>
                  <a:srgbClr val="0000FF"/>
                </a:solidFill>
                <a:latin typeface="Times New Roman"/>
                <a:cs typeface="Times New Roman"/>
              </a:rPr>
              <a:t>nhánh</a:t>
            </a:r>
            <a:r>
              <a:rPr lang="en-US" sz="2600" dirty="0" smtClean="0">
                <a:solidFill>
                  <a:srgbClr val="0000FF"/>
                </a:solidFill>
                <a:latin typeface="Times New Roman"/>
                <a:cs typeface="Times New Roman"/>
              </a:rPr>
              <a:t>. </a:t>
            </a:r>
            <a:r>
              <a:rPr lang="en-US" sz="2600" dirty="0" err="1" smtClean="0">
                <a:solidFill>
                  <a:srgbClr val="0000FF"/>
                </a:solidFill>
                <a:latin typeface="Times New Roman"/>
                <a:cs typeface="Times New Roman"/>
              </a:rPr>
              <a:t>Ngoài</a:t>
            </a:r>
            <a:r>
              <a:rPr lang="en-US" sz="2600" dirty="0" smtClean="0">
                <a:solidFill>
                  <a:srgbClr val="0000FF"/>
                </a:solidFill>
                <a:latin typeface="Times New Roman"/>
                <a:cs typeface="Times New Roman"/>
              </a:rPr>
              <a:t> </a:t>
            </a:r>
            <a:r>
              <a:rPr lang="en-US" sz="2600" dirty="0" err="1" smtClean="0">
                <a:solidFill>
                  <a:srgbClr val="0000FF"/>
                </a:solidFill>
                <a:latin typeface="Times New Roman"/>
                <a:cs typeface="Times New Roman"/>
              </a:rPr>
              <a:t>ra</a:t>
            </a:r>
            <a:r>
              <a:rPr lang="en-US" sz="2600" dirty="0" smtClean="0">
                <a:solidFill>
                  <a:srgbClr val="0000FF"/>
                </a:solidFill>
                <a:latin typeface="Times New Roman"/>
                <a:cs typeface="Times New Roman"/>
              </a:rPr>
              <a:t>, </a:t>
            </a:r>
            <a:r>
              <a:rPr lang="en-US" sz="2600" dirty="0" err="1" smtClean="0">
                <a:solidFill>
                  <a:srgbClr val="0000FF"/>
                </a:solidFill>
                <a:latin typeface="Times New Roman"/>
                <a:cs typeface="Times New Roman"/>
              </a:rPr>
              <a:t>cũng</a:t>
            </a:r>
            <a:r>
              <a:rPr lang="en-US" sz="2600" dirty="0" smtClean="0">
                <a:solidFill>
                  <a:srgbClr val="0000FF"/>
                </a:solidFill>
                <a:latin typeface="Times New Roman"/>
                <a:cs typeface="Times New Roman"/>
              </a:rPr>
              <a:t> </a:t>
            </a:r>
            <a:r>
              <a:rPr lang="en-US" sz="2600" dirty="0" err="1" smtClean="0">
                <a:solidFill>
                  <a:srgbClr val="0000FF"/>
                </a:solidFill>
                <a:latin typeface="Times New Roman"/>
                <a:cs typeface="Times New Roman"/>
              </a:rPr>
              <a:t>khảo</a:t>
            </a:r>
            <a:r>
              <a:rPr lang="en-US" sz="2600" dirty="0" smtClean="0">
                <a:solidFill>
                  <a:srgbClr val="0000FF"/>
                </a:solidFill>
                <a:latin typeface="Times New Roman"/>
                <a:cs typeface="Times New Roman"/>
              </a:rPr>
              <a:t> </a:t>
            </a:r>
            <a:r>
              <a:rPr lang="en-US" sz="2600" dirty="0" err="1" smtClean="0">
                <a:solidFill>
                  <a:srgbClr val="0000FF"/>
                </a:solidFill>
                <a:latin typeface="Times New Roman"/>
                <a:cs typeface="Times New Roman"/>
              </a:rPr>
              <a:t>sát</a:t>
            </a:r>
            <a:r>
              <a:rPr lang="en-US" sz="2600" dirty="0" smtClean="0">
                <a:solidFill>
                  <a:srgbClr val="0000FF"/>
                </a:solidFill>
                <a:latin typeface="Times New Roman"/>
                <a:cs typeface="Times New Roman"/>
              </a:rPr>
              <a:t> </a:t>
            </a:r>
            <a:r>
              <a:rPr lang="en-US" sz="2600" dirty="0" err="1" smtClean="0">
                <a:solidFill>
                  <a:srgbClr val="0000FF"/>
                </a:solidFill>
                <a:latin typeface="Times New Roman"/>
                <a:cs typeface="Times New Roman"/>
              </a:rPr>
              <a:t>đánh</a:t>
            </a:r>
            <a:r>
              <a:rPr lang="en-US" sz="2600" dirty="0" smtClean="0">
                <a:solidFill>
                  <a:srgbClr val="0000FF"/>
                </a:solidFill>
                <a:latin typeface="Times New Roman"/>
                <a:cs typeface="Times New Roman"/>
              </a:rPr>
              <a:t> </a:t>
            </a:r>
            <a:r>
              <a:rPr lang="en-US" sz="2600" dirty="0" err="1" smtClean="0">
                <a:solidFill>
                  <a:srgbClr val="0000FF"/>
                </a:solidFill>
                <a:latin typeface="Times New Roman"/>
                <a:cs typeface="Times New Roman"/>
              </a:rPr>
              <a:t>giá</a:t>
            </a:r>
            <a:r>
              <a:rPr lang="en-US" sz="2600" dirty="0" smtClean="0">
                <a:solidFill>
                  <a:srgbClr val="0000FF"/>
                </a:solidFill>
                <a:latin typeface="Times New Roman"/>
                <a:cs typeface="Times New Roman"/>
              </a:rPr>
              <a:t> </a:t>
            </a:r>
            <a:r>
              <a:rPr lang="en-US" sz="2600" dirty="0" err="1" smtClean="0">
                <a:solidFill>
                  <a:srgbClr val="0000FF"/>
                </a:solidFill>
                <a:latin typeface="Times New Roman"/>
                <a:cs typeface="Times New Roman"/>
              </a:rPr>
              <a:t>hiện</a:t>
            </a:r>
            <a:r>
              <a:rPr lang="en-US" sz="2600" dirty="0" smtClean="0">
                <a:solidFill>
                  <a:srgbClr val="0000FF"/>
                </a:solidFill>
                <a:latin typeface="Times New Roman"/>
                <a:cs typeface="Times New Roman"/>
              </a:rPr>
              <a:t> </a:t>
            </a:r>
            <a:r>
              <a:rPr lang="en-US" sz="2600" dirty="0" err="1" smtClean="0">
                <a:solidFill>
                  <a:srgbClr val="0000FF"/>
                </a:solidFill>
                <a:latin typeface="Times New Roman"/>
                <a:cs typeface="Times New Roman"/>
              </a:rPr>
              <a:t>trạng</a:t>
            </a:r>
            <a:r>
              <a:rPr lang="en-US" sz="2600" dirty="0">
                <a:solidFill>
                  <a:srgbClr val="0000FF"/>
                </a:solidFill>
                <a:latin typeface="Times New Roman"/>
                <a:cs typeface="Times New Roman"/>
              </a:rPr>
              <a:t> </a:t>
            </a:r>
            <a:r>
              <a:rPr lang="en-US" sz="2600" dirty="0" err="1" smtClean="0">
                <a:solidFill>
                  <a:srgbClr val="0000FF"/>
                </a:solidFill>
                <a:latin typeface="Times New Roman"/>
                <a:cs typeface="Times New Roman"/>
              </a:rPr>
              <a:t>quản</a:t>
            </a:r>
            <a:r>
              <a:rPr lang="en-US" sz="2600" dirty="0" smtClean="0">
                <a:solidFill>
                  <a:srgbClr val="0000FF"/>
                </a:solidFill>
                <a:latin typeface="Times New Roman"/>
                <a:cs typeface="Times New Roman"/>
              </a:rPr>
              <a:t> </a:t>
            </a:r>
            <a:r>
              <a:rPr lang="en-US" sz="2600" dirty="0" err="1" smtClean="0">
                <a:solidFill>
                  <a:srgbClr val="0000FF"/>
                </a:solidFill>
                <a:latin typeface="Times New Roman"/>
                <a:cs typeface="Times New Roman"/>
              </a:rPr>
              <a:t>lý</a:t>
            </a:r>
            <a:r>
              <a:rPr lang="en-US" sz="2600" dirty="0" smtClean="0">
                <a:solidFill>
                  <a:srgbClr val="0000FF"/>
                </a:solidFill>
                <a:latin typeface="Times New Roman"/>
                <a:cs typeface="Times New Roman"/>
              </a:rPr>
              <a:t> </a:t>
            </a:r>
            <a:r>
              <a:rPr lang="en-US" sz="2600" dirty="0" err="1" smtClean="0">
                <a:solidFill>
                  <a:srgbClr val="0000FF"/>
                </a:solidFill>
                <a:latin typeface="Times New Roman"/>
                <a:cs typeface="Times New Roman"/>
              </a:rPr>
              <a:t>hồ</a:t>
            </a:r>
            <a:r>
              <a:rPr lang="en-US" sz="2600" dirty="0" smtClean="0">
                <a:solidFill>
                  <a:srgbClr val="0000FF"/>
                </a:solidFill>
                <a:latin typeface="Times New Roman"/>
                <a:cs typeface="Times New Roman"/>
              </a:rPr>
              <a:t> </a:t>
            </a:r>
            <a:r>
              <a:rPr lang="en-US" sz="2600" dirty="0" err="1" smtClean="0">
                <a:solidFill>
                  <a:srgbClr val="0000FF"/>
                </a:solidFill>
                <a:latin typeface="Times New Roman"/>
                <a:cs typeface="Times New Roman"/>
              </a:rPr>
              <a:t>sơ</a:t>
            </a:r>
            <a:r>
              <a:rPr lang="en-US" sz="2600" dirty="0" smtClean="0">
                <a:solidFill>
                  <a:srgbClr val="0000FF"/>
                </a:solidFill>
                <a:latin typeface="Times New Roman"/>
                <a:cs typeface="Times New Roman"/>
              </a:rPr>
              <a:t> </a:t>
            </a:r>
            <a:r>
              <a:rPr lang="en-US" sz="2600" dirty="0" err="1" smtClean="0">
                <a:solidFill>
                  <a:srgbClr val="0000FF"/>
                </a:solidFill>
                <a:latin typeface="Times New Roman"/>
                <a:cs typeface="Times New Roman"/>
              </a:rPr>
              <a:t>của</a:t>
            </a:r>
            <a:r>
              <a:rPr lang="en-US" sz="2600" dirty="0" smtClean="0">
                <a:solidFill>
                  <a:srgbClr val="0000FF"/>
                </a:solidFill>
                <a:latin typeface="Times New Roman"/>
                <a:cs typeface="Times New Roman"/>
              </a:rPr>
              <a:t> </a:t>
            </a:r>
            <a:r>
              <a:rPr lang="en-US" sz="2600" dirty="0" err="1" smtClean="0">
                <a:solidFill>
                  <a:srgbClr val="0000FF"/>
                </a:solidFill>
                <a:latin typeface="Times New Roman"/>
                <a:cs typeface="Times New Roman"/>
              </a:rPr>
              <a:t>phòng</a:t>
            </a:r>
            <a:r>
              <a:rPr lang="en-US" sz="2600" dirty="0" smtClean="0">
                <a:solidFill>
                  <a:srgbClr val="0000FF"/>
                </a:solidFill>
                <a:latin typeface="Times New Roman"/>
                <a:cs typeface="Times New Roman"/>
              </a:rPr>
              <a:t> </a:t>
            </a:r>
            <a:r>
              <a:rPr lang="en-US" sz="2600" dirty="0" err="1" smtClean="0">
                <a:solidFill>
                  <a:srgbClr val="0000FF"/>
                </a:solidFill>
                <a:latin typeface="Times New Roman"/>
                <a:cs typeface="Times New Roman"/>
              </a:rPr>
              <a:t>Tài</a:t>
            </a:r>
            <a:r>
              <a:rPr lang="en-US" sz="2600" dirty="0" smtClean="0">
                <a:solidFill>
                  <a:srgbClr val="0000FF"/>
                </a:solidFill>
                <a:latin typeface="Times New Roman"/>
                <a:cs typeface="Times New Roman"/>
              </a:rPr>
              <a:t> </a:t>
            </a:r>
            <a:r>
              <a:rPr lang="en-US" sz="2600" dirty="0" err="1" smtClean="0">
                <a:solidFill>
                  <a:srgbClr val="0000FF"/>
                </a:solidFill>
                <a:latin typeface="Times New Roman"/>
                <a:cs typeface="Times New Roman"/>
              </a:rPr>
              <a:t>nguyên</a:t>
            </a:r>
            <a:r>
              <a:rPr lang="en-US" sz="2600" dirty="0" smtClean="0">
                <a:solidFill>
                  <a:srgbClr val="0000FF"/>
                </a:solidFill>
                <a:latin typeface="Times New Roman"/>
                <a:cs typeface="Times New Roman"/>
              </a:rPr>
              <a:t> </a:t>
            </a:r>
            <a:r>
              <a:rPr lang="en-US" sz="2600" dirty="0" err="1" smtClean="0">
                <a:solidFill>
                  <a:srgbClr val="0000FF"/>
                </a:solidFill>
                <a:latin typeface="Times New Roman"/>
                <a:cs typeface="Times New Roman"/>
              </a:rPr>
              <a:t>và</a:t>
            </a:r>
            <a:r>
              <a:rPr lang="en-US" sz="2600" dirty="0" smtClean="0">
                <a:solidFill>
                  <a:srgbClr val="0000FF"/>
                </a:solidFill>
                <a:latin typeface="Times New Roman"/>
                <a:cs typeface="Times New Roman"/>
              </a:rPr>
              <a:t> </a:t>
            </a:r>
            <a:r>
              <a:rPr lang="en-US" sz="2600" dirty="0" err="1" smtClean="0">
                <a:solidFill>
                  <a:srgbClr val="0000FF"/>
                </a:solidFill>
                <a:latin typeface="Times New Roman"/>
                <a:cs typeface="Times New Roman"/>
              </a:rPr>
              <a:t>Môi</a:t>
            </a:r>
            <a:r>
              <a:rPr lang="en-US" sz="2600" dirty="0" smtClean="0">
                <a:solidFill>
                  <a:srgbClr val="0000FF"/>
                </a:solidFill>
                <a:latin typeface="Times New Roman"/>
                <a:cs typeface="Times New Roman"/>
              </a:rPr>
              <a:t> </a:t>
            </a:r>
            <a:r>
              <a:rPr lang="en-US" sz="2600" dirty="0" err="1" smtClean="0">
                <a:solidFill>
                  <a:srgbClr val="0000FF"/>
                </a:solidFill>
                <a:latin typeface="Times New Roman"/>
                <a:cs typeface="Times New Roman"/>
              </a:rPr>
              <a:t>trường</a:t>
            </a:r>
            <a:r>
              <a:rPr lang="en-US" sz="2600" dirty="0">
                <a:solidFill>
                  <a:srgbClr val="0000FF"/>
                </a:solidFill>
                <a:latin typeface="Times New Roman"/>
                <a:cs typeface="Times New Roman"/>
              </a:rPr>
              <a:t> </a:t>
            </a:r>
            <a:r>
              <a:rPr lang="en-US" sz="2600" dirty="0" err="1" smtClean="0">
                <a:solidFill>
                  <a:srgbClr val="0000FF"/>
                </a:solidFill>
                <a:latin typeface="Times New Roman"/>
                <a:cs typeface="Times New Roman"/>
              </a:rPr>
              <a:t>các</a:t>
            </a:r>
            <a:r>
              <a:rPr lang="en-US" sz="2600" dirty="0" smtClean="0">
                <a:solidFill>
                  <a:srgbClr val="0000FF"/>
                </a:solidFill>
                <a:latin typeface="Times New Roman"/>
                <a:cs typeface="Times New Roman"/>
              </a:rPr>
              <a:t> </a:t>
            </a:r>
            <a:r>
              <a:rPr lang="en-US" sz="2600" dirty="0" err="1" smtClean="0">
                <a:solidFill>
                  <a:srgbClr val="0000FF"/>
                </a:solidFill>
                <a:latin typeface="Times New Roman"/>
                <a:cs typeface="Times New Roman"/>
              </a:rPr>
              <a:t>quận</a:t>
            </a:r>
            <a:r>
              <a:rPr lang="en-US" sz="2600" dirty="0" smtClean="0">
                <a:solidFill>
                  <a:srgbClr val="0000FF"/>
                </a:solidFill>
                <a:latin typeface="Times New Roman"/>
                <a:cs typeface="Times New Roman"/>
              </a:rPr>
              <a:t>, </a:t>
            </a:r>
            <a:r>
              <a:rPr lang="en-US" sz="2600" dirty="0" err="1" smtClean="0">
                <a:solidFill>
                  <a:srgbClr val="0000FF"/>
                </a:solidFill>
                <a:latin typeface="Times New Roman"/>
                <a:cs typeface="Times New Roman"/>
              </a:rPr>
              <a:t>huyện</a:t>
            </a:r>
            <a:r>
              <a:rPr lang="en-US" sz="2600" dirty="0" smtClean="0">
                <a:solidFill>
                  <a:srgbClr val="0000FF"/>
                </a:solidFill>
                <a:latin typeface="Times New Roman"/>
                <a:cs typeface="Times New Roman"/>
              </a:rPr>
              <a:t>.</a:t>
            </a:r>
          </a:p>
        </p:txBody>
      </p:sp>
      <p:sp>
        <p:nvSpPr>
          <p:cNvPr id="11" name="object 4"/>
          <p:cNvSpPr txBox="1">
            <a:spLocks noGrp="1"/>
          </p:cNvSpPr>
          <p:nvPr>
            <p:ph type="ftr" sz="quarter" idx="11"/>
          </p:nvPr>
        </p:nvSpPr>
        <p:spPr>
          <a:xfrm>
            <a:off x="0" y="6495304"/>
            <a:ext cx="12192000" cy="269304"/>
          </a:xfrm>
          <a:prstGeom prst="rect">
            <a:avLst/>
          </a:prstGeom>
        </p:spPr>
        <p:txBody>
          <a:bodyPr vert="horz" wrap="square" lIns="0" tIns="0" rIns="0" bIns="0" rtlCol="0">
            <a:spAutoFit/>
          </a:bodyPr>
          <a:lstStyle/>
          <a:p>
            <a:pPr marL="12700">
              <a:lnSpc>
                <a:spcPts val="2065"/>
              </a:lnSpc>
            </a:pPr>
            <a:r>
              <a:rPr lang="en-US" sz="1800" spc="-5" dirty="0" smtClean="0">
                <a:latin typeface="Times New Roman" panose="02020603050405020304" pitchFamily="18" charset="0"/>
                <a:cs typeface="Times New Roman" panose="02020603050405020304" pitchFamily="18" charset="0"/>
              </a:rPr>
              <a:t>SỞ </a:t>
            </a:r>
            <a:r>
              <a:rPr sz="1800" dirty="0" smtClean="0">
                <a:latin typeface="Times New Roman" panose="02020603050405020304" pitchFamily="18" charset="0"/>
                <a:cs typeface="Times New Roman" panose="02020603050405020304" pitchFamily="18" charset="0"/>
              </a:rPr>
              <a:t>TÀI </a:t>
            </a:r>
            <a:r>
              <a:rPr sz="1800" spc="-5" dirty="0">
                <a:latin typeface="Times New Roman" panose="02020603050405020304" pitchFamily="18" charset="0"/>
                <a:cs typeface="Times New Roman" panose="02020603050405020304" pitchFamily="18" charset="0"/>
              </a:rPr>
              <a:t>NGUYÊN VÀ </a:t>
            </a:r>
            <a:r>
              <a:rPr sz="1800" dirty="0">
                <a:latin typeface="Times New Roman" panose="02020603050405020304" pitchFamily="18" charset="0"/>
                <a:cs typeface="Times New Roman" panose="02020603050405020304" pitchFamily="18" charset="0"/>
              </a:rPr>
              <a:t>MÔI</a:t>
            </a:r>
            <a:r>
              <a:rPr sz="1800" spc="-170" dirty="0">
                <a:latin typeface="Times New Roman" panose="02020603050405020304" pitchFamily="18" charset="0"/>
                <a:cs typeface="Times New Roman" panose="02020603050405020304" pitchFamily="18" charset="0"/>
              </a:rPr>
              <a:t> </a:t>
            </a:r>
            <a:r>
              <a:rPr sz="1800" spc="-5" dirty="0" smtClean="0">
                <a:latin typeface="Times New Roman" panose="02020603050405020304" pitchFamily="18" charset="0"/>
                <a:cs typeface="Times New Roman" panose="02020603050405020304" pitchFamily="18" charset="0"/>
              </a:rPr>
              <a:t>TRƯỜNG</a:t>
            </a:r>
            <a:endParaRPr sz="1800" spc="-5"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82897921"/>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Retrospect">
  <a:themeElements>
    <a:clrScheme name="Retrospect">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6B9F25"/>
      </a:hlink>
      <a:folHlink>
        <a:srgbClr val="B26B02"/>
      </a:folHlink>
    </a:clrScheme>
    <a:fontScheme name="Retrospect">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D26EA377-59BD-4C9C-9D94-EE8416EE4C79}"/>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728</TotalTime>
  <Words>1883</Words>
  <Application>Microsoft Office PowerPoint</Application>
  <PresentationFormat>Widescreen</PresentationFormat>
  <Paragraphs>98</Paragraphs>
  <Slides>16</Slides>
  <Notes>11</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16</vt:i4>
      </vt:variant>
    </vt:vector>
  </HeadingPairs>
  <TitlesOfParts>
    <vt:vector size="25" baseType="lpstr">
      <vt:lpstr>Arial</vt:lpstr>
      <vt:lpstr>Calibri</vt:lpstr>
      <vt:lpstr>Calibri Light</vt:lpstr>
      <vt:lpstr>Times New Roman</vt:lpstr>
      <vt:lpstr>Trebuchet MS</vt:lpstr>
      <vt:lpstr>Wingdings</vt:lpstr>
      <vt:lpstr>Wingdings 3</vt:lpstr>
      <vt:lpstr>Facet</vt:lpstr>
      <vt:lpstr>Retrospect</vt:lpstr>
      <vt:lpstr>BÁO CÁO TÓM TẮT KẾT QUẢ CHUYỂN ĐỔI SỐ NGÀNH TÀI NGUYÊN VÀ MÔI TRƯỜNG NĂM 2022</vt:lpstr>
      <vt:lpstr>PowerPoint Presentation</vt:lpstr>
      <vt:lpstr>NỘI DUNG</vt:lpstr>
      <vt:lpstr>I. KẾT QUẢ THỰC HIỆN </vt:lpstr>
      <vt:lpstr>I. KẾT QUẢ THỰC HIỆN (tt) </vt:lpstr>
      <vt:lpstr>I. KẾT QUẢ THỰC HIỆN (tt) </vt:lpstr>
      <vt:lpstr>I. KẾT QUẢ THỰC HIỆN (tt) </vt:lpstr>
      <vt:lpstr>I. KẾT QUẢ THỰC HIỆN (tt) </vt:lpstr>
      <vt:lpstr>I. KẾT QUẢ THỰC HIỆN (tt) </vt:lpstr>
      <vt:lpstr>I. KẾT QUẢ THỰC HIỆN (tt) </vt:lpstr>
      <vt:lpstr>II. MỘT SỐ KHÓ KHĂN, HẠN CHẾ </vt:lpstr>
      <vt:lpstr>II. MỘT SỐ KHÓ KHĂN, HẠN CHẾ </vt:lpstr>
      <vt:lpstr>II. MỘT SỐ KHÓ KHĂN, HẠN CHẾ </vt:lpstr>
      <vt:lpstr>III. NHIỆM VỤ TRỌNG TÂM NĂM 2023 </vt:lpstr>
      <vt:lpstr>III. NHIỆM VỤ TRỌNG TÂM NĂM 2023 </vt:lpstr>
      <vt:lpstr>TRÂN TRỌNG CẢM ƠN!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TRIỂN KHAI QUYẾT ĐỊNH SỐ 16/2022/QĐ-UBND QUY ĐỊNH ĐIỀU KIỆN TÁCH THỬA, HỢP THỬA VÀ DIỆN TÍCH TỐI THIỂU ĐƯỢC TÁCH THỬA ĐỐI VỚI CÁC LOẠI ĐẤT (Có hiệu lực ngày 15.6.2022)</dc:title>
  <dc:creator>Nguyễn Phương</dc:creator>
  <cp:lastModifiedBy>Windows User</cp:lastModifiedBy>
  <cp:revision>86</cp:revision>
  <dcterms:created xsi:type="dcterms:W3CDTF">2022-07-25T04:21:09Z</dcterms:created>
  <dcterms:modified xsi:type="dcterms:W3CDTF">2023-02-17T03:20:44Z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2022-06-14T00:00:00Z</vt:filetime>
  </property>
  <property fmtid="{D5CDD505-2E9C-101B-9397-08002B2CF9AE}" pid="3" name="Creator">
    <vt:lpwstr>Microsoft® PowerPoint® for Microsoft 365</vt:lpwstr>
  </property>
  <property fmtid="{D5CDD505-2E9C-101B-9397-08002B2CF9AE}" pid="4" name="LastSaved">
    <vt:filetime>2022-07-25T00:00:00Z</vt:filetime>
  </property>
</Properties>
</file>